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702" r:id="rId2"/>
    <p:sldId id="258" r:id="rId3"/>
    <p:sldId id="259" r:id="rId4"/>
    <p:sldId id="260" r:id="rId5"/>
    <p:sldId id="700" r:id="rId6"/>
    <p:sldId id="263" r:id="rId7"/>
    <p:sldId id="265" r:id="rId8"/>
    <p:sldId id="266" r:id="rId9"/>
    <p:sldId id="704" r:id="rId10"/>
    <p:sldId id="705" r:id="rId11"/>
    <p:sldId id="706" r:id="rId12"/>
    <p:sldId id="732" r:id="rId13"/>
    <p:sldId id="733" r:id="rId14"/>
    <p:sldId id="734" r:id="rId15"/>
    <p:sldId id="735" r:id="rId16"/>
    <p:sldId id="736" r:id="rId17"/>
    <p:sldId id="281" r:id="rId18"/>
    <p:sldId id="737" r:id="rId19"/>
    <p:sldId id="280" r:id="rId20"/>
    <p:sldId id="738" r:id="rId21"/>
    <p:sldId id="739" r:id="rId22"/>
    <p:sldId id="264" r:id="rId23"/>
    <p:sldId id="740" r:id="rId24"/>
    <p:sldId id="261" r:id="rId25"/>
    <p:sldId id="262" r:id="rId26"/>
    <p:sldId id="741" r:id="rId27"/>
    <p:sldId id="742" r:id="rId28"/>
    <p:sldId id="743" r:id="rId29"/>
    <p:sldId id="744" r:id="rId30"/>
    <p:sldId id="745" r:id="rId31"/>
    <p:sldId id="269" r:id="rId32"/>
    <p:sldId id="270" r:id="rId33"/>
    <p:sldId id="271" r:id="rId34"/>
    <p:sldId id="272" r:id="rId35"/>
    <p:sldId id="273" r:id="rId36"/>
    <p:sldId id="274" r:id="rId37"/>
    <p:sldId id="276" r:id="rId38"/>
    <p:sldId id="746" r:id="rId39"/>
    <p:sldId id="747" r:id="rId40"/>
    <p:sldId id="748" r:id="rId41"/>
    <p:sldId id="749" r:id="rId42"/>
    <p:sldId id="279" r:id="rId43"/>
    <p:sldId id="750" r:id="rId44"/>
    <p:sldId id="751" r:id="rId45"/>
    <p:sldId id="752" r:id="rId46"/>
    <p:sldId id="753" r:id="rId47"/>
    <p:sldId id="754" r:id="rId48"/>
    <p:sldId id="755" r:id="rId49"/>
    <p:sldId id="756" r:id="rId50"/>
    <p:sldId id="757" r:id="rId51"/>
    <p:sldId id="758" r:id="rId52"/>
    <p:sldId id="759" r:id="rId53"/>
    <p:sldId id="760" r:id="rId54"/>
    <p:sldId id="761" r:id="rId55"/>
    <p:sldId id="768" r:id="rId56"/>
    <p:sldId id="769" r:id="rId57"/>
    <p:sldId id="770" r:id="rId58"/>
    <p:sldId id="771" r:id="rId59"/>
    <p:sldId id="772" r:id="rId60"/>
    <p:sldId id="773" r:id="rId61"/>
    <p:sldId id="774" r:id="rId62"/>
    <p:sldId id="775" r:id="rId63"/>
    <p:sldId id="776" r:id="rId64"/>
    <p:sldId id="777" r:id="rId65"/>
    <p:sldId id="778" r:id="rId66"/>
    <p:sldId id="779" r:id="rId67"/>
    <p:sldId id="780" r:id="rId68"/>
    <p:sldId id="781" r:id="rId69"/>
    <p:sldId id="782" r:id="rId70"/>
    <p:sldId id="783" r:id="rId71"/>
    <p:sldId id="784" r:id="rId72"/>
    <p:sldId id="785" r:id="rId73"/>
    <p:sldId id="789" r:id="rId74"/>
    <p:sldId id="790" r:id="rId75"/>
    <p:sldId id="786" r:id="rId76"/>
    <p:sldId id="791" r:id="rId77"/>
    <p:sldId id="787" r:id="rId78"/>
    <p:sldId id="792" r:id="rId79"/>
    <p:sldId id="788" r:id="rId80"/>
    <p:sldId id="793" r:id="rId81"/>
    <p:sldId id="794" r:id="rId82"/>
    <p:sldId id="795" r:id="rId83"/>
    <p:sldId id="796" r:id="rId84"/>
    <p:sldId id="797" r:id="rId85"/>
    <p:sldId id="798" r:id="rId86"/>
    <p:sldId id="799" r:id="rId87"/>
    <p:sldId id="800" r:id="rId88"/>
    <p:sldId id="801" r:id="rId89"/>
    <p:sldId id="307" r:id="rId90"/>
    <p:sldId id="308" r:id="rId91"/>
    <p:sldId id="309" r:id="rId92"/>
    <p:sldId id="802" r:id="rId93"/>
    <p:sldId id="803" r:id="rId94"/>
    <p:sldId id="804" r:id="rId95"/>
    <p:sldId id="314" r:id="rId96"/>
    <p:sldId id="315" r:id="rId97"/>
    <p:sldId id="805" r:id="rId98"/>
    <p:sldId id="806" r:id="rId99"/>
    <p:sldId id="807" r:id="rId100"/>
    <p:sldId id="303" r:id="rId101"/>
    <p:sldId id="304" r:id="rId102"/>
    <p:sldId id="808" r:id="rId103"/>
    <p:sldId id="305" r:id="rId104"/>
    <p:sldId id="313" r:id="rId105"/>
    <p:sldId id="812" r:id="rId106"/>
    <p:sldId id="813" r:id="rId107"/>
    <p:sldId id="814" r:id="rId108"/>
    <p:sldId id="815" r:id="rId109"/>
    <p:sldId id="816" r:id="rId110"/>
    <p:sldId id="817" r:id="rId111"/>
    <p:sldId id="818" r:id="rId112"/>
    <p:sldId id="819" r:id="rId113"/>
    <p:sldId id="820" r:id="rId114"/>
    <p:sldId id="821" r:id="rId115"/>
    <p:sldId id="822" r:id="rId116"/>
    <p:sldId id="823" r:id="rId117"/>
    <p:sldId id="824" r:id="rId118"/>
    <p:sldId id="825" r:id="rId119"/>
    <p:sldId id="826" r:id="rId120"/>
    <p:sldId id="827" r:id="rId121"/>
    <p:sldId id="828" r:id="rId122"/>
    <p:sldId id="829" r:id="rId123"/>
    <p:sldId id="830" r:id="rId124"/>
    <p:sldId id="831" r:id="rId125"/>
    <p:sldId id="832" r:id="rId126"/>
    <p:sldId id="833" r:id="rId127"/>
    <p:sldId id="834" r:id="rId128"/>
    <p:sldId id="835" r:id="rId129"/>
    <p:sldId id="836" r:id="rId130"/>
    <p:sldId id="837" r:id="rId131"/>
    <p:sldId id="844" r:id="rId132"/>
    <p:sldId id="845" r:id="rId133"/>
    <p:sldId id="846" r:id="rId134"/>
    <p:sldId id="551" r:id="rId135"/>
    <p:sldId id="552" r:id="rId136"/>
    <p:sldId id="553" r:id="rId137"/>
    <p:sldId id="554" r:id="rId138"/>
    <p:sldId id="555" r:id="rId139"/>
    <p:sldId id="556" r:id="rId140"/>
    <p:sldId id="838" r:id="rId141"/>
    <p:sldId id="839" r:id="rId142"/>
    <p:sldId id="840" r:id="rId143"/>
    <p:sldId id="841" r:id="rId144"/>
    <p:sldId id="842"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kouassi" initials="pk" lastIdx="2" clrIdx="0">
    <p:extLst>
      <p:ext uri="{19B8F6BF-5375-455C-9EA6-DF929625EA0E}">
        <p15:presenceInfo xmlns:p15="http://schemas.microsoft.com/office/powerpoint/2012/main" userId="f60e52bb1c2d97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8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07T09:45:16.966" idx="1">
    <p:pos x="10" y="10"/>
    <p:text/>
    <p:extLst>
      <p:ext uri="{C676402C-5697-4E1C-873F-D02D1690AC5C}">
        <p15:threadingInfo xmlns:p15="http://schemas.microsoft.com/office/powerpoint/2012/main" timeZoneBias="0"/>
      </p:ext>
    </p:extLst>
  </p:cm>
</p:cmLst>
</file>

<file path=ppt/diagrams/_rels/data3.xml.rels><?xml version="1.0" encoding="UTF-8" standalone="yes"?>
<Relationships xmlns="http://schemas.openxmlformats.org/package/2006/relationships"><Relationship Id="rId1" Type="http://schemas.openxmlformats.org/officeDocument/2006/relationships/hyperlink" Target="http://www.cours-univ.fr/bibliographie-lea.html"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www.cours-univ.fr/bibliographie-lea.html"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5F75A-7EDA-45C2-87F1-DBAD2E93FC0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EEEF23A-DFD7-434F-A8E7-861AAB864418}">
      <dgm:prSet/>
      <dgm:spPr/>
      <dgm:t>
        <a:bodyPr/>
        <a:lstStyle/>
        <a:p>
          <a:r>
            <a:rPr lang="fr-FR"/>
            <a:t>Travail Collaboratif</a:t>
          </a:r>
          <a:endParaRPr lang="en-US"/>
        </a:p>
      </dgm:t>
    </dgm:pt>
    <dgm:pt modelId="{851AA559-6D69-4831-AA4D-361FEB660980}" type="parTrans" cxnId="{258DD551-7424-4994-9291-37E2A8965228}">
      <dgm:prSet/>
      <dgm:spPr/>
      <dgm:t>
        <a:bodyPr/>
        <a:lstStyle/>
        <a:p>
          <a:endParaRPr lang="en-US"/>
        </a:p>
      </dgm:t>
    </dgm:pt>
    <dgm:pt modelId="{1E0AAD5B-3DEA-4A68-B56F-520F4081E6A2}" type="sibTrans" cxnId="{258DD551-7424-4994-9291-37E2A8965228}">
      <dgm:prSet/>
      <dgm:spPr/>
      <dgm:t>
        <a:bodyPr/>
        <a:lstStyle/>
        <a:p>
          <a:endParaRPr lang="en-US"/>
        </a:p>
      </dgm:t>
    </dgm:pt>
    <dgm:pt modelId="{98AF7D3A-A571-43BC-8A7F-57EE6EC1377E}">
      <dgm:prSet/>
      <dgm:spPr/>
      <dgm:t>
        <a:bodyPr/>
        <a:lstStyle/>
        <a:p>
          <a:r>
            <a:rPr lang="fr-FR"/>
            <a:t>Devoir (2 maximum)</a:t>
          </a:r>
          <a:endParaRPr lang="en-US"/>
        </a:p>
      </dgm:t>
    </dgm:pt>
    <dgm:pt modelId="{4B4B63BB-A73D-40F4-A93C-7EE157002E47}" type="parTrans" cxnId="{697FF675-6B78-4D17-8A88-5A621D432FBB}">
      <dgm:prSet/>
      <dgm:spPr/>
      <dgm:t>
        <a:bodyPr/>
        <a:lstStyle/>
        <a:p>
          <a:endParaRPr lang="en-US"/>
        </a:p>
      </dgm:t>
    </dgm:pt>
    <dgm:pt modelId="{53CD34EE-1E0F-4FB2-8176-8A4857FA124B}" type="sibTrans" cxnId="{697FF675-6B78-4D17-8A88-5A621D432FBB}">
      <dgm:prSet/>
      <dgm:spPr/>
      <dgm:t>
        <a:bodyPr/>
        <a:lstStyle/>
        <a:p>
          <a:endParaRPr lang="en-US"/>
        </a:p>
      </dgm:t>
    </dgm:pt>
    <dgm:pt modelId="{D8F7B027-52FC-4990-A60E-026947CB5AD9}">
      <dgm:prSet/>
      <dgm:spPr/>
      <dgm:t>
        <a:bodyPr/>
        <a:lstStyle/>
        <a:p>
          <a:r>
            <a:rPr lang="fr-FR"/>
            <a:t>TD (3 Maximum) </a:t>
          </a:r>
          <a:endParaRPr lang="en-US"/>
        </a:p>
      </dgm:t>
    </dgm:pt>
    <dgm:pt modelId="{14E73B84-97DA-4995-AE51-0EE604844435}" type="parTrans" cxnId="{53E390E4-DF60-45EF-8202-1139F2CD6AF9}">
      <dgm:prSet/>
      <dgm:spPr/>
      <dgm:t>
        <a:bodyPr/>
        <a:lstStyle/>
        <a:p>
          <a:endParaRPr lang="en-US"/>
        </a:p>
      </dgm:t>
    </dgm:pt>
    <dgm:pt modelId="{AA0AD59D-B3FC-4224-A68D-B1C82E5EE952}" type="sibTrans" cxnId="{53E390E4-DF60-45EF-8202-1139F2CD6AF9}">
      <dgm:prSet/>
      <dgm:spPr/>
      <dgm:t>
        <a:bodyPr/>
        <a:lstStyle/>
        <a:p>
          <a:endParaRPr lang="en-US"/>
        </a:p>
      </dgm:t>
    </dgm:pt>
    <dgm:pt modelId="{67E1E66F-8035-44C4-B8C3-2F5F39F05A77}">
      <dgm:prSet/>
      <dgm:spPr/>
      <dgm:t>
        <a:bodyPr/>
        <a:lstStyle/>
        <a:p>
          <a:r>
            <a:rPr lang="fr-FR"/>
            <a:t>Examen  (1 …..)</a:t>
          </a:r>
          <a:endParaRPr lang="en-US"/>
        </a:p>
      </dgm:t>
    </dgm:pt>
    <dgm:pt modelId="{CEECEF28-7C9A-45CE-B933-A671DBCA24FF}" type="parTrans" cxnId="{CBFE9E80-8704-4F0A-8F34-3EE29AC3AADD}">
      <dgm:prSet/>
      <dgm:spPr/>
      <dgm:t>
        <a:bodyPr/>
        <a:lstStyle/>
        <a:p>
          <a:endParaRPr lang="en-US"/>
        </a:p>
      </dgm:t>
    </dgm:pt>
    <dgm:pt modelId="{F748A9F7-AD75-49F8-8B49-6C7C44D6517B}" type="sibTrans" cxnId="{CBFE9E80-8704-4F0A-8F34-3EE29AC3AADD}">
      <dgm:prSet/>
      <dgm:spPr/>
      <dgm:t>
        <a:bodyPr/>
        <a:lstStyle/>
        <a:p>
          <a:endParaRPr lang="en-US"/>
        </a:p>
      </dgm:t>
    </dgm:pt>
    <dgm:pt modelId="{09505FD1-07B4-42C9-991E-46D6E7286C8B}">
      <dgm:prSet/>
      <dgm:spPr/>
      <dgm:t>
        <a:bodyPr/>
        <a:lstStyle/>
        <a:p>
          <a:r>
            <a:rPr lang="fr-FR"/>
            <a:t>L’examen va tenir compte de la capacité de l’étudiant à savoir tous ces objectifs (citer précédemment). </a:t>
          </a:r>
          <a:endParaRPr lang="en-US"/>
        </a:p>
      </dgm:t>
    </dgm:pt>
    <dgm:pt modelId="{1DF027C6-235F-475D-A491-98799F5ADC18}" type="parTrans" cxnId="{BF82EF52-8D49-4BE8-8B78-8A9B50F0A047}">
      <dgm:prSet/>
      <dgm:spPr/>
      <dgm:t>
        <a:bodyPr/>
        <a:lstStyle/>
        <a:p>
          <a:endParaRPr lang="en-US"/>
        </a:p>
      </dgm:t>
    </dgm:pt>
    <dgm:pt modelId="{E70823CB-7B92-4861-8A0E-0B5BEB973E75}" type="sibTrans" cxnId="{BF82EF52-8D49-4BE8-8B78-8A9B50F0A047}">
      <dgm:prSet/>
      <dgm:spPr/>
      <dgm:t>
        <a:bodyPr/>
        <a:lstStyle/>
        <a:p>
          <a:endParaRPr lang="en-US"/>
        </a:p>
      </dgm:t>
    </dgm:pt>
    <dgm:pt modelId="{EAA90E6B-17E0-4F03-B0C2-5F8DF65F3072}" type="pres">
      <dgm:prSet presAssocID="{B605F75A-7EDA-45C2-87F1-DBAD2E93FC09}" presName="linear" presStyleCnt="0">
        <dgm:presLayoutVars>
          <dgm:animLvl val="lvl"/>
          <dgm:resizeHandles val="exact"/>
        </dgm:presLayoutVars>
      </dgm:prSet>
      <dgm:spPr/>
    </dgm:pt>
    <dgm:pt modelId="{B426B01E-7E78-4946-B714-DD5353EF649A}" type="pres">
      <dgm:prSet presAssocID="{CEEEF23A-DFD7-434F-A8E7-861AAB864418}" presName="parentText" presStyleLbl="node1" presStyleIdx="0" presStyleCnt="5">
        <dgm:presLayoutVars>
          <dgm:chMax val="0"/>
          <dgm:bulletEnabled val="1"/>
        </dgm:presLayoutVars>
      </dgm:prSet>
      <dgm:spPr/>
    </dgm:pt>
    <dgm:pt modelId="{6C9B01F7-C52D-4AE4-BF58-4B5C326B1606}" type="pres">
      <dgm:prSet presAssocID="{1E0AAD5B-3DEA-4A68-B56F-520F4081E6A2}" presName="spacer" presStyleCnt="0"/>
      <dgm:spPr/>
    </dgm:pt>
    <dgm:pt modelId="{51903BF0-8F8D-477A-87C3-90072FFAEC67}" type="pres">
      <dgm:prSet presAssocID="{98AF7D3A-A571-43BC-8A7F-57EE6EC1377E}" presName="parentText" presStyleLbl="node1" presStyleIdx="1" presStyleCnt="5">
        <dgm:presLayoutVars>
          <dgm:chMax val="0"/>
          <dgm:bulletEnabled val="1"/>
        </dgm:presLayoutVars>
      </dgm:prSet>
      <dgm:spPr/>
    </dgm:pt>
    <dgm:pt modelId="{25A025CF-6C88-453F-8628-87C06C059DF3}" type="pres">
      <dgm:prSet presAssocID="{53CD34EE-1E0F-4FB2-8176-8A4857FA124B}" presName="spacer" presStyleCnt="0"/>
      <dgm:spPr/>
    </dgm:pt>
    <dgm:pt modelId="{9ADD4A81-EDDF-4CB3-AB40-28215718F273}" type="pres">
      <dgm:prSet presAssocID="{D8F7B027-52FC-4990-A60E-026947CB5AD9}" presName="parentText" presStyleLbl="node1" presStyleIdx="2" presStyleCnt="5">
        <dgm:presLayoutVars>
          <dgm:chMax val="0"/>
          <dgm:bulletEnabled val="1"/>
        </dgm:presLayoutVars>
      </dgm:prSet>
      <dgm:spPr/>
    </dgm:pt>
    <dgm:pt modelId="{36E061A7-2451-44A4-ADBC-BD5632B12C0B}" type="pres">
      <dgm:prSet presAssocID="{AA0AD59D-B3FC-4224-A68D-B1C82E5EE952}" presName="spacer" presStyleCnt="0"/>
      <dgm:spPr/>
    </dgm:pt>
    <dgm:pt modelId="{8C2E9997-5FAB-4D02-8EAE-70F44F4E3884}" type="pres">
      <dgm:prSet presAssocID="{67E1E66F-8035-44C4-B8C3-2F5F39F05A77}" presName="parentText" presStyleLbl="node1" presStyleIdx="3" presStyleCnt="5">
        <dgm:presLayoutVars>
          <dgm:chMax val="0"/>
          <dgm:bulletEnabled val="1"/>
        </dgm:presLayoutVars>
      </dgm:prSet>
      <dgm:spPr/>
    </dgm:pt>
    <dgm:pt modelId="{D99A03CD-63A0-4901-AB3D-831ECA10A366}" type="pres">
      <dgm:prSet presAssocID="{F748A9F7-AD75-49F8-8B49-6C7C44D6517B}" presName="spacer" presStyleCnt="0"/>
      <dgm:spPr/>
    </dgm:pt>
    <dgm:pt modelId="{5C7AD175-C379-4C42-81B3-30998301091B}" type="pres">
      <dgm:prSet presAssocID="{09505FD1-07B4-42C9-991E-46D6E7286C8B}" presName="parentText" presStyleLbl="node1" presStyleIdx="4" presStyleCnt="5">
        <dgm:presLayoutVars>
          <dgm:chMax val="0"/>
          <dgm:bulletEnabled val="1"/>
        </dgm:presLayoutVars>
      </dgm:prSet>
      <dgm:spPr/>
    </dgm:pt>
  </dgm:ptLst>
  <dgm:cxnLst>
    <dgm:cxn modelId="{2399D348-20C6-4EB7-9404-3B03311EC3A5}" type="presOf" srcId="{09505FD1-07B4-42C9-991E-46D6E7286C8B}" destId="{5C7AD175-C379-4C42-81B3-30998301091B}" srcOrd="0" destOrd="0" presId="urn:microsoft.com/office/officeart/2005/8/layout/vList2"/>
    <dgm:cxn modelId="{258DD551-7424-4994-9291-37E2A8965228}" srcId="{B605F75A-7EDA-45C2-87F1-DBAD2E93FC09}" destId="{CEEEF23A-DFD7-434F-A8E7-861AAB864418}" srcOrd="0" destOrd="0" parTransId="{851AA559-6D69-4831-AA4D-361FEB660980}" sibTransId="{1E0AAD5B-3DEA-4A68-B56F-520F4081E6A2}"/>
    <dgm:cxn modelId="{BF82EF52-8D49-4BE8-8B78-8A9B50F0A047}" srcId="{B605F75A-7EDA-45C2-87F1-DBAD2E93FC09}" destId="{09505FD1-07B4-42C9-991E-46D6E7286C8B}" srcOrd="4" destOrd="0" parTransId="{1DF027C6-235F-475D-A491-98799F5ADC18}" sibTransId="{E70823CB-7B92-4861-8A0E-0B5BEB973E75}"/>
    <dgm:cxn modelId="{EB55F452-AE52-4D72-94C8-572BD4D8778C}" type="presOf" srcId="{B605F75A-7EDA-45C2-87F1-DBAD2E93FC09}" destId="{EAA90E6B-17E0-4F03-B0C2-5F8DF65F3072}" srcOrd="0" destOrd="0" presId="urn:microsoft.com/office/officeart/2005/8/layout/vList2"/>
    <dgm:cxn modelId="{697FF675-6B78-4D17-8A88-5A621D432FBB}" srcId="{B605F75A-7EDA-45C2-87F1-DBAD2E93FC09}" destId="{98AF7D3A-A571-43BC-8A7F-57EE6EC1377E}" srcOrd="1" destOrd="0" parTransId="{4B4B63BB-A73D-40F4-A93C-7EE157002E47}" sibTransId="{53CD34EE-1E0F-4FB2-8176-8A4857FA124B}"/>
    <dgm:cxn modelId="{CBFE9E80-8704-4F0A-8F34-3EE29AC3AADD}" srcId="{B605F75A-7EDA-45C2-87F1-DBAD2E93FC09}" destId="{67E1E66F-8035-44C4-B8C3-2F5F39F05A77}" srcOrd="3" destOrd="0" parTransId="{CEECEF28-7C9A-45CE-B933-A671DBCA24FF}" sibTransId="{F748A9F7-AD75-49F8-8B49-6C7C44D6517B}"/>
    <dgm:cxn modelId="{942725D1-40F6-4686-8A8A-5C3F1949E6EC}" type="presOf" srcId="{98AF7D3A-A571-43BC-8A7F-57EE6EC1377E}" destId="{51903BF0-8F8D-477A-87C3-90072FFAEC67}" srcOrd="0" destOrd="0" presId="urn:microsoft.com/office/officeart/2005/8/layout/vList2"/>
    <dgm:cxn modelId="{53E390E4-DF60-45EF-8202-1139F2CD6AF9}" srcId="{B605F75A-7EDA-45C2-87F1-DBAD2E93FC09}" destId="{D8F7B027-52FC-4990-A60E-026947CB5AD9}" srcOrd="2" destOrd="0" parTransId="{14E73B84-97DA-4995-AE51-0EE604844435}" sibTransId="{AA0AD59D-B3FC-4224-A68D-B1C82E5EE952}"/>
    <dgm:cxn modelId="{2E8DC7E5-7D69-4904-9FAE-5238C7EBCF5C}" type="presOf" srcId="{D8F7B027-52FC-4990-A60E-026947CB5AD9}" destId="{9ADD4A81-EDDF-4CB3-AB40-28215718F273}" srcOrd="0" destOrd="0" presId="urn:microsoft.com/office/officeart/2005/8/layout/vList2"/>
    <dgm:cxn modelId="{3C6761EB-D5B5-4114-B301-67D18152C88E}" type="presOf" srcId="{67E1E66F-8035-44C4-B8C3-2F5F39F05A77}" destId="{8C2E9997-5FAB-4D02-8EAE-70F44F4E3884}" srcOrd="0" destOrd="0" presId="urn:microsoft.com/office/officeart/2005/8/layout/vList2"/>
    <dgm:cxn modelId="{2D7479F7-4B0B-4BEA-A0AF-8F3E18469EF1}" type="presOf" srcId="{CEEEF23A-DFD7-434F-A8E7-861AAB864418}" destId="{B426B01E-7E78-4946-B714-DD5353EF649A}" srcOrd="0" destOrd="0" presId="urn:microsoft.com/office/officeart/2005/8/layout/vList2"/>
    <dgm:cxn modelId="{C3A93220-8B60-4280-90D9-7173F0F34952}" type="presParOf" srcId="{EAA90E6B-17E0-4F03-B0C2-5F8DF65F3072}" destId="{B426B01E-7E78-4946-B714-DD5353EF649A}" srcOrd="0" destOrd="0" presId="urn:microsoft.com/office/officeart/2005/8/layout/vList2"/>
    <dgm:cxn modelId="{5EE302DD-82B7-4314-A6F0-8158A4693F39}" type="presParOf" srcId="{EAA90E6B-17E0-4F03-B0C2-5F8DF65F3072}" destId="{6C9B01F7-C52D-4AE4-BF58-4B5C326B1606}" srcOrd="1" destOrd="0" presId="urn:microsoft.com/office/officeart/2005/8/layout/vList2"/>
    <dgm:cxn modelId="{1E1F9D57-EDF9-4BC1-97B7-6E390F67A080}" type="presParOf" srcId="{EAA90E6B-17E0-4F03-B0C2-5F8DF65F3072}" destId="{51903BF0-8F8D-477A-87C3-90072FFAEC67}" srcOrd="2" destOrd="0" presId="urn:microsoft.com/office/officeart/2005/8/layout/vList2"/>
    <dgm:cxn modelId="{09DA0269-D416-41E8-85DD-79448F9E2B54}" type="presParOf" srcId="{EAA90E6B-17E0-4F03-B0C2-5F8DF65F3072}" destId="{25A025CF-6C88-453F-8628-87C06C059DF3}" srcOrd="3" destOrd="0" presId="urn:microsoft.com/office/officeart/2005/8/layout/vList2"/>
    <dgm:cxn modelId="{A32CB40B-A94A-46BC-B38F-2817AEC19103}" type="presParOf" srcId="{EAA90E6B-17E0-4F03-B0C2-5F8DF65F3072}" destId="{9ADD4A81-EDDF-4CB3-AB40-28215718F273}" srcOrd="4" destOrd="0" presId="urn:microsoft.com/office/officeart/2005/8/layout/vList2"/>
    <dgm:cxn modelId="{A9D7F4FD-AF93-4157-9A0E-E12F44743D4B}" type="presParOf" srcId="{EAA90E6B-17E0-4F03-B0C2-5F8DF65F3072}" destId="{36E061A7-2451-44A4-ADBC-BD5632B12C0B}" srcOrd="5" destOrd="0" presId="urn:microsoft.com/office/officeart/2005/8/layout/vList2"/>
    <dgm:cxn modelId="{AABEEC6F-239E-477F-ADCF-65FC0847F939}" type="presParOf" srcId="{EAA90E6B-17E0-4F03-B0C2-5F8DF65F3072}" destId="{8C2E9997-5FAB-4D02-8EAE-70F44F4E3884}" srcOrd="6" destOrd="0" presId="urn:microsoft.com/office/officeart/2005/8/layout/vList2"/>
    <dgm:cxn modelId="{C2ADC549-E68E-40EB-B294-3373FC49A011}" type="presParOf" srcId="{EAA90E6B-17E0-4F03-B0C2-5F8DF65F3072}" destId="{D99A03CD-63A0-4901-AB3D-831ECA10A366}" srcOrd="7" destOrd="0" presId="urn:microsoft.com/office/officeart/2005/8/layout/vList2"/>
    <dgm:cxn modelId="{88EDA919-4BE2-4671-8874-92360E49BF53}" type="presParOf" srcId="{EAA90E6B-17E0-4F03-B0C2-5F8DF65F3072}" destId="{5C7AD175-C379-4C42-81B3-30998301091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04DA2F-5F71-4D75-87C8-F105F9060D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D207235-3046-47D8-B0C9-1814A2501142}">
      <dgm:prSet/>
      <dgm:spPr/>
      <dgm:t>
        <a:bodyPr/>
        <a:lstStyle/>
        <a:p>
          <a:r>
            <a:rPr lang="fr-FR" b="0" i="0" dirty="0"/>
            <a:t>La BCEAO intervient sur ce marché pour apporter ou reprendre des liquidités dans le but d'encadrer les taux d'intérêt pratiqués sur l'interbancaire. Les interventions de la Banque Centrale portent sur les opérations d'open </a:t>
          </a:r>
          <a:r>
            <a:rPr lang="fr-FR" b="0" i="0" dirty="0" err="1"/>
            <a:t>market</a:t>
          </a:r>
          <a:r>
            <a:rPr lang="fr-FR" b="0" i="0" dirty="0"/>
            <a:t>, les refinancements sur les guichets permanents et le guichet des avances intra-journalières.</a:t>
          </a:r>
          <a:endParaRPr lang="en-US" dirty="0"/>
        </a:p>
      </dgm:t>
    </dgm:pt>
    <dgm:pt modelId="{02E5EDB0-F3D5-4FBF-A664-1EB897B5F936}" type="parTrans" cxnId="{630790BC-46E2-4C44-999D-67A04E7A24CC}">
      <dgm:prSet/>
      <dgm:spPr/>
      <dgm:t>
        <a:bodyPr/>
        <a:lstStyle/>
        <a:p>
          <a:endParaRPr lang="en-US"/>
        </a:p>
      </dgm:t>
    </dgm:pt>
    <dgm:pt modelId="{C285F935-1CCC-4BCF-A5A1-53392A11DFA2}" type="sibTrans" cxnId="{630790BC-46E2-4C44-999D-67A04E7A24CC}">
      <dgm:prSet/>
      <dgm:spPr/>
      <dgm:t>
        <a:bodyPr/>
        <a:lstStyle/>
        <a:p>
          <a:endParaRPr lang="en-US"/>
        </a:p>
      </dgm:t>
    </dgm:pt>
    <dgm:pt modelId="{1ACF872F-AB01-4BC2-ACDB-A8552BC14F6B}">
      <dgm:prSet/>
      <dgm:spPr/>
      <dgm:t>
        <a:bodyPr/>
        <a:lstStyle/>
        <a:p>
          <a:r>
            <a:rPr lang="fr-FR" b="0" i="0"/>
            <a:t>Les appels d'offres ou opérations d'open market constituent le principal moyen d'intervention de la Banque Centrale et sont menés à travers la vente, la prise ou la mise en pension de titres ou d'effets. Ils comprennent les opérations principales d'injection de liquidités de maturité une semaine, de maturités longues comprises entre un (1) et douze (12) mois, les opérations de retrait de liquidités, les opérations ponctuelles de réglage et les opérations de cessions temporaires ou définitives de titres sur le marché interbancaire.</a:t>
          </a:r>
          <a:endParaRPr lang="en-US"/>
        </a:p>
      </dgm:t>
    </dgm:pt>
    <dgm:pt modelId="{0705D9C3-F01F-4E78-B55A-534038DABDA2}" type="parTrans" cxnId="{EA4B2830-8677-4B4E-8089-18258703C0A0}">
      <dgm:prSet/>
      <dgm:spPr/>
      <dgm:t>
        <a:bodyPr/>
        <a:lstStyle/>
        <a:p>
          <a:endParaRPr lang="en-US"/>
        </a:p>
      </dgm:t>
    </dgm:pt>
    <dgm:pt modelId="{1DCF4529-CEDD-4C16-8881-688EA182870F}" type="sibTrans" cxnId="{EA4B2830-8677-4B4E-8089-18258703C0A0}">
      <dgm:prSet/>
      <dgm:spPr/>
      <dgm:t>
        <a:bodyPr/>
        <a:lstStyle/>
        <a:p>
          <a:endParaRPr lang="en-US"/>
        </a:p>
      </dgm:t>
    </dgm:pt>
    <dgm:pt modelId="{DD710C60-48C2-4BC6-AFB3-7239C29C597A}">
      <dgm:prSet/>
      <dgm:spPr/>
      <dgm:t>
        <a:bodyPr/>
        <a:lstStyle/>
        <a:p>
          <a:r>
            <a:rPr lang="fr-FR" b="0" i="0"/>
            <a:t>Outre le guichet des appels d'offres, la Banque Centrale a mis en place des guichets permanents (guichet de prêt marginal, guichet spécial de refinancement et guichet des avances intra-journalières) en vue de fournir, à la demande, des liquidités d'appoint aux établissements de crédit éligibles.</a:t>
          </a:r>
          <a:endParaRPr lang="en-US"/>
        </a:p>
      </dgm:t>
    </dgm:pt>
    <dgm:pt modelId="{2E7AE467-BEFA-45E2-9E53-F8D8721293A8}" type="parTrans" cxnId="{80F7555E-1907-49EF-AACB-EDA71EAA20C1}">
      <dgm:prSet/>
      <dgm:spPr/>
      <dgm:t>
        <a:bodyPr/>
        <a:lstStyle/>
        <a:p>
          <a:endParaRPr lang="en-US"/>
        </a:p>
      </dgm:t>
    </dgm:pt>
    <dgm:pt modelId="{5D103998-2035-4025-A930-874A1AE4CB8E}" type="sibTrans" cxnId="{80F7555E-1907-49EF-AACB-EDA71EAA20C1}">
      <dgm:prSet/>
      <dgm:spPr/>
      <dgm:t>
        <a:bodyPr/>
        <a:lstStyle/>
        <a:p>
          <a:endParaRPr lang="en-US"/>
        </a:p>
      </dgm:t>
    </dgm:pt>
    <dgm:pt modelId="{8A38D3FB-DBAB-459A-9BF2-CA14B5725831}" type="pres">
      <dgm:prSet presAssocID="{2E04DA2F-5F71-4D75-87C8-F105F9060D15}" presName="linear" presStyleCnt="0">
        <dgm:presLayoutVars>
          <dgm:animLvl val="lvl"/>
          <dgm:resizeHandles val="exact"/>
        </dgm:presLayoutVars>
      </dgm:prSet>
      <dgm:spPr/>
    </dgm:pt>
    <dgm:pt modelId="{4D82CF08-43A9-4D87-96A6-549F8E8E6994}" type="pres">
      <dgm:prSet presAssocID="{4D207235-3046-47D8-B0C9-1814A2501142}" presName="parentText" presStyleLbl="node1" presStyleIdx="0" presStyleCnt="3" custLinFactY="-59069" custLinFactNeighborX="-2676" custLinFactNeighborY="-100000">
        <dgm:presLayoutVars>
          <dgm:chMax val="0"/>
          <dgm:bulletEnabled val="1"/>
        </dgm:presLayoutVars>
      </dgm:prSet>
      <dgm:spPr/>
    </dgm:pt>
    <dgm:pt modelId="{A4BC2022-0B6A-4BC5-85F8-16C58A2356B9}" type="pres">
      <dgm:prSet presAssocID="{C285F935-1CCC-4BCF-A5A1-53392A11DFA2}" presName="spacer" presStyleCnt="0"/>
      <dgm:spPr/>
    </dgm:pt>
    <dgm:pt modelId="{6F750D50-6298-4F0A-BC21-7D1D17453835}" type="pres">
      <dgm:prSet presAssocID="{1ACF872F-AB01-4BC2-ACDB-A8552BC14F6B}" presName="parentText" presStyleLbl="node1" presStyleIdx="1" presStyleCnt="3">
        <dgm:presLayoutVars>
          <dgm:chMax val="0"/>
          <dgm:bulletEnabled val="1"/>
        </dgm:presLayoutVars>
      </dgm:prSet>
      <dgm:spPr/>
    </dgm:pt>
    <dgm:pt modelId="{2E22058B-196C-4AA2-82F7-EF1DFCD868DE}" type="pres">
      <dgm:prSet presAssocID="{1DCF4529-CEDD-4C16-8881-688EA182870F}" presName="spacer" presStyleCnt="0"/>
      <dgm:spPr/>
    </dgm:pt>
    <dgm:pt modelId="{2E7DB50E-4F3F-41FB-AE9B-8FB2BF4DEA21}" type="pres">
      <dgm:prSet presAssocID="{DD710C60-48C2-4BC6-AFB3-7239C29C597A}" presName="parentText" presStyleLbl="node1" presStyleIdx="2" presStyleCnt="3">
        <dgm:presLayoutVars>
          <dgm:chMax val="0"/>
          <dgm:bulletEnabled val="1"/>
        </dgm:presLayoutVars>
      </dgm:prSet>
      <dgm:spPr/>
    </dgm:pt>
  </dgm:ptLst>
  <dgm:cxnLst>
    <dgm:cxn modelId="{EA4B2830-8677-4B4E-8089-18258703C0A0}" srcId="{2E04DA2F-5F71-4D75-87C8-F105F9060D15}" destId="{1ACF872F-AB01-4BC2-ACDB-A8552BC14F6B}" srcOrd="1" destOrd="0" parTransId="{0705D9C3-F01F-4E78-B55A-534038DABDA2}" sibTransId="{1DCF4529-CEDD-4C16-8881-688EA182870F}"/>
    <dgm:cxn modelId="{80F7555E-1907-49EF-AACB-EDA71EAA20C1}" srcId="{2E04DA2F-5F71-4D75-87C8-F105F9060D15}" destId="{DD710C60-48C2-4BC6-AFB3-7239C29C597A}" srcOrd="2" destOrd="0" parTransId="{2E7AE467-BEFA-45E2-9E53-F8D8721293A8}" sibTransId="{5D103998-2035-4025-A930-874A1AE4CB8E}"/>
    <dgm:cxn modelId="{698F7271-5531-47B4-9DEA-2EF06D66DD76}" type="presOf" srcId="{DD710C60-48C2-4BC6-AFB3-7239C29C597A}" destId="{2E7DB50E-4F3F-41FB-AE9B-8FB2BF4DEA21}" srcOrd="0" destOrd="0" presId="urn:microsoft.com/office/officeart/2005/8/layout/vList2"/>
    <dgm:cxn modelId="{3FAA0A5A-C1D4-402A-B5C5-E9B1D9EF67AE}" type="presOf" srcId="{2E04DA2F-5F71-4D75-87C8-F105F9060D15}" destId="{8A38D3FB-DBAB-459A-9BF2-CA14B5725831}" srcOrd="0" destOrd="0" presId="urn:microsoft.com/office/officeart/2005/8/layout/vList2"/>
    <dgm:cxn modelId="{9D822E83-4C4B-40D8-A4A5-8FEA5FCBE969}" type="presOf" srcId="{1ACF872F-AB01-4BC2-ACDB-A8552BC14F6B}" destId="{6F750D50-6298-4F0A-BC21-7D1D17453835}" srcOrd="0" destOrd="0" presId="urn:microsoft.com/office/officeart/2005/8/layout/vList2"/>
    <dgm:cxn modelId="{92F7F189-ACBF-4877-9144-98E515665A3A}" type="presOf" srcId="{4D207235-3046-47D8-B0C9-1814A2501142}" destId="{4D82CF08-43A9-4D87-96A6-549F8E8E6994}" srcOrd="0" destOrd="0" presId="urn:microsoft.com/office/officeart/2005/8/layout/vList2"/>
    <dgm:cxn modelId="{630790BC-46E2-4C44-999D-67A04E7A24CC}" srcId="{2E04DA2F-5F71-4D75-87C8-F105F9060D15}" destId="{4D207235-3046-47D8-B0C9-1814A2501142}" srcOrd="0" destOrd="0" parTransId="{02E5EDB0-F3D5-4FBF-A664-1EB897B5F936}" sibTransId="{C285F935-1CCC-4BCF-A5A1-53392A11DFA2}"/>
    <dgm:cxn modelId="{773A3BBB-5374-406C-83D7-AF621DAD09C9}" type="presParOf" srcId="{8A38D3FB-DBAB-459A-9BF2-CA14B5725831}" destId="{4D82CF08-43A9-4D87-96A6-549F8E8E6994}" srcOrd="0" destOrd="0" presId="urn:microsoft.com/office/officeart/2005/8/layout/vList2"/>
    <dgm:cxn modelId="{DA449C50-4243-4E19-AAC4-67210A389780}" type="presParOf" srcId="{8A38D3FB-DBAB-459A-9BF2-CA14B5725831}" destId="{A4BC2022-0B6A-4BC5-85F8-16C58A2356B9}" srcOrd="1" destOrd="0" presId="urn:microsoft.com/office/officeart/2005/8/layout/vList2"/>
    <dgm:cxn modelId="{F8F9FA6D-1504-40CB-80D3-EB29A606738C}" type="presParOf" srcId="{8A38D3FB-DBAB-459A-9BF2-CA14B5725831}" destId="{6F750D50-6298-4F0A-BC21-7D1D17453835}" srcOrd="2" destOrd="0" presId="urn:microsoft.com/office/officeart/2005/8/layout/vList2"/>
    <dgm:cxn modelId="{4431D3F1-B456-46DF-8D17-14AAD5D57458}" type="presParOf" srcId="{8A38D3FB-DBAB-459A-9BF2-CA14B5725831}" destId="{2E22058B-196C-4AA2-82F7-EF1DFCD868DE}" srcOrd="3" destOrd="0" presId="urn:microsoft.com/office/officeart/2005/8/layout/vList2"/>
    <dgm:cxn modelId="{4CFBD144-E86E-4339-8662-560BB883318B}" type="presParOf" srcId="{8A38D3FB-DBAB-459A-9BF2-CA14B5725831}" destId="{2E7DB50E-4F3F-41FB-AE9B-8FB2BF4DEA2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984684D-4E5B-43D4-9797-1D69C8C719C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98A977E-3654-41E2-A33F-EEED7579BE1D}">
      <dgm:prSet/>
      <dgm:spPr/>
      <dgm:t>
        <a:bodyPr/>
        <a:lstStyle/>
        <a:p>
          <a:r>
            <a:rPr lang="fr-FR"/>
            <a:t>Stimuler l’économie</a:t>
          </a:r>
          <a:endParaRPr lang="en-US"/>
        </a:p>
      </dgm:t>
    </dgm:pt>
    <dgm:pt modelId="{346F9852-8FCA-48C1-A192-F3E9E4F69E50}" type="parTrans" cxnId="{B7B4DDC8-D73C-47C9-9FD2-0C27ACB59D84}">
      <dgm:prSet/>
      <dgm:spPr/>
      <dgm:t>
        <a:bodyPr/>
        <a:lstStyle/>
        <a:p>
          <a:endParaRPr lang="en-US"/>
        </a:p>
      </dgm:t>
    </dgm:pt>
    <dgm:pt modelId="{673B34CB-A2FE-44AB-B9F3-780BAAA72A7F}" type="sibTrans" cxnId="{B7B4DDC8-D73C-47C9-9FD2-0C27ACB59D84}">
      <dgm:prSet/>
      <dgm:spPr/>
      <dgm:t>
        <a:bodyPr/>
        <a:lstStyle/>
        <a:p>
          <a:endParaRPr lang="en-US"/>
        </a:p>
      </dgm:t>
    </dgm:pt>
    <dgm:pt modelId="{5D9756A2-718F-4D35-83D3-986858AD7226}">
      <dgm:prSet/>
      <dgm:spPr/>
      <dgm:t>
        <a:bodyPr/>
        <a:lstStyle/>
        <a:p>
          <a:r>
            <a:rPr lang="fr-FR"/>
            <a:t>Stabilité des prix</a:t>
          </a:r>
          <a:endParaRPr lang="en-US"/>
        </a:p>
      </dgm:t>
    </dgm:pt>
    <dgm:pt modelId="{0171E1D9-DD6C-4EBE-BB8E-3CE70CF3E3F2}" type="parTrans" cxnId="{FC150A17-A82F-43DC-B08E-0536A4D3FA2B}">
      <dgm:prSet/>
      <dgm:spPr/>
      <dgm:t>
        <a:bodyPr/>
        <a:lstStyle/>
        <a:p>
          <a:endParaRPr lang="en-US"/>
        </a:p>
      </dgm:t>
    </dgm:pt>
    <dgm:pt modelId="{1BB1C97C-6B13-4B6F-BF65-7C01B8FE48A4}" type="sibTrans" cxnId="{FC150A17-A82F-43DC-B08E-0536A4D3FA2B}">
      <dgm:prSet/>
      <dgm:spPr/>
      <dgm:t>
        <a:bodyPr/>
        <a:lstStyle/>
        <a:p>
          <a:endParaRPr lang="en-US"/>
        </a:p>
      </dgm:t>
    </dgm:pt>
    <dgm:pt modelId="{763EB060-5E7C-4FA1-A154-9E37CCD4A0F4}">
      <dgm:prSet/>
      <dgm:spPr/>
      <dgm:t>
        <a:bodyPr/>
        <a:lstStyle/>
        <a:p>
          <a:r>
            <a:rPr lang="fr-FR"/>
            <a:t>Assurer le plein emploi</a:t>
          </a:r>
          <a:endParaRPr lang="en-US"/>
        </a:p>
      </dgm:t>
    </dgm:pt>
    <dgm:pt modelId="{DB5B3EA1-F7E8-41E2-AF6F-098D644E9337}" type="parTrans" cxnId="{1D957034-21E3-4694-9DBC-2E9CE92FD063}">
      <dgm:prSet/>
      <dgm:spPr/>
      <dgm:t>
        <a:bodyPr/>
        <a:lstStyle/>
        <a:p>
          <a:endParaRPr lang="en-US"/>
        </a:p>
      </dgm:t>
    </dgm:pt>
    <dgm:pt modelId="{7CAD3FF3-FC6A-4CC9-A28C-8529F1317E25}" type="sibTrans" cxnId="{1D957034-21E3-4694-9DBC-2E9CE92FD063}">
      <dgm:prSet/>
      <dgm:spPr/>
      <dgm:t>
        <a:bodyPr/>
        <a:lstStyle/>
        <a:p>
          <a:endParaRPr lang="en-US"/>
        </a:p>
      </dgm:t>
    </dgm:pt>
    <dgm:pt modelId="{682B0628-D055-4D8B-BFAF-25E99FDBEA15}" type="pres">
      <dgm:prSet presAssocID="{4984684D-4E5B-43D4-9797-1D69C8C719C3}" presName="linear" presStyleCnt="0">
        <dgm:presLayoutVars>
          <dgm:animLvl val="lvl"/>
          <dgm:resizeHandles val="exact"/>
        </dgm:presLayoutVars>
      </dgm:prSet>
      <dgm:spPr/>
    </dgm:pt>
    <dgm:pt modelId="{2FDDE231-DCFF-4D46-9328-75328B457609}" type="pres">
      <dgm:prSet presAssocID="{B98A977E-3654-41E2-A33F-EEED7579BE1D}" presName="parentText" presStyleLbl="node1" presStyleIdx="0" presStyleCnt="3">
        <dgm:presLayoutVars>
          <dgm:chMax val="0"/>
          <dgm:bulletEnabled val="1"/>
        </dgm:presLayoutVars>
      </dgm:prSet>
      <dgm:spPr/>
    </dgm:pt>
    <dgm:pt modelId="{D7D9C9D3-17DF-41F0-96CC-AEC71506AC3F}" type="pres">
      <dgm:prSet presAssocID="{673B34CB-A2FE-44AB-B9F3-780BAAA72A7F}" presName="spacer" presStyleCnt="0"/>
      <dgm:spPr/>
    </dgm:pt>
    <dgm:pt modelId="{56C02423-228C-4AA2-AF82-543473109929}" type="pres">
      <dgm:prSet presAssocID="{5D9756A2-718F-4D35-83D3-986858AD7226}" presName="parentText" presStyleLbl="node1" presStyleIdx="1" presStyleCnt="3">
        <dgm:presLayoutVars>
          <dgm:chMax val="0"/>
          <dgm:bulletEnabled val="1"/>
        </dgm:presLayoutVars>
      </dgm:prSet>
      <dgm:spPr/>
    </dgm:pt>
    <dgm:pt modelId="{6F2AC569-AD71-41D6-B163-7F5CA621E270}" type="pres">
      <dgm:prSet presAssocID="{1BB1C97C-6B13-4B6F-BF65-7C01B8FE48A4}" presName="spacer" presStyleCnt="0"/>
      <dgm:spPr/>
    </dgm:pt>
    <dgm:pt modelId="{1DD3A44E-FD67-465E-ACE9-AF6BE5DED04B}" type="pres">
      <dgm:prSet presAssocID="{763EB060-5E7C-4FA1-A154-9E37CCD4A0F4}" presName="parentText" presStyleLbl="node1" presStyleIdx="2" presStyleCnt="3">
        <dgm:presLayoutVars>
          <dgm:chMax val="0"/>
          <dgm:bulletEnabled val="1"/>
        </dgm:presLayoutVars>
      </dgm:prSet>
      <dgm:spPr/>
    </dgm:pt>
  </dgm:ptLst>
  <dgm:cxnLst>
    <dgm:cxn modelId="{FC150A17-A82F-43DC-B08E-0536A4D3FA2B}" srcId="{4984684D-4E5B-43D4-9797-1D69C8C719C3}" destId="{5D9756A2-718F-4D35-83D3-986858AD7226}" srcOrd="1" destOrd="0" parTransId="{0171E1D9-DD6C-4EBE-BB8E-3CE70CF3E3F2}" sibTransId="{1BB1C97C-6B13-4B6F-BF65-7C01B8FE48A4}"/>
    <dgm:cxn modelId="{1D957034-21E3-4694-9DBC-2E9CE92FD063}" srcId="{4984684D-4E5B-43D4-9797-1D69C8C719C3}" destId="{763EB060-5E7C-4FA1-A154-9E37CCD4A0F4}" srcOrd="2" destOrd="0" parTransId="{DB5B3EA1-F7E8-41E2-AF6F-098D644E9337}" sibTransId="{7CAD3FF3-FC6A-4CC9-A28C-8529F1317E25}"/>
    <dgm:cxn modelId="{4DCFFB40-94ED-464F-AFAD-C6A802753549}" type="presOf" srcId="{4984684D-4E5B-43D4-9797-1D69C8C719C3}" destId="{682B0628-D055-4D8B-BFAF-25E99FDBEA15}" srcOrd="0" destOrd="0" presId="urn:microsoft.com/office/officeart/2005/8/layout/vList2"/>
    <dgm:cxn modelId="{F46E3563-D1F8-4387-8D83-AEE71FE11F4B}" type="presOf" srcId="{B98A977E-3654-41E2-A33F-EEED7579BE1D}" destId="{2FDDE231-DCFF-4D46-9328-75328B457609}" srcOrd="0" destOrd="0" presId="urn:microsoft.com/office/officeart/2005/8/layout/vList2"/>
    <dgm:cxn modelId="{5212FFA2-D4A2-44E7-899D-5C3DF14FBE9E}" type="presOf" srcId="{5D9756A2-718F-4D35-83D3-986858AD7226}" destId="{56C02423-228C-4AA2-AF82-543473109929}" srcOrd="0" destOrd="0" presId="urn:microsoft.com/office/officeart/2005/8/layout/vList2"/>
    <dgm:cxn modelId="{41D7FDBE-FD9B-4DB1-9FA4-F2029A343BA9}" type="presOf" srcId="{763EB060-5E7C-4FA1-A154-9E37CCD4A0F4}" destId="{1DD3A44E-FD67-465E-ACE9-AF6BE5DED04B}" srcOrd="0" destOrd="0" presId="urn:microsoft.com/office/officeart/2005/8/layout/vList2"/>
    <dgm:cxn modelId="{B7B4DDC8-D73C-47C9-9FD2-0C27ACB59D84}" srcId="{4984684D-4E5B-43D4-9797-1D69C8C719C3}" destId="{B98A977E-3654-41E2-A33F-EEED7579BE1D}" srcOrd="0" destOrd="0" parTransId="{346F9852-8FCA-48C1-A192-F3E9E4F69E50}" sibTransId="{673B34CB-A2FE-44AB-B9F3-780BAAA72A7F}"/>
    <dgm:cxn modelId="{73467040-66F7-4040-BC9C-A7F9AAFBEE8A}" type="presParOf" srcId="{682B0628-D055-4D8B-BFAF-25E99FDBEA15}" destId="{2FDDE231-DCFF-4D46-9328-75328B457609}" srcOrd="0" destOrd="0" presId="urn:microsoft.com/office/officeart/2005/8/layout/vList2"/>
    <dgm:cxn modelId="{95FC3132-A0D6-4DE0-B84A-8F46CE19050E}" type="presParOf" srcId="{682B0628-D055-4D8B-BFAF-25E99FDBEA15}" destId="{D7D9C9D3-17DF-41F0-96CC-AEC71506AC3F}" srcOrd="1" destOrd="0" presId="urn:microsoft.com/office/officeart/2005/8/layout/vList2"/>
    <dgm:cxn modelId="{C0FB3954-4463-45FE-B925-3CBFE655D8E1}" type="presParOf" srcId="{682B0628-D055-4D8B-BFAF-25E99FDBEA15}" destId="{56C02423-228C-4AA2-AF82-543473109929}" srcOrd="2" destOrd="0" presId="urn:microsoft.com/office/officeart/2005/8/layout/vList2"/>
    <dgm:cxn modelId="{1F1AEB08-CC82-4CDB-8514-78F05F20817B}" type="presParOf" srcId="{682B0628-D055-4D8B-BFAF-25E99FDBEA15}" destId="{6F2AC569-AD71-41D6-B163-7F5CA621E270}" srcOrd="3" destOrd="0" presId="urn:microsoft.com/office/officeart/2005/8/layout/vList2"/>
    <dgm:cxn modelId="{0F1234CF-206C-42B1-9C1A-1DD6CAE939A5}" type="presParOf" srcId="{682B0628-D055-4D8B-BFAF-25E99FDBEA15}" destId="{1DD3A44E-FD67-465E-ACE9-AF6BE5DED04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D1A6BB-B16A-4480-9D16-F94F0BCD173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E30FAC3-D3C2-4E11-B9E8-DA2264BC35CA}">
      <dgm:prSet/>
      <dgm:spPr/>
      <dgm:t>
        <a:bodyPr/>
        <a:lstStyle/>
        <a:p>
          <a:r>
            <a:rPr lang="fr-FR"/>
            <a:t>Quand i baisse, le taux de change baisse. Les exportations augmentent et les importations baissent.</a:t>
          </a:r>
          <a:endParaRPr lang="en-US"/>
        </a:p>
      </dgm:t>
    </dgm:pt>
    <dgm:pt modelId="{7E5FFEBE-F44E-4C2B-A2CD-416416B0AFC9}" type="parTrans" cxnId="{0BC62773-6ED5-405B-BB32-A8C3DC2A13F1}">
      <dgm:prSet/>
      <dgm:spPr/>
      <dgm:t>
        <a:bodyPr/>
        <a:lstStyle/>
        <a:p>
          <a:endParaRPr lang="en-US"/>
        </a:p>
      </dgm:t>
    </dgm:pt>
    <dgm:pt modelId="{E0F3283E-0ADE-488E-8A42-A5452B24DBFB}" type="sibTrans" cxnId="{0BC62773-6ED5-405B-BB32-A8C3DC2A13F1}">
      <dgm:prSet/>
      <dgm:spPr/>
      <dgm:t>
        <a:bodyPr/>
        <a:lstStyle/>
        <a:p>
          <a:endParaRPr lang="en-US"/>
        </a:p>
      </dgm:t>
    </dgm:pt>
    <dgm:pt modelId="{1A6784F6-7FE3-4C70-9BE2-8E439E029564}">
      <dgm:prSet/>
      <dgm:spPr/>
      <dgm:t>
        <a:bodyPr/>
        <a:lstStyle/>
        <a:p>
          <a:r>
            <a:rPr lang="fr-FR"/>
            <a:t>Actuellement le taux de change est un levier principal sur lequel s’appuie la politique monétaire pour influencer l’activité économique</a:t>
          </a:r>
          <a:endParaRPr lang="en-US"/>
        </a:p>
      </dgm:t>
    </dgm:pt>
    <dgm:pt modelId="{F9E7E520-401B-478D-A75E-04F365F7E72C}" type="parTrans" cxnId="{51F62FE5-FB0B-4718-9A62-684742229EC4}">
      <dgm:prSet/>
      <dgm:spPr/>
      <dgm:t>
        <a:bodyPr/>
        <a:lstStyle/>
        <a:p>
          <a:endParaRPr lang="en-US"/>
        </a:p>
      </dgm:t>
    </dgm:pt>
    <dgm:pt modelId="{038B58F6-EBFC-4CB8-B534-56F405E63A72}" type="sibTrans" cxnId="{51F62FE5-FB0B-4718-9A62-684742229EC4}">
      <dgm:prSet/>
      <dgm:spPr/>
      <dgm:t>
        <a:bodyPr/>
        <a:lstStyle/>
        <a:p>
          <a:endParaRPr lang="en-US"/>
        </a:p>
      </dgm:t>
    </dgm:pt>
    <dgm:pt modelId="{AD65D081-5547-4B1F-9628-FB64305312CF}" type="pres">
      <dgm:prSet presAssocID="{48D1A6BB-B16A-4480-9D16-F94F0BCD1730}" presName="linear" presStyleCnt="0">
        <dgm:presLayoutVars>
          <dgm:animLvl val="lvl"/>
          <dgm:resizeHandles val="exact"/>
        </dgm:presLayoutVars>
      </dgm:prSet>
      <dgm:spPr/>
    </dgm:pt>
    <dgm:pt modelId="{9B6C43B3-618B-4CC4-BE61-BEDEDCA3E599}" type="pres">
      <dgm:prSet presAssocID="{AE30FAC3-D3C2-4E11-B9E8-DA2264BC35CA}" presName="parentText" presStyleLbl="node1" presStyleIdx="0" presStyleCnt="2">
        <dgm:presLayoutVars>
          <dgm:chMax val="0"/>
          <dgm:bulletEnabled val="1"/>
        </dgm:presLayoutVars>
      </dgm:prSet>
      <dgm:spPr/>
    </dgm:pt>
    <dgm:pt modelId="{F69C2249-9A09-421D-BE43-2ABE655880C1}" type="pres">
      <dgm:prSet presAssocID="{E0F3283E-0ADE-488E-8A42-A5452B24DBFB}" presName="spacer" presStyleCnt="0"/>
      <dgm:spPr/>
    </dgm:pt>
    <dgm:pt modelId="{2424BC16-61E0-4B82-BE1D-3B7AF252F30D}" type="pres">
      <dgm:prSet presAssocID="{1A6784F6-7FE3-4C70-9BE2-8E439E029564}" presName="parentText" presStyleLbl="node1" presStyleIdx="1" presStyleCnt="2">
        <dgm:presLayoutVars>
          <dgm:chMax val="0"/>
          <dgm:bulletEnabled val="1"/>
        </dgm:presLayoutVars>
      </dgm:prSet>
      <dgm:spPr/>
    </dgm:pt>
  </dgm:ptLst>
  <dgm:cxnLst>
    <dgm:cxn modelId="{D8CA1144-AB08-44D3-B313-6A763D05CD67}" type="presOf" srcId="{AE30FAC3-D3C2-4E11-B9E8-DA2264BC35CA}" destId="{9B6C43B3-618B-4CC4-BE61-BEDEDCA3E599}" srcOrd="0" destOrd="0" presId="urn:microsoft.com/office/officeart/2005/8/layout/vList2"/>
    <dgm:cxn modelId="{0BC62773-6ED5-405B-BB32-A8C3DC2A13F1}" srcId="{48D1A6BB-B16A-4480-9D16-F94F0BCD1730}" destId="{AE30FAC3-D3C2-4E11-B9E8-DA2264BC35CA}" srcOrd="0" destOrd="0" parTransId="{7E5FFEBE-F44E-4C2B-A2CD-416416B0AFC9}" sibTransId="{E0F3283E-0ADE-488E-8A42-A5452B24DBFB}"/>
    <dgm:cxn modelId="{E64A8856-EADD-45AB-B9E4-743E13BE5B64}" type="presOf" srcId="{48D1A6BB-B16A-4480-9D16-F94F0BCD1730}" destId="{AD65D081-5547-4B1F-9628-FB64305312CF}" srcOrd="0" destOrd="0" presId="urn:microsoft.com/office/officeart/2005/8/layout/vList2"/>
    <dgm:cxn modelId="{3C6D94B1-F43E-4734-9C56-BC9EB430037B}" type="presOf" srcId="{1A6784F6-7FE3-4C70-9BE2-8E439E029564}" destId="{2424BC16-61E0-4B82-BE1D-3B7AF252F30D}" srcOrd="0" destOrd="0" presId="urn:microsoft.com/office/officeart/2005/8/layout/vList2"/>
    <dgm:cxn modelId="{51F62FE5-FB0B-4718-9A62-684742229EC4}" srcId="{48D1A6BB-B16A-4480-9D16-F94F0BCD1730}" destId="{1A6784F6-7FE3-4C70-9BE2-8E439E029564}" srcOrd="1" destOrd="0" parTransId="{F9E7E520-401B-478D-A75E-04F365F7E72C}" sibTransId="{038B58F6-EBFC-4CB8-B534-56F405E63A72}"/>
    <dgm:cxn modelId="{424F9B4C-C4B3-4235-966E-2B742BEDD905}" type="presParOf" srcId="{AD65D081-5547-4B1F-9628-FB64305312CF}" destId="{9B6C43B3-618B-4CC4-BE61-BEDEDCA3E599}" srcOrd="0" destOrd="0" presId="urn:microsoft.com/office/officeart/2005/8/layout/vList2"/>
    <dgm:cxn modelId="{D10B56FF-0E6C-4B2D-A586-04F337AEB6EF}" type="presParOf" srcId="{AD65D081-5547-4B1F-9628-FB64305312CF}" destId="{F69C2249-9A09-421D-BE43-2ABE655880C1}" srcOrd="1" destOrd="0" presId="urn:microsoft.com/office/officeart/2005/8/layout/vList2"/>
    <dgm:cxn modelId="{AFA5C32A-1CE1-4793-8EE5-FCA39925C63A}" type="presParOf" srcId="{AD65D081-5547-4B1F-9628-FB64305312CF}" destId="{2424BC16-61E0-4B82-BE1D-3B7AF252F30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A6AAC30-EE4D-4768-B3A6-2F760F7A539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8E9B6ED-F466-4B57-B022-BAF12FA03043}">
      <dgm:prSet/>
      <dgm:spPr/>
      <dgm:t>
        <a:bodyPr/>
        <a:lstStyle/>
        <a:p>
          <a:r>
            <a:rPr lang="fr-FR"/>
            <a:t>1 - L'approche classique: l'équation des échanges</a:t>
          </a:r>
          <a:endParaRPr lang="en-US"/>
        </a:p>
      </dgm:t>
    </dgm:pt>
    <dgm:pt modelId="{587A0638-A954-4B62-ADD3-5DDBCB97EA97}" type="parTrans" cxnId="{E701B838-A8E9-4ABB-9FF2-64D1EA487C56}">
      <dgm:prSet/>
      <dgm:spPr/>
      <dgm:t>
        <a:bodyPr/>
        <a:lstStyle/>
        <a:p>
          <a:endParaRPr lang="en-US"/>
        </a:p>
      </dgm:t>
    </dgm:pt>
    <dgm:pt modelId="{8F59CD5A-F372-42D5-AE51-310BA373CFCC}" type="sibTrans" cxnId="{E701B838-A8E9-4ABB-9FF2-64D1EA487C56}">
      <dgm:prSet/>
      <dgm:spPr/>
      <dgm:t>
        <a:bodyPr/>
        <a:lstStyle/>
        <a:p>
          <a:endParaRPr lang="en-US"/>
        </a:p>
      </dgm:t>
    </dgm:pt>
    <dgm:pt modelId="{2124183A-9846-4C51-86FB-75B94F34260B}">
      <dgm:prSet/>
      <dgm:spPr/>
      <dgm:t>
        <a:bodyPr/>
        <a:lstStyle/>
        <a:p>
          <a:r>
            <a:rPr lang="en-US"/>
            <a:t>M.V = P.T</a:t>
          </a:r>
        </a:p>
      </dgm:t>
    </dgm:pt>
    <dgm:pt modelId="{324EBEC3-ACBA-41AE-9D71-5A1E626E3278}" type="parTrans" cxnId="{4264FA3C-5EC0-475B-833A-EEDFE68B055F}">
      <dgm:prSet/>
      <dgm:spPr/>
      <dgm:t>
        <a:bodyPr/>
        <a:lstStyle/>
        <a:p>
          <a:endParaRPr lang="en-US"/>
        </a:p>
      </dgm:t>
    </dgm:pt>
    <dgm:pt modelId="{81C383D3-729B-45D7-9D54-7517C3074991}" type="sibTrans" cxnId="{4264FA3C-5EC0-475B-833A-EEDFE68B055F}">
      <dgm:prSet/>
      <dgm:spPr/>
      <dgm:t>
        <a:bodyPr/>
        <a:lstStyle/>
        <a:p>
          <a:endParaRPr lang="en-US"/>
        </a:p>
      </dgm:t>
    </dgm:pt>
    <dgm:pt modelId="{D312B345-5CE6-47B7-9B08-BE777B0A3E03}" type="pres">
      <dgm:prSet presAssocID="{DA6AAC30-EE4D-4768-B3A6-2F760F7A5393}" presName="hierChild1" presStyleCnt="0">
        <dgm:presLayoutVars>
          <dgm:chPref val="1"/>
          <dgm:dir/>
          <dgm:animOne val="branch"/>
          <dgm:animLvl val="lvl"/>
          <dgm:resizeHandles/>
        </dgm:presLayoutVars>
      </dgm:prSet>
      <dgm:spPr/>
    </dgm:pt>
    <dgm:pt modelId="{26727274-917D-4C74-9521-98E5B5D11086}" type="pres">
      <dgm:prSet presAssocID="{18E9B6ED-F466-4B57-B022-BAF12FA03043}" presName="hierRoot1" presStyleCnt="0"/>
      <dgm:spPr/>
    </dgm:pt>
    <dgm:pt modelId="{3A59C8B3-2D19-4014-95A3-E75C9998FDF7}" type="pres">
      <dgm:prSet presAssocID="{18E9B6ED-F466-4B57-B022-BAF12FA03043}" presName="composite" presStyleCnt="0"/>
      <dgm:spPr/>
    </dgm:pt>
    <dgm:pt modelId="{2E08C383-3A84-4656-B868-EF84639CA9C1}" type="pres">
      <dgm:prSet presAssocID="{18E9B6ED-F466-4B57-B022-BAF12FA03043}" presName="background" presStyleLbl="node0" presStyleIdx="0" presStyleCnt="2"/>
      <dgm:spPr/>
    </dgm:pt>
    <dgm:pt modelId="{91D46306-DBE8-4CDE-9653-BAED1A231E3C}" type="pres">
      <dgm:prSet presAssocID="{18E9B6ED-F466-4B57-B022-BAF12FA03043}" presName="text" presStyleLbl="fgAcc0" presStyleIdx="0" presStyleCnt="2">
        <dgm:presLayoutVars>
          <dgm:chPref val="3"/>
        </dgm:presLayoutVars>
      </dgm:prSet>
      <dgm:spPr/>
    </dgm:pt>
    <dgm:pt modelId="{9944D5EC-9A31-49DA-9B4B-74F7D30B4220}" type="pres">
      <dgm:prSet presAssocID="{18E9B6ED-F466-4B57-B022-BAF12FA03043}" presName="hierChild2" presStyleCnt="0"/>
      <dgm:spPr/>
    </dgm:pt>
    <dgm:pt modelId="{F52E766D-0A44-4743-AFE9-1201F04B022D}" type="pres">
      <dgm:prSet presAssocID="{2124183A-9846-4C51-86FB-75B94F34260B}" presName="hierRoot1" presStyleCnt="0"/>
      <dgm:spPr/>
    </dgm:pt>
    <dgm:pt modelId="{8D3CE13C-D3F4-4E14-AAB5-D4593F5A3664}" type="pres">
      <dgm:prSet presAssocID="{2124183A-9846-4C51-86FB-75B94F34260B}" presName="composite" presStyleCnt="0"/>
      <dgm:spPr/>
    </dgm:pt>
    <dgm:pt modelId="{AF3C9B43-0A6F-4770-A90D-F7C5F4725652}" type="pres">
      <dgm:prSet presAssocID="{2124183A-9846-4C51-86FB-75B94F34260B}" presName="background" presStyleLbl="node0" presStyleIdx="1" presStyleCnt="2"/>
      <dgm:spPr/>
    </dgm:pt>
    <dgm:pt modelId="{7B870FA4-55CE-4F7C-ACA6-A21FCE2ACF9C}" type="pres">
      <dgm:prSet presAssocID="{2124183A-9846-4C51-86FB-75B94F34260B}" presName="text" presStyleLbl="fgAcc0" presStyleIdx="1" presStyleCnt="2">
        <dgm:presLayoutVars>
          <dgm:chPref val="3"/>
        </dgm:presLayoutVars>
      </dgm:prSet>
      <dgm:spPr/>
    </dgm:pt>
    <dgm:pt modelId="{5E3D0460-FC49-4A6C-9F1E-D2C5DE3803E5}" type="pres">
      <dgm:prSet presAssocID="{2124183A-9846-4C51-86FB-75B94F34260B}" presName="hierChild2" presStyleCnt="0"/>
      <dgm:spPr/>
    </dgm:pt>
  </dgm:ptLst>
  <dgm:cxnLst>
    <dgm:cxn modelId="{E701B838-A8E9-4ABB-9FF2-64D1EA487C56}" srcId="{DA6AAC30-EE4D-4768-B3A6-2F760F7A5393}" destId="{18E9B6ED-F466-4B57-B022-BAF12FA03043}" srcOrd="0" destOrd="0" parTransId="{587A0638-A954-4B62-ADD3-5DDBCB97EA97}" sibTransId="{8F59CD5A-F372-42D5-AE51-310BA373CFCC}"/>
    <dgm:cxn modelId="{4264FA3C-5EC0-475B-833A-EEDFE68B055F}" srcId="{DA6AAC30-EE4D-4768-B3A6-2F760F7A5393}" destId="{2124183A-9846-4C51-86FB-75B94F34260B}" srcOrd="1" destOrd="0" parTransId="{324EBEC3-ACBA-41AE-9D71-5A1E626E3278}" sibTransId="{81C383D3-729B-45D7-9D54-7517C3074991}"/>
    <dgm:cxn modelId="{5FF0614D-E765-4617-9B1F-BBB3DA9328CD}" type="presOf" srcId="{18E9B6ED-F466-4B57-B022-BAF12FA03043}" destId="{91D46306-DBE8-4CDE-9653-BAED1A231E3C}" srcOrd="0" destOrd="0" presId="urn:microsoft.com/office/officeart/2005/8/layout/hierarchy1"/>
    <dgm:cxn modelId="{D6EBE4CA-3BA3-440C-908A-B2CA77512B8F}" type="presOf" srcId="{DA6AAC30-EE4D-4768-B3A6-2F760F7A5393}" destId="{D312B345-5CE6-47B7-9B08-BE777B0A3E03}" srcOrd="0" destOrd="0" presId="urn:microsoft.com/office/officeart/2005/8/layout/hierarchy1"/>
    <dgm:cxn modelId="{299323E7-2EF9-4EE4-8352-8D312ED73215}" type="presOf" srcId="{2124183A-9846-4C51-86FB-75B94F34260B}" destId="{7B870FA4-55CE-4F7C-ACA6-A21FCE2ACF9C}" srcOrd="0" destOrd="0" presId="urn:microsoft.com/office/officeart/2005/8/layout/hierarchy1"/>
    <dgm:cxn modelId="{6D25F70E-1EAC-4A6B-9030-C0A17DD94489}" type="presParOf" srcId="{D312B345-5CE6-47B7-9B08-BE777B0A3E03}" destId="{26727274-917D-4C74-9521-98E5B5D11086}" srcOrd="0" destOrd="0" presId="urn:microsoft.com/office/officeart/2005/8/layout/hierarchy1"/>
    <dgm:cxn modelId="{CBBD67C4-762E-4992-9191-A2EAF88BDD45}" type="presParOf" srcId="{26727274-917D-4C74-9521-98E5B5D11086}" destId="{3A59C8B3-2D19-4014-95A3-E75C9998FDF7}" srcOrd="0" destOrd="0" presId="urn:microsoft.com/office/officeart/2005/8/layout/hierarchy1"/>
    <dgm:cxn modelId="{57AAD415-CA49-4CA1-B384-22946029EF68}" type="presParOf" srcId="{3A59C8B3-2D19-4014-95A3-E75C9998FDF7}" destId="{2E08C383-3A84-4656-B868-EF84639CA9C1}" srcOrd="0" destOrd="0" presId="urn:microsoft.com/office/officeart/2005/8/layout/hierarchy1"/>
    <dgm:cxn modelId="{4E7C8072-E70F-44E4-8223-14672CDE2DDF}" type="presParOf" srcId="{3A59C8B3-2D19-4014-95A3-E75C9998FDF7}" destId="{91D46306-DBE8-4CDE-9653-BAED1A231E3C}" srcOrd="1" destOrd="0" presId="urn:microsoft.com/office/officeart/2005/8/layout/hierarchy1"/>
    <dgm:cxn modelId="{5CD57AB9-83F1-4777-9DDC-EA4739417F40}" type="presParOf" srcId="{26727274-917D-4C74-9521-98E5B5D11086}" destId="{9944D5EC-9A31-49DA-9B4B-74F7D30B4220}" srcOrd="1" destOrd="0" presId="urn:microsoft.com/office/officeart/2005/8/layout/hierarchy1"/>
    <dgm:cxn modelId="{79526EF4-20EA-4B9C-8BA9-84C2BA9369A8}" type="presParOf" srcId="{D312B345-5CE6-47B7-9B08-BE777B0A3E03}" destId="{F52E766D-0A44-4743-AFE9-1201F04B022D}" srcOrd="1" destOrd="0" presId="urn:microsoft.com/office/officeart/2005/8/layout/hierarchy1"/>
    <dgm:cxn modelId="{725440EC-0A65-4BFA-986A-853D20607FD4}" type="presParOf" srcId="{F52E766D-0A44-4743-AFE9-1201F04B022D}" destId="{8D3CE13C-D3F4-4E14-AAB5-D4593F5A3664}" srcOrd="0" destOrd="0" presId="urn:microsoft.com/office/officeart/2005/8/layout/hierarchy1"/>
    <dgm:cxn modelId="{2DC341B7-0902-4DC8-8A98-7DEA9EC25C49}" type="presParOf" srcId="{8D3CE13C-D3F4-4E14-AAB5-D4593F5A3664}" destId="{AF3C9B43-0A6F-4770-A90D-F7C5F4725652}" srcOrd="0" destOrd="0" presId="urn:microsoft.com/office/officeart/2005/8/layout/hierarchy1"/>
    <dgm:cxn modelId="{2A77F01A-89BF-4346-9A04-29B5189615C1}" type="presParOf" srcId="{8D3CE13C-D3F4-4E14-AAB5-D4593F5A3664}" destId="{7B870FA4-55CE-4F7C-ACA6-A21FCE2ACF9C}" srcOrd="1" destOrd="0" presId="urn:microsoft.com/office/officeart/2005/8/layout/hierarchy1"/>
    <dgm:cxn modelId="{8BC8C8B1-16BC-4AAB-BB7E-9E2FFE44536A}" type="presParOf" srcId="{F52E766D-0A44-4743-AFE9-1201F04B022D}" destId="{5E3D0460-FC49-4A6C-9F1E-D2C5DE3803E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D3D570C-F2C5-4E5E-82EE-0D898DB530A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9BB7E86-8C79-4B9C-848F-73E0D1281A7B}">
      <dgm:prSet/>
      <dgm:spPr/>
      <dgm:t>
        <a:bodyPr/>
        <a:lstStyle/>
        <a:p>
          <a:r>
            <a:rPr lang="fr-FR"/>
            <a:t>La demande de transaction. </a:t>
          </a:r>
          <a:endParaRPr lang="en-US"/>
        </a:p>
      </dgm:t>
    </dgm:pt>
    <dgm:pt modelId="{1070AB2A-52D0-4A01-BB25-72C243AA150A}" type="parTrans" cxnId="{FE48F7FD-3061-4237-BF70-AD9587918215}">
      <dgm:prSet/>
      <dgm:spPr/>
      <dgm:t>
        <a:bodyPr/>
        <a:lstStyle/>
        <a:p>
          <a:endParaRPr lang="en-US"/>
        </a:p>
      </dgm:t>
    </dgm:pt>
    <dgm:pt modelId="{C052EC90-D1EA-408B-82FC-C79631C02266}" type="sibTrans" cxnId="{FE48F7FD-3061-4237-BF70-AD9587918215}">
      <dgm:prSet/>
      <dgm:spPr/>
      <dgm:t>
        <a:bodyPr/>
        <a:lstStyle/>
        <a:p>
          <a:endParaRPr lang="en-US"/>
        </a:p>
      </dgm:t>
    </dgm:pt>
    <dgm:pt modelId="{A18A612E-DF67-47E5-BACE-4186CD97F3E5}">
      <dgm:prSet/>
      <dgm:spPr/>
      <dgm:t>
        <a:bodyPr/>
        <a:lstStyle/>
        <a:p>
          <a:r>
            <a:rPr lang="fr-FR"/>
            <a:t>La demande de précaution </a:t>
          </a:r>
          <a:endParaRPr lang="en-US"/>
        </a:p>
      </dgm:t>
    </dgm:pt>
    <dgm:pt modelId="{CDDD1F6A-F46B-4EFD-B882-E73680C6A05A}" type="parTrans" cxnId="{5D47652E-6D32-41FD-A4DB-7C6711F6BE0A}">
      <dgm:prSet/>
      <dgm:spPr/>
      <dgm:t>
        <a:bodyPr/>
        <a:lstStyle/>
        <a:p>
          <a:endParaRPr lang="en-US"/>
        </a:p>
      </dgm:t>
    </dgm:pt>
    <dgm:pt modelId="{F3A4E750-79D1-43B0-8DFE-2FEAEE4B0AD5}" type="sibTrans" cxnId="{5D47652E-6D32-41FD-A4DB-7C6711F6BE0A}">
      <dgm:prSet/>
      <dgm:spPr/>
      <dgm:t>
        <a:bodyPr/>
        <a:lstStyle/>
        <a:p>
          <a:endParaRPr lang="en-US"/>
        </a:p>
      </dgm:t>
    </dgm:pt>
    <dgm:pt modelId="{B064D147-AE38-441B-9664-DE56FE1CD08C}">
      <dgm:prSet/>
      <dgm:spPr/>
      <dgm:t>
        <a:bodyPr/>
        <a:lstStyle/>
        <a:p>
          <a:r>
            <a:rPr lang="fr-FR" dirty="0"/>
            <a:t>La demande de spéculation </a:t>
          </a:r>
          <a:endParaRPr lang="en-US" dirty="0"/>
        </a:p>
      </dgm:t>
    </dgm:pt>
    <dgm:pt modelId="{7C37EF81-9111-4C73-8A15-B5D31102FC7F}" type="parTrans" cxnId="{07406D13-E1FB-4ED0-8D9A-1FB533F0A0FD}">
      <dgm:prSet/>
      <dgm:spPr/>
      <dgm:t>
        <a:bodyPr/>
        <a:lstStyle/>
        <a:p>
          <a:endParaRPr lang="en-US"/>
        </a:p>
      </dgm:t>
    </dgm:pt>
    <dgm:pt modelId="{D2638782-44D2-476C-9CCA-C89052ABD35C}" type="sibTrans" cxnId="{07406D13-E1FB-4ED0-8D9A-1FB533F0A0FD}">
      <dgm:prSet/>
      <dgm:spPr/>
      <dgm:t>
        <a:bodyPr/>
        <a:lstStyle/>
        <a:p>
          <a:endParaRPr lang="en-US"/>
        </a:p>
      </dgm:t>
    </dgm:pt>
    <dgm:pt modelId="{D81B1251-1A60-4AC8-B871-5042531B3FA0}">
      <dgm:prSet/>
      <dgm:spPr/>
      <dgm:t>
        <a:bodyPr/>
        <a:lstStyle/>
        <a:p>
          <a:r>
            <a:rPr lang="es-ES"/>
            <a:t>M D = L1 ( Y ) + L2 ( i )</a:t>
          </a:r>
          <a:endParaRPr lang="en-US"/>
        </a:p>
      </dgm:t>
    </dgm:pt>
    <dgm:pt modelId="{C9D9ED5D-D851-428C-BE94-281ABD3D529F}" type="parTrans" cxnId="{CC98DE05-74B6-4686-B1C6-084B38B20F21}">
      <dgm:prSet/>
      <dgm:spPr/>
      <dgm:t>
        <a:bodyPr/>
        <a:lstStyle/>
        <a:p>
          <a:endParaRPr lang="en-US"/>
        </a:p>
      </dgm:t>
    </dgm:pt>
    <dgm:pt modelId="{C5F897C0-B85F-4D64-9F3D-932B2920C3A4}" type="sibTrans" cxnId="{CC98DE05-74B6-4686-B1C6-084B38B20F21}">
      <dgm:prSet/>
      <dgm:spPr/>
      <dgm:t>
        <a:bodyPr/>
        <a:lstStyle/>
        <a:p>
          <a:endParaRPr lang="en-US"/>
        </a:p>
      </dgm:t>
    </dgm:pt>
    <dgm:pt modelId="{F7DC1E25-18F6-44D0-8FA5-60C11D0ED2D4}" type="pres">
      <dgm:prSet presAssocID="{7D3D570C-F2C5-4E5E-82EE-0D898DB530AA}" presName="linear" presStyleCnt="0">
        <dgm:presLayoutVars>
          <dgm:animLvl val="lvl"/>
          <dgm:resizeHandles val="exact"/>
        </dgm:presLayoutVars>
      </dgm:prSet>
      <dgm:spPr/>
    </dgm:pt>
    <dgm:pt modelId="{E25CAF99-27DE-41FF-9215-B45A0A6E8965}" type="pres">
      <dgm:prSet presAssocID="{19BB7E86-8C79-4B9C-848F-73E0D1281A7B}" presName="parentText" presStyleLbl="node1" presStyleIdx="0" presStyleCnt="4">
        <dgm:presLayoutVars>
          <dgm:chMax val="0"/>
          <dgm:bulletEnabled val="1"/>
        </dgm:presLayoutVars>
      </dgm:prSet>
      <dgm:spPr/>
    </dgm:pt>
    <dgm:pt modelId="{A9E05626-70C4-4E43-A272-F61C85841C6C}" type="pres">
      <dgm:prSet presAssocID="{C052EC90-D1EA-408B-82FC-C79631C02266}" presName="spacer" presStyleCnt="0"/>
      <dgm:spPr/>
    </dgm:pt>
    <dgm:pt modelId="{8F690BF2-8E06-420F-B5DE-66443EA4F72E}" type="pres">
      <dgm:prSet presAssocID="{A18A612E-DF67-47E5-BACE-4186CD97F3E5}" presName="parentText" presStyleLbl="node1" presStyleIdx="1" presStyleCnt="4">
        <dgm:presLayoutVars>
          <dgm:chMax val="0"/>
          <dgm:bulletEnabled val="1"/>
        </dgm:presLayoutVars>
      </dgm:prSet>
      <dgm:spPr/>
    </dgm:pt>
    <dgm:pt modelId="{65A32990-7CBF-480D-A9F5-9DE369D25C2D}" type="pres">
      <dgm:prSet presAssocID="{F3A4E750-79D1-43B0-8DFE-2FEAEE4B0AD5}" presName="spacer" presStyleCnt="0"/>
      <dgm:spPr/>
    </dgm:pt>
    <dgm:pt modelId="{727F11A5-DDDA-42F7-B50B-92F75BE8E491}" type="pres">
      <dgm:prSet presAssocID="{B064D147-AE38-441B-9664-DE56FE1CD08C}" presName="parentText" presStyleLbl="node1" presStyleIdx="2" presStyleCnt="4">
        <dgm:presLayoutVars>
          <dgm:chMax val="0"/>
          <dgm:bulletEnabled val="1"/>
        </dgm:presLayoutVars>
      </dgm:prSet>
      <dgm:spPr/>
    </dgm:pt>
    <dgm:pt modelId="{FA955331-9056-4BDE-911D-A024D7BA771B}" type="pres">
      <dgm:prSet presAssocID="{D2638782-44D2-476C-9CCA-C89052ABD35C}" presName="spacer" presStyleCnt="0"/>
      <dgm:spPr/>
    </dgm:pt>
    <dgm:pt modelId="{85AEC541-94C2-4888-855F-51B1776EE2B4}" type="pres">
      <dgm:prSet presAssocID="{D81B1251-1A60-4AC8-B871-5042531B3FA0}" presName="parentText" presStyleLbl="node1" presStyleIdx="3" presStyleCnt="4">
        <dgm:presLayoutVars>
          <dgm:chMax val="0"/>
          <dgm:bulletEnabled val="1"/>
        </dgm:presLayoutVars>
      </dgm:prSet>
      <dgm:spPr/>
    </dgm:pt>
  </dgm:ptLst>
  <dgm:cxnLst>
    <dgm:cxn modelId="{C7B97104-5CA0-4420-8B70-89C8495C2312}" type="presOf" srcId="{7D3D570C-F2C5-4E5E-82EE-0D898DB530AA}" destId="{F7DC1E25-18F6-44D0-8FA5-60C11D0ED2D4}" srcOrd="0" destOrd="0" presId="urn:microsoft.com/office/officeart/2005/8/layout/vList2"/>
    <dgm:cxn modelId="{CC98DE05-74B6-4686-B1C6-084B38B20F21}" srcId="{7D3D570C-F2C5-4E5E-82EE-0D898DB530AA}" destId="{D81B1251-1A60-4AC8-B871-5042531B3FA0}" srcOrd="3" destOrd="0" parTransId="{C9D9ED5D-D851-428C-BE94-281ABD3D529F}" sibTransId="{C5F897C0-B85F-4D64-9F3D-932B2920C3A4}"/>
    <dgm:cxn modelId="{07406D13-E1FB-4ED0-8D9A-1FB533F0A0FD}" srcId="{7D3D570C-F2C5-4E5E-82EE-0D898DB530AA}" destId="{B064D147-AE38-441B-9664-DE56FE1CD08C}" srcOrd="2" destOrd="0" parTransId="{7C37EF81-9111-4C73-8A15-B5D31102FC7F}" sibTransId="{D2638782-44D2-476C-9CCA-C89052ABD35C}"/>
    <dgm:cxn modelId="{5D47652E-6D32-41FD-A4DB-7C6711F6BE0A}" srcId="{7D3D570C-F2C5-4E5E-82EE-0D898DB530AA}" destId="{A18A612E-DF67-47E5-BACE-4186CD97F3E5}" srcOrd="1" destOrd="0" parTransId="{CDDD1F6A-F46B-4EFD-B882-E73680C6A05A}" sibTransId="{F3A4E750-79D1-43B0-8DFE-2FEAEE4B0AD5}"/>
    <dgm:cxn modelId="{4E1FD843-7787-4980-9ABD-725EA06101D5}" type="presOf" srcId="{A18A612E-DF67-47E5-BACE-4186CD97F3E5}" destId="{8F690BF2-8E06-420F-B5DE-66443EA4F72E}" srcOrd="0" destOrd="0" presId="urn:microsoft.com/office/officeart/2005/8/layout/vList2"/>
    <dgm:cxn modelId="{25CAA189-78C8-4439-AFC8-FB0C3371F098}" type="presOf" srcId="{19BB7E86-8C79-4B9C-848F-73E0D1281A7B}" destId="{E25CAF99-27DE-41FF-9215-B45A0A6E8965}" srcOrd="0" destOrd="0" presId="urn:microsoft.com/office/officeart/2005/8/layout/vList2"/>
    <dgm:cxn modelId="{FDAA48D3-9176-495C-AA98-8E66022A3B6A}" type="presOf" srcId="{D81B1251-1A60-4AC8-B871-5042531B3FA0}" destId="{85AEC541-94C2-4888-855F-51B1776EE2B4}" srcOrd="0" destOrd="0" presId="urn:microsoft.com/office/officeart/2005/8/layout/vList2"/>
    <dgm:cxn modelId="{E3BF65E9-3FD3-45DF-AB68-466495B9B1DA}" type="presOf" srcId="{B064D147-AE38-441B-9664-DE56FE1CD08C}" destId="{727F11A5-DDDA-42F7-B50B-92F75BE8E491}" srcOrd="0" destOrd="0" presId="urn:microsoft.com/office/officeart/2005/8/layout/vList2"/>
    <dgm:cxn modelId="{FE48F7FD-3061-4237-BF70-AD9587918215}" srcId="{7D3D570C-F2C5-4E5E-82EE-0D898DB530AA}" destId="{19BB7E86-8C79-4B9C-848F-73E0D1281A7B}" srcOrd="0" destOrd="0" parTransId="{1070AB2A-52D0-4A01-BB25-72C243AA150A}" sibTransId="{C052EC90-D1EA-408B-82FC-C79631C02266}"/>
    <dgm:cxn modelId="{163329DB-0D16-4900-BF58-FB9FE1B5D71B}" type="presParOf" srcId="{F7DC1E25-18F6-44D0-8FA5-60C11D0ED2D4}" destId="{E25CAF99-27DE-41FF-9215-B45A0A6E8965}" srcOrd="0" destOrd="0" presId="urn:microsoft.com/office/officeart/2005/8/layout/vList2"/>
    <dgm:cxn modelId="{1C7FD67D-2CD7-4AF4-A84D-AE1E208C8FEC}" type="presParOf" srcId="{F7DC1E25-18F6-44D0-8FA5-60C11D0ED2D4}" destId="{A9E05626-70C4-4E43-A272-F61C85841C6C}" srcOrd="1" destOrd="0" presId="urn:microsoft.com/office/officeart/2005/8/layout/vList2"/>
    <dgm:cxn modelId="{33C1814C-E092-4E8B-94D6-B54C33E4804F}" type="presParOf" srcId="{F7DC1E25-18F6-44D0-8FA5-60C11D0ED2D4}" destId="{8F690BF2-8E06-420F-B5DE-66443EA4F72E}" srcOrd="2" destOrd="0" presId="urn:microsoft.com/office/officeart/2005/8/layout/vList2"/>
    <dgm:cxn modelId="{3D7D2479-C029-425F-80B6-2A0A452C19BB}" type="presParOf" srcId="{F7DC1E25-18F6-44D0-8FA5-60C11D0ED2D4}" destId="{65A32990-7CBF-480D-A9F5-9DE369D25C2D}" srcOrd="3" destOrd="0" presId="urn:microsoft.com/office/officeart/2005/8/layout/vList2"/>
    <dgm:cxn modelId="{F14BFEEF-BCB4-4DC2-AC66-1EC14246CE2B}" type="presParOf" srcId="{F7DC1E25-18F6-44D0-8FA5-60C11D0ED2D4}" destId="{727F11A5-DDDA-42F7-B50B-92F75BE8E491}" srcOrd="4" destOrd="0" presId="urn:microsoft.com/office/officeart/2005/8/layout/vList2"/>
    <dgm:cxn modelId="{B3480A02-1DD9-46A7-AC20-882217A9C13B}" type="presParOf" srcId="{F7DC1E25-18F6-44D0-8FA5-60C11D0ED2D4}" destId="{FA955331-9056-4BDE-911D-A024D7BA771B}" srcOrd="5" destOrd="0" presId="urn:microsoft.com/office/officeart/2005/8/layout/vList2"/>
    <dgm:cxn modelId="{B620C862-7C4D-46FB-AEBA-9C0455240CF5}" type="presParOf" srcId="{F7DC1E25-18F6-44D0-8FA5-60C11D0ED2D4}" destId="{85AEC541-94C2-4888-855F-51B1776EE2B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8532B0-657D-4F19-965B-82DCF2C06CE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14F2CEC-F1FE-4314-A067-95CE4B726388}">
      <dgm:prSet/>
      <dgm:spPr/>
      <dgm:t>
        <a:bodyPr/>
        <a:lstStyle/>
        <a:p>
          <a:r>
            <a:rPr lang="fr-FR"/>
            <a:t>3h,5 cours </a:t>
          </a:r>
          <a:endParaRPr lang="en-US"/>
        </a:p>
      </dgm:t>
    </dgm:pt>
    <dgm:pt modelId="{48B14581-736F-48F4-BFAB-0B0158D34487}" type="parTrans" cxnId="{3B9D5DEE-EDEA-4DF9-B43D-BE9B96E42D5F}">
      <dgm:prSet/>
      <dgm:spPr/>
      <dgm:t>
        <a:bodyPr/>
        <a:lstStyle/>
        <a:p>
          <a:endParaRPr lang="en-US"/>
        </a:p>
      </dgm:t>
    </dgm:pt>
    <dgm:pt modelId="{87B4B56B-1E1B-46AC-B265-CE49925CFB8C}" type="sibTrans" cxnId="{3B9D5DEE-EDEA-4DF9-B43D-BE9B96E42D5F}">
      <dgm:prSet/>
      <dgm:spPr/>
      <dgm:t>
        <a:bodyPr/>
        <a:lstStyle/>
        <a:p>
          <a:endParaRPr lang="en-US"/>
        </a:p>
      </dgm:t>
    </dgm:pt>
    <dgm:pt modelId="{A1B5DD3B-4606-4F6D-8292-481D5B11917A}">
      <dgm:prSet/>
      <dgm:spPr/>
      <dgm:t>
        <a:bodyPr/>
        <a:lstStyle/>
        <a:p>
          <a:r>
            <a:rPr lang="fr-FR"/>
            <a:t>2h TD par semaine </a:t>
          </a:r>
          <a:endParaRPr lang="en-US"/>
        </a:p>
      </dgm:t>
    </dgm:pt>
    <dgm:pt modelId="{1CF29E6D-C584-4E65-AACF-EEEE6E92B55D}" type="parTrans" cxnId="{623CF225-EEBE-46A5-853E-F3432A2AD12E}">
      <dgm:prSet/>
      <dgm:spPr/>
      <dgm:t>
        <a:bodyPr/>
        <a:lstStyle/>
        <a:p>
          <a:endParaRPr lang="en-US"/>
        </a:p>
      </dgm:t>
    </dgm:pt>
    <dgm:pt modelId="{EB2E8763-06F6-4F19-B778-0B63F6ACA07B}" type="sibTrans" cxnId="{623CF225-EEBE-46A5-853E-F3432A2AD12E}">
      <dgm:prSet/>
      <dgm:spPr/>
      <dgm:t>
        <a:bodyPr/>
        <a:lstStyle/>
        <a:p>
          <a:endParaRPr lang="en-US"/>
        </a:p>
      </dgm:t>
    </dgm:pt>
    <dgm:pt modelId="{4833F183-8157-4CEE-AA4D-095A669782F2}">
      <dgm:prSet/>
      <dgm:spPr/>
      <dgm:t>
        <a:bodyPr/>
        <a:lstStyle/>
        <a:p>
          <a:r>
            <a:rPr lang="fr-FR"/>
            <a:t>Nécessité de préparer les TD (exercices brochure) 1 Contrôle continu (commun) 50% de la note finale / Partiel 50 %</a:t>
          </a:r>
          <a:endParaRPr lang="en-US"/>
        </a:p>
      </dgm:t>
    </dgm:pt>
    <dgm:pt modelId="{40B1ACD9-6345-49AD-BFFC-6ED86E1A58AA}" type="parTrans" cxnId="{3707B928-D8AF-4967-8428-F8CB33FD4E3E}">
      <dgm:prSet/>
      <dgm:spPr/>
      <dgm:t>
        <a:bodyPr/>
        <a:lstStyle/>
        <a:p>
          <a:endParaRPr lang="en-US"/>
        </a:p>
      </dgm:t>
    </dgm:pt>
    <dgm:pt modelId="{1E25BB91-BC8A-4D17-8BAB-4B16F9D199E8}" type="sibTrans" cxnId="{3707B928-D8AF-4967-8428-F8CB33FD4E3E}">
      <dgm:prSet/>
      <dgm:spPr/>
      <dgm:t>
        <a:bodyPr/>
        <a:lstStyle/>
        <a:p>
          <a:endParaRPr lang="en-US"/>
        </a:p>
      </dgm:t>
    </dgm:pt>
    <dgm:pt modelId="{0B9DE320-D86E-4A69-B58E-C3095050DF25}" type="pres">
      <dgm:prSet presAssocID="{CE8532B0-657D-4F19-965B-82DCF2C06CEE}" presName="linear" presStyleCnt="0">
        <dgm:presLayoutVars>
          <dgm:animLvl val="lvl"/>
          <dgm:resizeHandles val="exact"/>
        </dgm:presLayoutVars>
      </dgm:prSet>
      <dgm:spPr/>
    </dgm:pt>
    <dgm:pt modelId="{67C2DCCD-BD7B-489F-A89F-0981A9928E4B}" type="pres">
      <dgm:prSet presAssocID="{714F2CEC-F1FE-4314-A067-95CE4B726388}" presName="parentText" presStyleLbl="node1" presStyleIdx="0" presStyleCnt="3">
        <dgm:presLayoutVars>
          <dgm:chMax val="0"/>
          <dgm:bulletEnabled val="1"/>
        </dgm:presLayoutVars>
      </dgm:prSet>
      <dgm:spPr/>
    </dgm:pt>
    <dgm:pt modelId="{59B750D4-5E77-49FB-B8E8-A6E4CD591A8B}" type="pres">
      <dgm:prSet presAssocID="{87B4B56B-1E1B-46AC-B265-CE49925CFB8C}" presName="spacer" presStyleCnt="0"/>
      <dgm:spPr/>
    </dgm:pt>
    <dgm:pt modelId="{EACCED59-1FE8-408D-B609-F16A90BA71E2}" type="pres">
      <dgm:prSet presAssocID="{A1B5DD3B-4606-4F6D-8292-481D5B11917A}" presName="parentText" presStyleLbl="node1" presStyleIdx="1" presStyleCnt="3">
        <dgm:presLayoutVars>
          <dgm:chMax val="0"/>
          <dgm:bulletEnabled val="1"/>
        </dgm:presLayoutVars>
      </dgm:prSet>
      <dgm:spPr/>
    </dgm:pt>
    <dgm:pt modelId="{7D3B03DA-7839-4FAC-BF96-526BB9EDBC25}" type="pres">
      <dgm:prSet presAssocID="{EB2E8763-06F6-4F19-B778-0B63F6ACA07B}" presName="spacer" presStyleCnt="0"/>
      <dgm:spPr/>
    </dgm:pt>
    <dgm:pt modelId="{2A2C2D87-E9E1-4516-ADDA-F809BAF36F28}" type="pres">
      <dgm:prSet presAssocID="{4833F183-8157-4CEE-AA4D-095A669782F2}" presName="parentText" presStyleLbl="node1" presStyleIdx="2" presStyleCnt="3">
        <dgm:presLayoutVars>
          <dgm:chMax val="0"/>
          <dgm:bulletEnabled val="1"/>
        </dgm:presLayoutVars>
      </dgm:prSet>
      <dgm:spPr/>
    </dgm:pt>
  </dgm:ptLst>
  <dgm:cxnLst>
    <dgm:cxn modelId="{623CF225-EEBE-46A5-853E-F3432A2AD12E}" srcId="{CE8532B0-657D-4F19-965B-82DCF2C06CEE}" destId="{A1B5DD3B-4606-4F6D-8292-481D5B11917A}" srcOrd="1" destOrd="0" parTransId="{1CF29E6D-C584-4E65-AACF-EEEE6E92B55D}" sibTransId="{EB2E8763-06F6-4F19-B778-0B63F6ACA07B}"/>
    <dgm:cxn modelId="{3707B928-D8AF-4967-8428-F8CB33FD4E3E}" srcId="{CE8532B0-657D-4F19-965B-82DCF2C06CEE}" destId="{4833F183-8157-4CEE-AA4D-095A669782F2}" srcOrd="2" destOrd="0" parTransId="{40B1ACD9-6345-49AD-BFFC-6ED86E1A58AA}" sibTransId="{1E25BB91-BC8A-4D17-8BAB-4B16F9D199E8}"/>
    <dgm:cxn modelId="{B502F78A-ACA7-4FB0-8684-801A8D975090}" type="presOf" srcId="{4833F183-8157-4CEE-AA4D-095A669782F2}" destId="{2A2C2D87-E9E1-4516-ADDA-F809BAF36F28}" srcOrd="0" destOrd="0" presId="urn:microsoft.com/office/officeart/2005/8/layout/vList2"/>
    <dgm:cxn modelId="{BD2E3CA6-A496-425D-9BC7-B303D7C68D04}" type="presOf" srcId="{CE8532B0-657D-4F19-965B-82DCF2C06CEE}" destId="{0B9DE320-D86E-4A69-B58E-C3095050DF25}" srcOrd="0" destOrd="0" presId="urn:microsoft.com/office/officeart/2005/8/layout/vList2"/>
    <dgm:cxn modelId="{46CB97CF-4DFE-425C-9758-D914F9427210}" type="presOf" srcId="{714F2CEC-F1FE-4314-A067-95CE4B726388}" destId="{67C2DCCD-BD7B-489F-A89F-0981A9928E4B}" srcOrd="0" destOrd="0" presId="urn:microsoft.com/office/officeart/2005/8/layout/vList2"/>
    <dgm:cxn modelId="{3B9D5DEE-EDEA-4DF9-B43D-BE9B96E42D5F}" srcId="{CE8532B0-657D-4F19-965B-82DCF2C06CEE}" destId="{714F2CEC-F1FE-4314-A067-95CE4B726388}" srcOrd="0" destOrd="0" parTransId="{48B14581-736F-48F4-BFAB-0B0158D34487}" sibTransId="{87B4B56B-1E1B-46AC-B265-CE49925CFB8C}"/>
    <dgm:cxn modelId="{F17F13F3-34AC-4D1D-A970-3CE695982EF5}" type="presOf" srcId="{A1B5DD3B-4606-4F6D-8292-481D5B11917A}" destId="{EACCED59-1FE8-408D-B609-F16A90BA71E2}" srcOrd="0" destOrd="0" presId="urn:microsoft.com/office/officeart/2005/8/layout/vList2"/>
    <dgm:cxn modelId="{BF92F436-BD5E-49A2-9266-A751648E5ACB}" type="presParOf" srcId="{0B9DE320-D86E-4A69-B58E-C3095050DF25}" destId="{67C2DCCD-BD7B-489F-A89F-0981A9928E4B}" srcOrd="0" destOrd="0" presId="urn:microsoft.com/office/officeart/2005/8/layout/vList2"/>
    <dgm:cxn modelId="{72361219-801C-4FA5-84F9-1445B644F268}" type="presParOf" srcId="{0B9DE320-D86E-4A69-B58E-C3095050DF25}" destId="{59B750D4-5E77-49FB-B8E8-A6E4CD591A8B}" srcOrd="1" destOrd="0" presId="urn:microsoft.com/office/officeart/2005/8/layout/vList2"/>
    <dgm:cxn modelId="{73E95FFB-8EA6-4CA2-B862-59468255366D}" type="presParOf" srcId="{0B9DE320-D86E-4A69-B58E-C3095050DF25}" destId="{EACCED59-1FE8-408D-B609-F16A90BA71E2}" srcOrd="2" destOrd="0" presId="urn:microsoft.com/office/officeart/2005/8/layout/vList2"/>
    <dgm:cxn modelId="{D00BB3C3-A0A5-4BD3-841B-35EB6E142A49}" type="presParOf" srcId="{0B9DE320-D86E-4A69-B58E-C3095050DF25}" destId="{7D3B03DA-7839-4FAC-BF96-526BB9EDBC25}" srcOrd="3" destOrd="0" presId="urn:microsoft.com/office/officeart/2005/8/layout/vList2"/>
    <dgm:cxn modelId="{0CFD9FD7-D947-4A20-89DA-C77249BF28EC}" type="presParOf" srcId="{0B9DE320-D86E-4A69-B58E-C3095050DF25}" destId="{2A2C2D87-E9E1-4516-ADDA-F809BAF36F2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A730FA-7DEE-4D37-AA5E-E05E9FD015E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2814952-8CCA-4E96-8B7C-582339B79720}">
      <dgm:prSet/>
      <dgm:spPr/>
      <dgm:t>
        <a:bodyPr/>
        <a:lstStyle/>
        <a:p>
          <a:r>
            <a:rPr lang="fr-FR" u="sng"/>
            <a:t>Ouvrages généraux :</a:t>
          </a:r>
          <a:endParaRPr lang="en-US"/>
        </a:p>
      </dgm:t>
    </dgm:pt>
    <dgm:pt modelId="{811E4D6C-E004-452A-B8E5-361FA58484D0}" type="parTrans" cxnId="{145950BF-9BAC-4851-881C-D147CF2BFD9E}">
      <dgm:prSet/>
      <dgm:spPr/>
      <dgm:t>
        <a:bodyPr/>
        <a:lstStyle/>
        <a:p>
          <a:endParaRPr lang="en-US"/>
        </a:p>
      </dgm:t>
    </dgm:pt>
    <dgm:pt modelId="{5814BEF5-0AB5-4049-B403-E21003259C5B}" type="sibTrans" cxnId="{145950BF-9BAC-4851-881C-D147CF2BFD9E}">
      <dgm:prSet/>
      <dgm:spPr/>
      <dgm:t>
        <a:bodyPr/>
        <a:lstStyle/>
        <a:p>
          <a:endParaRPr lang="en-US"/>
        </a:p>
      </dgm:t>
    </dgm:pt>
    <dgm:pt modelId="{A2255DA9-066A-48B8-B16F-DFEDFB4BFF63}">
      <dgm:prSet/>
      <dgm:spPr/>
      <dgm:t>
        <a:bodyPr/>
        <a:lstStyle/>
        <a:p>
          <a:r>
            <a:rPr lang="fr-FR"/>
            <a:t>"</a:t>
          </a:r>
          <a:r>
            <a:rPr lang="fr-FR">
              <a:hlinkClick xmlns:r="http://schemas.openxmlformats.org/officeDocument/2006/relationships" r:id="rId1"/>
            </a:rPr>
            <a:t>Principes de l’économie</a:t>
          </a:r>
          <a:r>
            <a:rPr lang="fr-FR"/>
            <a:t>", de G.Mankiw (éd. Economica, 1998)</a:t>
          </a:r>
          <a:endParaRPr lang="en-US"/>
        </a:p>
      </dgm:t>
    </dgm:pt>
    <dgm:pt modelId="{8E365311-C84C-4B1F-BF9E-031085DAAEFD}" type="parTrans" cxnId="{B075463B-7434-4C9A-B50A-4CB3BF97E888}">
      <dgm:prSet/>
      <dgm:spPr/>
      <dgm:t>
        <a:bodyPr/>
        <a:lstStyle/>
        <a:p>
          <a:endParaRPr lang="en-US"/>
        </a:p>
      </dgm:t>
    </dgm:pt>
    <dgm:pt modelId="{8554392E-62EB-4BEF-B1D3-D5917F5DF58C}" type="sibTrans" cxnId="{B075463B-7434-4C9A-B50A-4CB3BF97E888}">
      <dgm:prSet/>
      <dgm:spPr/>
      <dgm:t>
        <a:bodyPr/>
        <a:lstStyle/>
        <a:p>
          <a:endParaRPr lang="en-US"/>
        </a:p>
      </dgm:t>
    </dgm:pt>
    <dgm:pt modelId="{CAFA3C03-9563-49CD-96BB-E8F2A952B774}">
      <dgm:prSet/>
      <dgm:spPr/>
      <dgm:t>
        <a:bodyPr/>
        <a:lstStyle/>
        <a:p>
          <a:r>
            <a:rPr lang="fr-FR"/>
            <a:t>"</a:t>
          </a:r>
          <a:r>
            <a:rPr lang="fr-FR">
              <a:hlinkClick xmlns:r="http://schemas.openxmlformats.org/officeDocument/2006/relationships" r:id="rId1"/>
            </a:rPr>
            <a:t>Économie Générale</a:t>
          </a:r>
          <a:r>
            <a:rPr lang="fr-FR"/>
            <a:t>", de J.Longatte et P.Vanhove (éd. Dunod, 2001)</a:t>
          </a:r>
          <a:endParaRPr lang="en-US"/>
        </a:p>
      </dgm:t>
    </dgm:pt>
    <dgm:pt modelId="{2BFBB99E-3776-4643-B464-D0CCF71F5342}" type="parTrans" cxnId="{615F8FC4-A3BF-4BDA-89CB-8DEA9B181E4C}">
      <dgm:prSet/>
      <dgm:spPr/>
      <dgm:t>
        <a:bodyPr/>
        <a:lstStyle/>
        <a:p>
          <a:endParaRPr lang="en-US"/>
        </a:p>
      </dgm:t>
    </dgm:pt>
    <dgm:pt modelId="{D29C1D2F-14FD-4DC2-BC33-4563A3CC8880}" type="sibTrans" cxnId="{615F8FC4-A3BF-4BDA-89CB-8DEA9B181E4C}">
      <dgm:prSet/>
      <dgm:spPr/>
      <dgm:t>
        <a:bodyPr/>
        <a:lstStyle/>
        <a:p>
          <a:endParaRPr lang="en-US"/>
        </a:p>
      </dgm:t>
    </dgm:pt>
    <dgm:pt modelId="{70397048-2F4D-47A5-9101-5F66EF2897E4}">
      <dgm:prSet/>
      <dgm:spPr/>
      <dgm:t>
        <a:bodyPr/>
        <a:lstStyle/>
        <a:p>
          <a:r>
            <a:rPr lang="fr-FR"/>
            <a:t>"</a:t>
          </a:r>
          <a:r>
            <a:rPr lang="fr-FR">
              <a:hlinkClick xmlns:r="http://schemas.openxmlformats.org/officeDocument/2006/relationships" r:id="rId1"/>
            </a:rPr>
            <a:t>Principes d'économie moderne</a:t>
          </a:r>
          <a:r>
            <a:rPr lang="fr-FR"/>
            <a:t>", de J.Stiglitz et Walsh (éd. De Boeck, 2004)</a:t>
          </a:r>
          <a:endParaRPr lang="en-US"/>
        </a:p>
      </dgm:t>
    </dgm:pt>
    <dgm:pt modelId="{7ED5BDDA-E17E-4738-8497-A374863A6701}" type="parTrans" cxnId="{4EA7D700-6DE7-48A5-90B5-98BC5BE0E0A9}">
      <dgm:prSet/>
      <dgm:spPr/>
      <dgm:t>
        <a:bodyPr/>
        <a:lstStyle/>
        <a:p>
          <a:endParaRPr lang="en-US"/>
        </a:p>
      </dgm:t>
    </dgm:pt>
    <dgm:pt modelId="{8D7775AC-D2DA-4D65-8A20-FFE9B92B65C4}" type="sibTrans" cxnId="{4EA7D700-6DE7-48A5-90B5-98BC5BE0E0A9}">
      <dgm:prSet/>
      <dgm:spPr/>
      <dgm:t>
        <a:bodyPr/>
        <a:lstStyle/>
        <a:p>
          <a:endParaRPr lang="en-US"/>
        </a:p>
      </dgm:t>
    </dgm:pt>
    <dgm:pt modelId="{33947412-CDB1-45BE-9C99-E2FA1B955E81}">
      <dgm:prSet/>
      <dgm:spPr/>
      <dgm:t>
        <a:bodyPr/>
        <a:lstStyle/>
        <a:p>
          <a:r>
            <a:rPr lang="fr-FR"/>
            <a:t>"</a:t>
          </a:r>
          <a:r>
            <a:rPr lang="fr-FR">
              <a:hlinkClick xmlns:r="http://schemas.openxmlformats.org/officeDocument/2006/relationships" r:id="rId1"/>
            </a:rPr>
            <a:t>Économie</a:t>
          </a:r>
          <a:r>
            <a:rPr lang="fr-FR"/>
            <a:t>", de P.Samuelson et W.Nordhaus (éd. Economice, 2005)</a:t>
          </a:r>
          <a:endParaRPr lang="en-US"/>
        </a:p>
      </dgm:t>
    </dgm:pt>
    <dgm:pt modelId="{6D871213-8A79-497C-9DBC-01C18F96017B}" type="parTrans" cxnId="{573AB985-7BC9-4016-ABE8-6E78A6ACFF58}">
      <dgm:prSet/>
      <dgm:spPr/>
      <dgm:t>
        <a:bodyPr/>
        <a:lstStyle/>
        <a:p>
          <a:endParaRPr lang="en-US"/>
        </a:p>
      </dgm:t>
    </dgm:pt>
    <dgm:pt modelId="{F7C4DC46-EB39-4DF5-A9F4-8CC0D1CED770}" type="sibTrans" cxnId="{573AB985-7BC9-4016-ABE8-6E78A6ACFF58}">
      <dgm:prSet/>
      <dgm:spPr/>
      <dgm:t>
        <a:bodyPr/>
        <a:lstStyle/>
        <a:p>
          <a:endParaRPr lang="en-US"/>
        </a:p>
      </dgm:t>
    </dgm:pt>
    <dgm:pt modelId="{17E0B3E0-456F-4025-802A-437568B0ECD1}">
      <dgm:prSet/>
      <dgm:spPr/>
      <dgm:t>
        <a:bodyPr/>
        <a:lstStyle/>
        <a:p>
          <a:r>
            <a:rPr lang="fr-FR"/>
            <a:t>"</a:t>
          </a:r>
          <a:r>
            <a:rPr lang="fr-FR">
              <a:hlinkClick xmlns:r="http://schemas.openxmlformats.org/officeDocument/2006/relationships" r:id="rId1"/>
            </a:rPr>
            <a:t>Macroéconomie</a:t>
          </a:r>
          <a:r>
            <a:rPr lang="fr-FR"/>
            <a:t>", de D.Begg, S.Fisher et R.Dornbusch (éd. DUNOD, 2002)</a:t>
          </a:r>
          <a:endParaRPr lang="en-US"/>
        </a:p>
      </dgm:t>
    </dgm:pt>
    <dgm:pt modelId="{812EF783-0CD4-4739-B0AB-03489F93BFA4}" type="parTrans" cxnId="{3C44D3A6-40DE-4B5E-B701-58B8D530F02D}">
      <dgm:prSet/>
      <dgm:spPr/>
      <dgm:t>
        <a:bodyPr/>
        <a:lstStyle/>
        <a:p>
          <a:endParaRPr lang="en-US"/>
        </a:p>
      </dgm:t>
    </dgm:pt>
    <dgm:pt modelId="{76F3C6CD-1628-49D4-A238-C4C8256E11DB}" type="sibTrans" cxnId="{3C44D3A6-40DE-4B5E-B701-58B8D530F02D}">
      <dgm:prSet/>
      <dgm:spPr/>
      <dgm:t>
        <a:bodyPr/>
        <a:lstStyle/>
        <a:p>
          <a:endParaRPr lang="en-US"/>
        </a:p>
      </dgm:t>
    </dgm:pt>
    <dgm:pt modelId="{9DB23772-D071-4EA0-A3E2-E3FF3135E4E4}" type="pres">
      <dgm:prSet presAssocID="{28A730FA-7DEE-4D37-AA5E-E05E9FD015EA}" presName="linear" presStyleCnt="0">
        <dgm:presLayoutVars>
          <dgm:animLvl val="lvl"/>
          <dgm:resizeHandles val="exact"/>
        </dgm:presLayoutVars>
      </dgm:prSet>
      <dgm:spPr/>
    </dgm:pt>
    <dgm:pt modelId="{CD6D27C0-0A09-4131-8A2A-1DDFD0C465A4}" type="pres">
      <dgm:prSet presAssocID="{C2814952-8CCA-4E96-8B7C-582339B79720}" presName="parentText" presStyleLbl="node1" presStyleIdx="0" presStyleCnt="6">
        <dgm:presLayoutVars>
          <dgm:chMax val="0"/>
          <dgm:bulletEnabled val="1"/>
        </dgm:presLayoutVars>
      </dgm:prSet>
      <dgm:spPr/>
    </dgm:pt>
    <dgm:pt modelId="{6D731E88-51EA-49DD-A3CC-DAED28BD68B3}" type="pres">
      <dgm:prSet presAssocID="{5814BEF5-0AB5-4049-B403-E21003259C5B}" presName="spacer" presStyleCnt="0"/>
      <dgm:spPr/>
    </dgm:pt>
    <dgm:pt modelId="{38B483D6-C53E-4657-BF1F-D40076B04285}" type="pres">
      <dgm:prSet presAssocID="{A2255DA9-066A-48B8-B16F-DFEDFB4BFF63}" presName="parentText" presStyleLbl="node1" presStyleIdx="1" presStyleCnt="6">
        <dgm:presLayoutVars>
          <dgm:chMax val="0"/>
          <dgm:bulletEnabled val="1"/>
        </dgm:presLayoutVars>
      </dgm:prSet>
      <dgm:spPr/>
    </dgm:pt>
    <dgm:pt modelId="{D6E64F23-5ABB-4D35-A1B1-AB657DAB36A6}" type="pres">
      <dgm:prSet presAssocID="{8554392E-62EB-4BEF-B1D3-D5917F5DF58C}" presName="spacer" presStyleCnt="0"/>
      <dgm:spPr/>
    </dgm:pt>
    <dgm:pt modelId="{E85724A4-0CD0-4A76-8886-529A25660914}" type="pres">
      <dgm:prSet presAssocID="{CAFA3C03-9563-49CD-96BB-E8F2A952B774}" presName="parentText" presStyleLbl="node1" presStyleIdx="2" presStyleCnt="6">
        <dgm:presLayoutVars>
          <dgm:chMax val="0"/>
          <dgm:bulletEnabled val="1"/>
        </dgm:presLayoutVars>
      </dgm:prSet>
      <dgm:spPr/>
    </dgm:pt>
    <dgm:pt modelId="{0A8BE4F9-8209-469D-AED8-54F17DA65534}" type="pres">
      <dgm:prSet presAssocID="{D29C1D2F-14FD-4DC2-BC33-4563A3CC8880}" presName="spacer" presStyleCnt="0"/>
      <dgm:spPr/>
    </dgm:pt>
    <dgm:pt modelId="{644EDBBB-6D8E-49EE-8F69-BE6EFAE95B21}" type="pres">
      <dgm:prSet presAssocID="{70397048-2F4D-47A5-9101-5F66EF2897E4}" presName="parentText" presStyleLbl="node1" presStyleIdx="3" presStyleCnt="6">
        <dgm:presLayoutVars>
          <dgm:chMax val="0"/>
          <dgm:bulletEnabled val="1"/>
        </dgm:presLayoutVars>
      </dgm:prSet>
      <dgm:spPr/>
    </dgm:pt>
    <dgm:pt modelId="{CAB42DEB-C0CF-48F9-8BF0-F1BE18873427}" type="pres">
      <dgm:prSet presAssocID="{8D7775AC-D2DA-4D65-8A20-FFE9B92B65C4}" presName="spacer" presStyleCnt="0"/>
      <dgm:spPr/>
    </dgm:pt>
    <dgm:pt modelId="{F5AA2EEB-DF58-4E7B-A8F6-D24EBFB7E59F}" type="pres">
      <dgm:prSet presAssocID="{33947412-CDB1-45BE-9C99-E2FA1B955E81}" presName="parentText" presStyleLbl="node1" presStyleIdx="4" presStyleCnt="6">
        <dgm:presLayoutVars>
          <dgm:chMax val="0"/>
          <dgm:bulletEnabled val="1"/>
        </dgm:presLayoutVars>
      </dgm:prSet>
      <dgm:spPr/>
    </dgm:pt>
    <dgm:pt modelId="{6559FC68-2E86-4E78-85CF-B5942A21AF56}" type="pres">
      <dgm:prSet presAssocID="{F7C4DC46-EB39-4DF5-A9F4-8CC0D1CED770}" presName="spacer" presStyleCnt="0"/>
      <dgm:spPr/>
    </dgm:pt>
    <dgm:pt modelId="{074DEED9-9013-4FA2-A84A-61DCBE9DB48C}" type="pres">
      <dgm:prSet presAssocID="{17E0B3E0-456F-4025-802A-437568B0ECD1}" presName="parentText" presStyleLbl="node1" presStyleIdx="5" presStyleCnt="6">
        <dgm:presLayoutVars>
          <dgm:chMax val="0"/>
          <dgm:bulletEnabled val="1"/>
        </dgm:presLayoutVars>
      </dgm:prSet>
      <dgm:spPr/>
    </dgm:pt>
  </dgm:ptLst>
  <dgm:cxnLst>
    <dgm:cxn modelId="{4EA7D700-6DE7-48A5-90B5-98BC5BE0E0A9}" srcId="{28A730FA-7DEE-4D37-AA5E-E05E9FD015EA}" destId="{70397048-2F4D-47A5-9101-5F66EF2897E4}" srcOrd="3" destOrd="0" parTransId="{7ED5BDDA-E17E-4738-8497-A374863A6701}" sibTransId="{8D7775AC-D2DA-4D65-8A20-FFE9B92B65C4}"/>
    <dgm:cxn modelId="{8408C00A-C1AF-48A4-A1B5-F67C84895AE3}" type="presOf" srcId="{C2814952-8CCA-4E96-8B7C-582339B79720}" destId="{CD6D27C0-0A09-4131-8A2A-1DDFD0C465A4}" srcOrd="0" destOrd="0" presId="urn:microsoft.com/office/officeart/2005/8/layout/vList2"/>
    <dgm:cxn modelId="{92C2461C-5E99-454E-AFC1-34939D706341}" type="presOf" srcId="{17E0B3E0-456F-4025-802A-437568B0ECD1}" destId="{074DEED9-9013-4FA2-A84A-61DCBE9DB48C}" srcOrd="0" destOrd="0" presId="urn:microsoft.com/office/officeart/2005/8/layout/vList2"/>
    <dgm:cxn modelId="{B075463B-7434-4C9A-B50A-4CB3BF97E888}" srcId="{28A730FA-7DEE-4D37-AA5E-E05E9FD015EA}" destId="{A2255DA9-066A-48B8-B16F-DFEDFB4BFF63}" srcOrd="1" destOrd="0" parTransId="{8E365311-C84C-4B1F-BF9E-031085DAAEFD}" sibTransId="{8554392E-62EB-4BEF-B1D3-D5917F5DF58C}"/>
    <dgm:cxn modelId="{DE8B295E-0AA3-4A18-9F43-C52586A592BE}" type="presOf" srcId="{33947412-CDB1-45BE-9C99-E2FA1B955E81}" destId="{F5AA2EEB-DF58-4E7B-A8F6-D24EBFB7E59F}" srcOrd="0" destOrd="0" presId="urn:microsoft.com/office/officeart/2005/8/layout/vList2"/>
    <dgm:cxn modelId="{573AB985-7BC9-4016-ABE8-6E78A6ACFF58}" srcId="{28A730FA-7DEE-4D37-AA5E-E05E9FD015EA}" destId="{33947412-CDB1-45BE-9C99-E2FA1B955E81}" srcOrd="4" destOrd="0" parTransId="{6D871213-8A79-497C-9DBC-01C18F96017B}" sibTransId="{F7C4DC46-EB39-4DF5-A9F4-8CC0D1CED770}"/>
    <dgm:cxn modelId="{B8F60499-35A5-4AC9-8A9F-6C3FC7F71E85}" type="presOf" srcId="{70397048-2F4D-47A5-9101-5F66EF2897E4}" destId="{644EDBBB-6D8E-49EE-8F69-BE6EFAE95B21}" srcOrd="0" destOrd="0" presId="urn:microsoft.com/office/officeart/2005/8/layout/vList2"/>
    <dgm:cxn modelId="{A0D9059D-2F3D-42A6-87D4-AF570D300B62}" type="presOf" srcId="{CAFA3C03-9563-49CD-96BB-E8F2A952B774}" destId="{E85724A4-0CD0-4A76-8886-529A25660914}" srcOrd="0" destOrd="0" presId="urn:microsoft.com/office/officeart/2005/8/layout/vList2"/>
    <dgm:cxn modelId="{3C44D3A6-40DE-4B5E-B701-58B8D530F02D}" srcId="{28A730FA-7DEE-4D37-AA5E-E05E9FD015EA}" destId="{17E0B3E0-456F-4025-802A-437568B0ECD1}" srcOrd="5" destOrd="0" parTransId="{812EF783-0CD4-4739-B0AB-03489F93BFA4}" sibTransId="{76F3C6CD-1628-49D4-A238-C4C8256E11DB}"/>
    <dgm:cxn modelId="{145950BF-9BAC-4851-881C-D147CF2BFD9E}" srcId="{28A730FA-7DEE-4D37-AA5E-E05E9FD015EA}" destId="{C2814952-8CCA-4E96-8B7C-582339B79720}" srcOrd="0" destOrd="0" parTransId="{811E4D6C-E004-452A-B8E5-361FA58484D0}" sibTransId="{5814BEF5-0AB5-4049-B403-E21003259C5B}"/>
    <dgm:cxn modelId="{C8A724C1-C1F4-4905-9704-5A8FC23CEAC0}" type="presOf" srcId="{28A730FA-7DEE-4D37-AA5E-E05E9FD015EA}" destId="{9DB23772-D071-4EA0-A3E2-E3FF3135E4E4}" srcOrd="0" destOrd="0" presId="urn:microsoft.com/office/officeart/2005/8/layout/vList2"/>
    <dgm:cxn modelId="{615F8FC4-A3BF-4BDA-89CB-8DEA9B181E4C}" srcId="{28A730FA-7DEE-4D37-AA5E-E05E9FD015EA}" destId="{CAFA3C03-9563-49CD-96BB-E8F2A952B774}" srcOrd="2" destOrd="0" parTransId="{2BFBB99E-3776-4643-B464-D0CCF71F5342}" sibTransId="{D29C1D2F-14FD-4DC2-BC33-4563A3CC8880}"/>
    <dgm:cxn modelId="{AB3E15DE-0797-46B8-A9A7-33EA55D3A82D}" type="presOf" srcId="{A2255DA9-066A-48B8-B16F-DFEDFB4BFF63}" destId="{38B483D6-C53E-4657-BF1F-D40076B04285}" srcOrd="0" destOrd="0" presId="urn:microsoft.com/office/officeart/2005/8/layout/vList2"/>
    <dgm:cxn modelId="{D9842334-E0A0-4F92-8EF1-D929AB2A9FB6}" type="presParOf" srcId="{9DB23772-D071-4EA0-A3E2-E3FF3135E4E4}" destId="{CD6D27C0-0A09-4131-8A2A-1DDFD0C465A4}" srcOrd="0" destOrd="0" presId="urn:microsoft.com/office/officeart/2005/8/layout/vList2"/>
    <dgm:cxn modelId="{ACDC286C-5746-45EC-B93D-889E9C8105AA}" type="presParOf" srcId="{9DB23772-D071-4EA0-A3E2-E3FF3135E4E4}" destId="{6D731E88-51EA-49DD-A3CC-DAED28BD68B3}" srcOrd="1" destOrd="0" presId="urn:microsoft.com/office/officeart/2005/8/layout/vList2"/>
    <dgm:cxn modelId="{23299B57-36E3-492D-AE67-4A063E2EE936}" type="presParOf" srcId="{9DB23772-D071-4EA0-A3E2-E3FF3135E4E4}" destId="{38B483D6-C53E-4657-BF1F-D40076B04285}" srcOrd="2" destOrd="0" presId="urn:microsoft.com/office/officeart/2005/8/layout/vList2"/>
    <dgm:cxn modelId="{CB45C7B5-02C7-4C1B-98A1-A5289A710FDE}" type="presParOf" srcId="{9DB23772-D071-4EA0-A3E2-E3FF3135E4E4}" destId="{D6E64F23-5ABB-4D35-A1B1-AB657DAB36A6}" srcOrd="3" destOrd="0" presId="urn:microsoft.com/office/officeart/2005/8/layout/vList2"/>
    <dgm:cxn modelId="{1CB17ACF-35C7-4214-BDC6-D960AE45B4D7}" type="presParOf" srcId="{9DB23772-D071-4EA0-A3E2-E3FF3135E4E4}" destId="{E85724A4-0CD0-4A76-8886-529A25660914}" srcOrd="4" destOrd="0" presId="urn:microsoft.com/office/officeart/2005/8/layout/vList2"/>
    <dgm:cxn modelId="{8E014ACB-4908-4819-A121-F1D8E95D92E2}" type="presParOf" srcId="{9DB23772-D071-4EA0-A3E2-E3FF3135E4E4}" destId="{0A8BE4F9-8209-469D-AED8-54F17DA65534}" srcOrd="5" destOrd="0" presId="urn:microsoft.com/office/officeart/2005/8/layout/vList2"/>
    <dgm:cxn modelId="{020D620C-A351-4423-B699-D32AD90ABF19}" type="presParOf" srcId="{9DB23772-D071-4EA0-A3E2-E3FF3135E4E4}" destId="{644EDBBB-6D8E-49EE-8F69-BE6EFAE95B21}" srcOrd="6" destOrd="0" presId="urn:microsoft.com/office/officeart/2005/8/layout/vList2"/>
    <dgm:cxn modelId="{F102E604-F212-464B-855A-0E0ABB10C1E1}" type="presParOf" srcId="{9DB23772-D071-4EA0-A3E2-E3FF3135E4E4}" destId="{CAB42DEB-C0CF-48F9-8BF0-F1BE18873427}" srcOrd="7" destOrd="0" presId="urn:microsoft.com/office/officeart/2005/8/layout/vList2"/>
    <dgm:cxn modelId="{B2D924A6-B3F7-478E-86CF-1BBE57543FB1}" type="presParOf" srcId="{9DB23772-D071-4EA0-A3E2-E3FF3135E4E4}" destId="{F5AA2EEB-DF58-4E7B-A8F6-D24EBFB7E59F}" srcOrd="8" destOrd="0" presId="urn:microsoft.com/office/officeart/2005/8/layout/vList2"/>
    <dgm:cxn modelId="{AC771A22-402A-4730-8940-74A9A0A253E3}" type="presParOf" srcId="{9DB23772-D071-4EA0-A3E2-E3FF3135E4E4}" destId="{6559FC68-2E86-4E78-85CF-B5942A21AF56}" srcOrd="9" destOrd="0" presId="urn:microsoft.com/office/officeart/2005/8/layout/vList2"/>
    <dgm:cxn modelId="{D6388E33-2BBE-45F6-9408-6F8643E4A129}" type="presParOf" srcId="{9DB23772-D071-4EA0-A3E2-E3FF3135E4E4}" destId="{074DEED9-9013-4FA2-A84A-61DCBE9DB48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08D9FD-D281-4FB6-9398-6963C4B5879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A1072A-2C52-4EDA-BAE2-E238F5861E41}">
      <dgm:prSet/>
      <dgm:spPr/>
      <dgm:t>
        <a:bodyPr/>
        <a:lstStyle/>
        <a:p>
          <a:r>
            <a:rPr lang="fr-FR"/>
            <a:t>La macroéconomie s’intéresse aux grands agrégats: </a:t>
          </a:r>
          <a:endParaRPr lang="en-US"/>
        </a:p>
      </dgm:t>
    </dgm:pt>
    <dgm:pt modelId="{DD69B422-62B1-40DE-8882-C35FADF9FDB1}" type="parTrans" cxnId="{E73AB984-21DA-4221-82AF-45536607AD0F}">
      <dgm:prSet/>
      <dgm:spPr/>
      <dgm:t>
        <a:bodyPr/>
        <a:lstStyle/>
        <a:p>
          <a:endParaRPr lang="en-US"/>
        </a:p>
      </dgm:t>
    </dgm:pt>
    <dgm:pt modelId="{EC1B64E3-719D-4828-A2F7-E9BB914C7661}" type="sibTrans" cxnId="{E73AB984-21DA-4221-82AF-45536607AD0F}">
      <dgm:prSet/>
      <dgm:spPr/>
      <dgm:t>
        <a:bodyPr/>
        <a:lstStyle/>
        <a:p>
          <a:endParaRPr lang="en-US"/>
        </a:p>
      </dgm:t>
    </dgm:pt>
    <dgm:pt modelId="{8531F72F-2CC9-4BCD-93A2-58712F227699}">
      <dgm:prSet/>
      <dgm:spPr/>
      <dgm:t>
        <a:bodyPr/>
        <a:lstStyle/>
        <a:p>
          <a:r>
            <a:rPr lang="fr-FR"/>
            <a:t>La consommation des ménages dans leur ensemble</a:t>
          </a:r>
          <a:endParaRPr lang="en-US"/>
        </a:p>
      </dgm:t>
    </dgm:pt>
    <dgm:pt modelId="{A933765B-4AA2-4F6F-A213-72C776A4D6BB}" type="parTrans" cxnId="{18D55589-DC25-4A74-9A4B-88173857E8FB}">
      <dgm:prSet/>
      <dgm:spPr/>
      <dgm:t>
        <a:bodyPr/>
        <a:lstStyle/>
        <a:p>
          <a:endParaRPr lang="en-US"/>
        </a:p>
      </dgm:t>
    </dgm:pt>
    <dgm:pt modelId="{3610ADD4-749C-49AD-86CD-B4AF67BF19BA}" type="sibTrans" cxnId="{18D55589-DC25-4A74-9A4B-88173857E8FB}">
      <dgm:prSet/>
      <dgm:spPr/>
      <dgm:t>
        <a:bodyPr/>
        <a:lstStyle/>
        <a:p>
          <a:endParaRPr lang="en-US"/>
        </a:p>
      </dgm:t>
    </dgm:pt>
    <dgm:pt modelId="{A01E2B47-F039-46B4-803B-AC9D98B121A8}">
      <dgm:prSet/>
      <dgm:spPr/>
      <dgm:t>
        <a:bodyPr/>
        <a:lstStyle/>
        <a:p>
          <a:r>
            <a:rPr lang="fr-FR"/>
            <a:t>La production industrielle…</a:t>
          </a:r>
          <a:endParaRPr lang="en-US"/>
        </a:p>
      </dgm:t>
    </dgm:pt>
    <dgm:pt modelId="{4C6AF42B-1111-4FBD-A4EA-DDA13D33CE52}" type="parTrans" cxnId="{5C40387E-317E-48DE-9A78-68556B10D7A5}">
      <dgm:prSet/>
      <dgm:spPr/>
      <dgm:t>
        <a:bodyPr/>
        <a:lstStyle/>
        <a:p>
          <a:endParaRPr lang="en-US"/>
        </a:p>
      </dgm:t>
    </dgm:pt>
    <dgm:pt modelId="{7A8D3101-A789-494B-A7A6-6CAF26F5EEBD}" type="sibTrans" cxnId="{5C40387E-317E-48DE-9A78-68556B10D7A5}">
      <dgm:prSet/>
      <dgm:spPr/>
      <dgm:t>
        <a:bodyPr/>
        <a:lstStyle/>
        <a:p>
          <a:endParaRPr lang="en-US"/>
        </a:p>
      </dgm:t>
    </dgm:pt>
    <dgm:pt modelId="{8989FE0B-E703-42D2-B9D3-2F86A1367EEB}">
      <dgm:prSet/>
      <dgm:spPr/>
      <dgm:t>
        <a:bodyPr/>
        <a:lstStyle/>
        <a:p>
          <a:r>
            <a:rPr lang="fr-FR"/>
            <a:t>Tous les biens confondus.</a:t>
          </a:r>
          <a:endParaRPr lang="en-US"/>
        </a:p>
      </dgm:t>
    </dgm:pt>
    <dgm:pt modelId="{E447D510-A64D-4ADB-8160-CA7C449197D5}" type="parTrans" cxnId="{85FE90F3-9292-4A18-B4F1-C8AA3C231F0D}">
      <dgm:prSet/>
      <dgm:spPr/>
      <dgm:t>
        <a:bodyPr/>
        <a:lstStyle/>
        <a:p>
          <a:endParaRPr lang="en-US"/>
        </a:p>
      </dgm:t>
    </dgm:pt>
    <dgm:pt modelId="{71DF3280-6EF7-4EA9-9590-7DF55DFE1105}" type="sibTrans" cxnId="{85FE90F3-9292-4A18-B4F1-C8AA3C231F0D}">
      <dgm:prSet/>
      <dgm:spPr/>
      <dgm:t>
        <a:bodyPr/>
        <a:lstStyle/>
        <a:p>
          <a:endParaRPr lang="en-US"/>
        </a:p>
      </dgm:t>
    </dgm:pt>
    <dgm:pt modelId="{51310EFF-B7D1-4D5A-91BA-2C46DED6F079}" type="pres">
      <dgm:prSet presAssocID="{FB08D9FD-D281-4FB6-9398-6963C4B5879C}" presName="linear" presStyleCnt="0">
        <dgm:presLayoutVars>
          <dgm:animLvl val="lvl"/>
          <dgm:resizeHandles val="exact"/>
        </dgm:presLayoutVars>
      </dgm:prSet>
      <dgm:spPr/>
    </dgm:pt>
    <dgm:pt modelId="{695B1364-E935-4268-97C6-108DF80FC901}" type="pres">
      <dgm:prSet presAssocID="{8CA1072A-2C52-4EDA-BAE2-E238F5861E41}" presName="parentText" presStyleLbl="node1" presStyleIdx="0" presStyleCnt="4">
        <dgm:presLayoutVars>
          <dgm:chMax val="0"/>
          <dgm:bulletEnabled val="1"/>
        </dgm:presLayoutVars>
      </dgm:prSet>
      <dgm:spPr/>
    </dgm:pt>
    <dgm:pt modelId="{3696E827-C4CB-4B4C-95C4-0C9AB9DAA87C}" type="pres">
      <dgm:prSet presAssocID="{EC1B64E3-719D-4828-A2F7-E9BB914C7661}" presName="spacer" presStyleCnt="0"/>
      <dgm:spPr/>
    </dgm:pt>
    <dgm:pt modelId="{3403B83E-F5FD-4EFC-86E7-7E9DFA74CD03}" type="pres">
      <dgm:prSet presAssocID="{8531F72F-2CC9-4BCD-93A2-58712F227699}" presName="parentText" presStyleLbl="node1" presStyleIdx="1" presStyleCnt="4">
        <dgm:presLayoutVars>
          <dgm:chMax val="0"/>
          <dgm:bulletEnabled val="1"/>
        </dgm:presLayoutVars>
      </dgm:prSet>
      <dgm:spPr/>
    </dgm:pt>
    <dgm:pt modelId="{F8238813-38A1-42EF-90A2-8D1C13B86841}" type="pres">
      <dgm:prSet presAssocID="{3610ADD4-749C-49AD-86CD-B4AF67BF19BA}" presName="spacer" presStyleCnt="0"/>
      <dgm:spPr/>
    </dgm:pt>
    <dgm:pt modelId="{370361D4-DFF6-4BCA-86FA-7445C21663E2}" type="pres">
      <dgm:prSet presAssocID="{A01E2B47-F039-46B4-803B-AC9D98B121A8}" presName="parentText" presStyleLbl="node1" presStyleIdx="2" presStyleCnt="4">
        <dgm:presLayoutVars>
          <dgm:chMax val="0"/>
          <dgm:bulletEnabled val="1"/>
        </dgm:presLayoutVars>
      </dgm:prSet>
      <dgm:spPr/>
    </dgm:pt>
    <dgm:pt modelId="{B90E85FC-C8B0-4ED6-A467-DE16A4AF533D}" type="pres">
      <dgm:prSet presAssocID="{7A8D3101-A789-494B-A7A6-6CAF26F5EEBD}" presName="spacer" presStyleCnt="0"/>
      <dgm:spPr/>
    </dgm:pt>
    <dgm:pt modelId="{271AACA3-5C0E-40D3-93D4-9033C31E8816}" type="pres">
      <dgm:prSet presAssocID="{8989FE0B-E703-42D2-B9D3-2F86A1367EEB}" presName="parentText" presStyleLbl="node1" presStyleIdx="3" presStyleCnt="4">
        <dgm:presLayoutVars>
          <dgm:chMax val="0"/>
          <dgm:bulletEnabled val="1"/>
        </dgm:presLayoutVars>
      </dgm:prSet>
      <dgm:spPr/>
    </dgm:pt>
  </dgm:ptLst>
  <dgm:cxnLst>
    <dgm:cxn modelId="{C0820508-F74F-484D-B449-498FEDAC07D5}" type="presOf" srcId="{FB08D9FD-D281-4FB6-9398-6963C4B5879C}" destId="{51310EFF-B7D1-4D5A-91BA-2C46DED6F079}" srcOrd="0" destOrd="0" presId="urn:microsoft.com/office/officeart/2005/8/layout/vList2"/>
    <dgm:cxn modelId="{4F636725-6E9A-4D45-874E-56FBE76A08FF}" type="presOf" srcId="{8531F72F-2CC9-4BCD-93A2-58712F227699}" destId="{3403B83E-F5FD-4EFC-86E7-7E9DFA74CD03}" srcOrd="0" destOrd="0" presId="urn:microsoft.com/office/officeart/2005/8/layout/vList2"/>
    <dgm:cxn modelId="{69EBFD2C-0169-4915-9BCA-204B7E28DC05}" type="presOf" srcId="{8989FE0B-E703-42D2-B9D3-2F86A1367EEB}" destId="{271AACA3-5C0E-40D3-93D4-9033C31E8816}" srcOrd="0" destOrd="0" presId="urn:microsoft.com/office/officeart/2005/8/layout/vList2"/>
    <dgm:cxn modelId="{A81C2337-FF2A-495C-B597-FB706111004B}" type="presOf" srcId="{8CA1072A-2C52-4EDA-BAE2-E238F5861E41}" destId="{695B1364-E935-4268-97C6-108DF80FC901}" srcOrd="0" destOrd="0" presId="urn:microsoft.com/office/officeart/2005/8/layout/vList2"/>
    <dgm:cxn modelId="{F330B158-12C1-448A-A209-83361E7D98D8}" type="presOf" srcId="{A01E2B47-F039-46B4-803B-AC9D98B121A8}" destId="{370361D4-DFF6-4BCA-86FA-7445C21663E2}" srcOrd="0" destOrd="0" presId="urn:microsoft.com/office/officeart/2005/8/layout/vList2"/>
    <dgm:cxn modelId="{5C40387E-317E-48DE-9A78-68556B10D7A5}" srcId="{FB08D9FD-D281-4FB6-9398-6963C4B5879C}" destId="{A01E2B47-F039-46B4-803B-AC9D98B121A8}" srcOrd="2" destOrd="0" parTransId="{4C6AF42B-1111-4FBD-A4EA-DDA13D33CE52}" sibTransId="{7A8D3101-A789-494B-A7A6-6CAF26F5EEBD}"/>
    <dgm:cxn modelId="{E73AB984-21DA-4221-82AF-45536607AD0F}" srcId="{FB08D9FD-D281-4FB6-9398-6963C4B5879C}" destId="{8CA1072A-2C52-4EDA-BAE2-E238F5861E41}" srcOrd="0" destOrd="0" parTransId="{DD69B422-62B1-40DE-8882-C35FADF9FDB1}" sibTransId="{EC1B64E3-719D-4828-A2F7-E9BB914C7661}"/>
    <dgm:cxn modelId="{18D55589-DC25-4A74-9A4B-88173857E8FB}" srcId="{FB08D9FD-D281-4FB6-9398-6963C4B5879C}" destId="{8531F72F-2CC9-4BCD-93A2-58712F227699}" srcOrd="1" destOrd="0" parTransId="{A933765B-4AA2-4F6F-A213-72C776A4D6BB}" sibTransId="{3610ADD4-749C-49AD-86CD-B4AF67BF19BA}"/>
    <dgm:cxn modelId="{85FE90F3-9292-4A18-B4F1-C8AA3C231F0D}" srcId="{FB08D9FD-D281-4FB6-9398-6963C4B5879C}" destId="{8989FE0B-E703-42D2-B9D3-2F86A1367EEB}" srcOrd="3" destOrd="0" parTransId="{E447D510-A64D-4ADB-8160-CA7C449197D5}" sibTransId="{71DF3280-6EF7-4EA9-9590-7DF55DFE1105}"/>
    <dgm:cxn modelId="{7CBBF0ED-9A33-4AAC-8C4B-7659DCB9C155}" type="presParOf" srcId="{51310EFF-B7D1-4D5A-91BA-2C46DED6F079}" destId="{695B1364-E935-4268-97C6-108DF80FC901}" srcOrd="0" destOrd="0" presId="urn:microsoft.com/office/officeart/2005/8/layout/vList2"/>
    <dgm:cxn modelId="{3BCCEDD2-6628-42EB-9468-583CAB54CC81}" type="presParOf" srcId="{51310EFF-B7D1-4D5A-91BA-2C46DED6F079}" destId="{3696E827-C4CB-4B4C-95C4-0C9AB9DAA87C}" srcOrd="1" destOrd="0" presId="urn:microsoft.com/office/officeart/2005/8/layout/vList2"/>
    <dgm:cxn modelId="{B5A2386E-A987-4D1A-805A-5357DDD0DD2F}" type="presParOf" srcId="{51310EFF-B7D1-4D5A-91BA-2C46DED6F079}" destId="{3403B83E-F5FD-4EFC-86E7-7E9DFA74CD03}" srcOrd="2" destOrd="0" presId="urn:microsoft.com/office/officeart/2005/8/layout/vList2"/>
    <dgm:cxn modelId="{82E0CADF-E144-42C6-B281-CEEA2079EAA1}" type="presParOf" srcId="{51310EFF-B7D1-4D5A-91BA-2C46DED6F079}" destId="{F8238813-38A1-42EF-90A2-8D1C13B86841}" srcOrd="3" destOrd="0" presId="urn:microsoft.com/office/officeart/2005/8/layout/vList2"/>
    <dgm:cxn modelId="{39F69B64-4FC9-4C97-8391-3404736FEF70}" type="presParOf" srcId="{51310EFF-B7D1-4D5A-91BA-2C46DED6F079}" destId="{370361D4-DFF6-4BCA-86FA-7445C21663E2}" srcOrd="4" destOrd="0" presId="urn:microsoft.com/office/officeart/2005/8/layout/vList2"/>
    <dgm:cxn modelId="{26FDA707-A3BC-40EE-86AD-6C112C83FD0B}" type="presParOf" srcId="{51310EFF-B7D1-4D5A-91BA-2C46DED6F079}" destId="{B90E85FC-C8B0-4ED6-A467-DE16A4AF533D}" srcOrd="5" destOrd="0" presId="urn:microsoft.com/office/officeart/2005/8/layout/vList2"/>
    <dgm:cxn modelId="{BD5D83B8-7087-4C93-B09F-99CDBEECB846}" type="presParOf" srcId="{51310EFF-B7D1-4D5A-91BA-2C46DED6F079}" destId="{271AACA3-5C0E-40D3-93D4-9033C31E88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6EE665-02F5-4AC0-812F-D306A62E461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150DEA-4348-4634-B6AD-9DBEA38B6EE1}">
      <dgm:prSet/>
      <dgm:spPr/>
      <dgm:t>
        <a:bodyPr/>
        <a:lstStyle/>
        <a:p>
          <a:r>
            <a:rPr lang="fr-FR"/>
            <a:t>Objet de l’économie </a:t>
          </a:r>
          <a:endParaRPr lang="en-US"/>
        </a:p>
      </dgm:t>
    </dgm:pt>
    <dgm:pt modelId="{010F0C01-9D14-4620-A5B2-74D80D789999}" type="parTrans" cxnId="{7FC0E974-1326-425C-8F62-6BFBCBBD87F2}">
      <dgm:prSet/>
      <dgm:spPr/>
      <dgm:t>
        <a:bodyPr/>
        <a:lstStyle/>
        <a:p>
          <a:endParaRPr lang="en-US"/>
        </a:p>
      </dgm:t>
    </dgm:pt>
    <dgm:pt modelId="{C1BA58A5-CDDF-458E-AF25-FECFB4426761}" type="sibTrans" cxnId="{7FC0E974-1326-425C-8F62-6BFBCBBD87F2}">
      <dgm:prSet/>
      <dgm:spPr/>
      <dgm:t>
        <a:bodyPr/>
        <a:lstStyle/>
        <a:p>
          <a:endParaRPr lang="en-US"/>
        </a:p>
      </dgm:t>
    </dgm:pt>
    <dgm:pt modelId="{111CA672-7320-46AF-A809-3F4D26390F79}">
      <dgm:prSet/>
      <dgm:spPr/>
      <dgm:t>
        <a:bodyPr/>
        <a:lstStyle/>
        <a:p>
          <a:r>
            <a:rPr lang="fr-FR"/>
            <a:t>Différence entre microéconomie et macroéconomie</a:t>
          </a:r>
          <a:endParaRPr lang="en-US"/>
        </a:p>
      </dgm:t>
    </dgm:pt>
    <dgm:pt modelId="{178B4676-B79F-4D87-B367-76EBE91A7EDD}" type="parTrans" cxnId="{DD1542A9-67D8-4A19-99BC-72BB1C49A9C7}">
      <dgm:prSet/>
      <dgm:spPr/>
      <dgm:t>
        <a:bodyPr/>
        <a:lstStyle/>
        <a:p>
          <a:endParaRPr lang="en-US"/>
        </a:p>
      </dgm:t>
    </dgm:pt>
    <dgm:pt modelId="{C0E42405-B65E-4BA4-A47D-A930B67B83B3}" type="sibTrans" cxnId="{DD1542A9-67D8-4A19-99BC-72BB1C49A9C7}">
      <dgm:prSet/>
      <dgm:spPr/>
      <dgm:t>
        <a:bodyPr/>
        <a:lstStyle/>
        <a:p>
          <a:endParaRPr lang="en-US"/>
        </a:p>
      </dgm:t>
    </dgm:pt>
    <dgm:pt modelId="{D7B91987-CD09-4615-8241-2752697D3841}">
      <dgm:prSet/>
      <dgm:spPr/>
      <dgm:t>
        <a:bodyPr/>
        <a:lstStyle/>
        <a:p>
          <a:r>
            <a:rPr lang="fr-FR"/>
            <a:t>Questions en macroéconomie : </a:t>
          </a:r>
          <a:endParaRPr lang="en-US"/>
        </a:p>
      </dgm:t>
    </dgm:pt>
    <dgm:pt modelId="{B898C35E-375A-4A57-90BA-82DE74558FC2}" type="parTrans" cxnId="{199DE7F6-DADB-43EC-BDE7-DEC7A804A591}">
      <dgm:prSet/>
      <dgm:spPr/>
      <dgm:t>
        <a:bodyPr/>
        <a:lstStyle/>
        <a:p>
          <a:endParaRPr lang="en-US"/>
        </a:p>
      </dgm:t>
    </dgm:pt>
    <dgm:pt modelId="{5FA63D9A-AC25-437E-8FA2-72E59328D586}" type="sibTrans" cxnId="{199DE7F6-DADB-43EC-BDE7-DEC7A804A591}">
      <dgm:prSet/>
      <dgm:spPr/>
      <dgm:t>
        <a:bodyPr/>
        <a:lstStyle/>
        <a:p>
          <a:endParaRPr lang="en-US"/>
        </a:p>
      </dgm:t>
    </dgm:pt>
    <dgm:pt modelId="{281AEF52-F256-4019-BB6E-D09026288AA3}">
      <dgm:prSet/>
      <dgm:spPr/>
      <dgm:t>
        <a:bodyPr/>
        <a:lstStyle/>
        <a:p>
          <a:r>
            <a:rPr lang="fr-FR"/>
            <a:t>Comment stimuler la croissance? </a:t>
          </a:r>
          <a:endParaRPr lang="en-US"/>
        </a:p>
      </dgm:t>
    </dgm:pt>
    <dgm:pt modelId="{E338CEEF-FEEE-4FD0-BE67-2C62281B4E1F}" type="parTrans" cxnId="{21BAE7F9-C381-47CC-80CE-7AC35C681AA5}">
      <dgm:prSet/>
      <dgm:spPr/>
      <dgm:t>
        <a:bodyPr/>
        <a:lstStyle/>
        <a:p>
          <a:endParaRPr lang="en-US"/>
        </a:p>
      </dgm:t>
    </dgm:pt>
    <dgm:pt modelId="{7A07770E-4096-4B32-95CE-78C1038D4B0F}" type="sibTrans" cxnId="{21BAE7F9-C381-47CC-80CE-7AC35C681AA5}">
      <dgm:prSet/>
      <dgm:spPr/>
      <dgm:t>
        <a:bodyPr/>
        <a:lstStyle/>
        <a:p>
          <a:endParaRPr lang="en-US"/>
        </a:p>
      </dgm:t>
    </dgm:pt>
    <dgm:pt modelId="{4FD176CC-7AE1-4541-9C52-51C7AE9A017A}">
      <dgm:prSet/>
      <dgm:spPr/>
      <dgm:t>
        <a:bodyPr/>
        <a:lstStyle/>
        <a:p>
          <a:r>
            <a:rPr lang="fr-FR"/>
            <a:t>Pourquoi et comment juguler l’inflation? Comment réduire le chômage? </a:t>
          </a:r>
          <a:endParaRPr lang="en-US"/>
        </a:p>
      </dgm:t>
    </dgm:pt>
    <dgm:pt modelId="{49D981EF-770C-42BE-9CC4-B75EDD783680}" type="parTrans" cxnId="{863ED570-4F1E-4238-9019-FC631D092E22}">
      <dgm:prSet/>
      <dgm:spPr/>
      <dgm:t>
        <a:bodyPr/>
        <a:lstStyle/>
        <a:p>
          <a:endParaRPr lang="en-US"/>
        </a:p>
      </dgm:t>
    </dgm:pt>
    <dgm:pt modelId="{0021114B-F158-4DC0-A655-249FCC58761C}" type="sibTrans" cxnId="{863ED570-4F1E-4238-9019-FC631D092E22}">
      <dgm:prSet/>
      <dgm:spPr/>
      <dgm:t>
        <a:bodyPr/>
        <a:lstStyle/>
        <a:p>
          <a:endParaRPr lang="en-US"/>
        </a:p>
      </dgm:t>
    </dgm:pt>
    <dgm:pt modelId="{6C4AE593-C706-49F2-85DF-849384D1D693}">
      <dgm:prSet/>
      <dgm:spPr/>
      <dgm:t>
        <a:bodyPr/>
        <a:lstStyle/>
        <a:p>
          <a:r>
            <a:rPr lang="fr-FR"/>
            <a:t>Comment réduire les inégalités?</a:t>
          </a:r>
          <a:endParaRPr lang="en-US"/>
        </a:p>
      </dgm:t>
    </dgm:pt>
    <dgm:pt modelId="{3920CB59-94BA-4845-A97D-C473F98EE542}" type="parTrans" cxnId="{5C67436E-A794-4A06-A6CC-AD7F278078A7}">
      <dgm:prSet/>
      <dgm:spPr/>
      <dgm:t>
        <a:bodyPr/>
        <a:lstStyle/>
        <a:p>
          <a:endParaRPr lang="en-US"/>
        </a:p>
      </dgm:t>
    </dgm:pt>
    <dgm:pt modelId="{4A6776EF-5258-40A4-B921-A90A243A8472}" type="sibTrans" cxnId="{5C67436E-A794-4A06-A6CC-AD7F278078A7}">
      <dgm:prSet/>
      <dgm:spPr/>
      <dgm:t>
        <a:bodyPr/>
        <a:lstStyle/>
        <a:p>
          <a:endParaRPr lang="en-US"/>
        </a:p>
      </dgm:t>
    </dgm:pt>
    <dgm:pt modelId="{58E20D89-C236-40D2-85FF-C3A4CE275120}" type="pres">
      <dgm:prSet presAssocID="{526EE665-02F5-4AC0-812F-D306A62E4618}" presName="linear" presStyleCnt="0">
        <dgm:presLayoutVars>
          <dgm:animLvl val="lvl"/>
          <dgm:resizeHandles val="exact"/>
        </dgm:presLayoutVars>
      </dgm:prSet>
      <dgm:spPr/>
    </dgm:pt>
    <dgm:pt modelId="{EBC48828-4DA4-4B57-A1BD-1FA37F699E2E}" type="pres">
      <dgm:prSet presAssocID="{55150DEA-4348-4634-B6AD-9DBEA38B6EE1}" presName="parentText" presStyleLbl="node1" presStyleIdx="0" presStyleCnt="6">
        <dgm:presLayoutVars>
          <dgm:chMax val="0"/>
          <dgm:bulletEnabled val="1"/>
        </dgm:presLayoutVars>
      </dgm:prSet>
      <dgm:spPr/>
    </dgm:pt>
    <dgm:pt modelId="{0F023D4B-A7B5-43CB-9089-A4646A412E41}" type="pres">
      <dgm:prSet presAssocID="{C1BA58A5-CDDF-458E-AF25-FECFB4426761}" presName="spacer" presStyleCnt="0"/>
      <dgm:spPr/>
    </dgm:pt>
    <dgm:pt modelId="{7AC24288-24F8-4BF2-B1F6-54E34A993017}" type="pres">
      <dgm:prSet presAssocID="{111CA672-7320-46AF-A809-3F4D26390F79}" presName="parentText" presStyleLbl="node1" presStyleIdx="1" presStyleCnt="6">
        <dgm:presLayoutVars>
          <dgm:chMax val="0"/>
          <dgm:bulletEnabled val="1"/>
        </dgm:presLayoutVars>
      </dgm:prSet>
      <dgm:spPr/>
    </dgm:pt>
    <dgm:pt modelId="{48CB2071-677E-4F76-85A7-C9D24CA10F31}" type="pres">
      <dgm:prSet presAssocID="{C0E42405-B65E-4BA4-A47D-A930B67B83B3}" presName="spacer" presStyleCnt="0"/>
      <dgm:spPr/>
    </dgm:pt>
    <dgm:pt modelId="{BF49DFE4-BEFB-4B01-A474-A6C8334FF642}" type="pres">
      <dgm:prSet presAssocID="{D7B91987-CD09-4615-8241-2752697D3841}" presName="parentText" presStyleLbl="node1" presStyleIdx="2" presStyleCnt="6">
        <dgm:presLayoutVars>
          <dgm:chMax val="0"/>
          <dgm:bulletEnabled val="1"/>
        </dgm:presLayoutVars>
      </dgm:prSet>
      <dgm:spPr/>
    </dgm:pt>
    <dgm:pt modelId="{0333602A-4E98-4EAD-A3F7-6EC50C029ECA}" type="pres">
      <dgm:prSet presAssocID="{5FA63D9A-AC25-437E-8FA2-72E59328D586}" presName="spacer" presStyleCnt="0"/>
      <dgm:spPr/>
    </dgm:pt>
    <dgm:pt modelId="{1E35B230-C2D3-441B-A96F-9D524513F4AF}" type="pres">
      <dgm:prSet presAssocID="{281AEF52-F256-4019-BB6E-D09026288AA3}" presName="parentText" presStyleLbl="node1" presStyleIdx="3" presStyleCnt="6">
        <dgm:presLayoutVars>
          <dgm:chMax val="0"/>
          <dgm:bulletEnabled val="1"/>
        </dgm:presLayoutVars>
      </dgm:prSet>
      <dgm:spPr/>
    </dgm:pt>
    <dgm:pt modelId="{8161A513-BDF7-4D0A-AF0D-98B591A6DC01}" type="pres">
      <dgm:prSet presAssocID="{7A07770E-4096-4B32-95CE-78C1038D4B0F}" presName="spacer" presStyleCnt="0"/>
      <dgm:spPr/>
    </dgm:pt>
    <dgm:pt modelId="{B2FD4D0E-18C6-41B8-B606-B3ACBFC9AFA6}" type="pres">
      <dgm:prSet presAssocID="{4FD176CC-7AE1-4541-9C52-51C7AE9A017A}" presName="parentText" presStyleLbl="node1" presStyleIdx="4" presStyleCnt="6">
        <dgm:presLayoutVars>
          <dgm:chMax val="0"/>
          <dgm:bulletEnabled val="1"/>
        </dgm:presLayoutVars>
      </dgm:prSet>
      <dgm:spPr/>
    </dgm:pt>
    <dgm:pt modelId="{1440FE15-E10A-4520-982C-9B1320FA00F3}" type="pres">
      <dgm:prSet presAssocID="{0021114B-F158-4DC0-A655-249FCC58761C}" presName="spacer" presStyleCnt="0"/>
      <dgm:spPr/>
    </dgm:pt>
    <dgm:pt modelId="{DDB48A93-6038-4B75-9050-015097228659}" type="pres">
      <dgm:prSet presAssocID="{6C4AE593-C706-49F2-85DF-849384D1D693}" presName="parentText" presStyleLbl="node1" presStyleIdx="5" presStyleCnt="6">
        <dgm:presLayoutVars>
          <dgm:chMax val="0"/>
          <dgm:bulletEnabled val="1"/>
        </dgm:presLayoutVars>
      </dgm:prSet>
      <dgm:spPr/>
    </dgm:pt>
  </dgm:ptLst>
  <dgm:cxnLst>
    <dgm:cxn modelId="{B2B3E619-4BFD-4BC9-BCBC-9E4CDF179D8A}" type="presOf" srcId="{281AEF52-F256-4019-BB6E-D09026288AA3}" destId="{1E35B230-C2D3-441B-A96F-9D524513F4AF}" srcOrd="0" destOrd="0" presId="urn:microsoft.com/office/officeart/2005/8/layout/vList2"/>
    <dgm:cxn modelId="{6912A94B-404A-4C51-894F-CAECD3785696}" type="presOf" srcId="{D7B91987-CD09-4615-8241-2752697D3841}" destId="{BF49DFE4-BEFB-4B01-A474-A6C8334FF642}" srcOrd="0" destOrd="0" presId="urn:microsoft.com/office/officeart/2005/8/layout/vList2"/>
    <dgm:cxn modelId="{5C67436E-A794-4A06-A6CC-AD7F278078A7}" srcId="{526EE665-02F5-4AC0-812F-D306A62E4618}" destId="{6C4AE593-C706-49F2-85DF-849384D1D693}" srcOrd="5" destOrd="0" parTransId="{3920CB59-94BA-4845-A97D-C473F98EE542}" sibTransId="{4A6776EF-5258-40A4-B921-A90A243A8472}"/>
    <dgm:cxn modelId="{863ED570-4F1E-4238-9019-FC631D092E22}" srcId="{526EE665-02F5-4AC0-812F-D306A62E4618}" destId="{4FD176CC-7AE1-4541-9C52-51C7AE9A017A}" srcOrd="4" destOrd="0" parTransId="{49D981EF-770C-42BE-9CC4-B75EDD783680}" sibTransId="{0021114B-F158-4DC0-A655-249FCC58761C}"/>
    <dgm:cxn modelId="{7FC0E974-1326-425C-8F62-6BFBCBBD87F2}" srcId="{526EE665-02F5-4AC0-812F-D306A62E4618}" destId="{55150DEA-4348-4634-B6AD-9DBEA38B6EE1}" srcOrd="0" destOrd="0" parTransId="{010F0C01-9D14-4620-A5B2-74D80D789999}" sibTransId="{C1BA58A5-CDDF-458E-AF25-FECFB4426761}"/>
    <dgm:cxn modelId="{D625F19D-E2D4-4312-B66C-07E2A8F6EF55}" type="presOf" srcId="{4FD176CC-7AE1-4541-9C52-51C7AE9A017A}" destId="{B2FD4D0E-18C6-41B8-B606-B3ACBFC9AFA6}" srcOrd="0" destOrd="0" presId="urn:microsoft.com/office/officeart/2005/8/layout/vList2"/>
    <dgm:cxn modelId="{DD1542A9-67D8-4A19-99BC-72BB1C49A9C7}" srcId="{526EE665-02F5-4AC0-812F-D306A62E4618}" destId="{111CA672-7320-46AF-A809-3F4D26390F79}" srcOrd="1" destOrd="0" parTransId="{178B4676-B79F-4D87-B367-76EBE91A7EDD}" sibTransId="{C0E42405-B65E-4BA4-A47D-A930B67B83B3}"/>
    <dgm:cxn modelId="{45C0BFC0-18E1-4CFE-A5AA-95FD71387E37}" type="presOf" srcId="{111CA672-7320-46AF-A809-3F4D26390F79}" destId="{7AC24288-24F8-4BF2-B1F6-54E34A993017}" srcOrd="0" destOrd="0" presId="urn:microsoft.com/office/officeart/2005/8/layout/vList2"/>
    <dgm:cxn modelId="{EFF436C9-C51A-4ECA-8101-7E2684A9FA90}" type="presOf" srcId="{526EE665-02F5-4AC0-812F-D306A62E4618}" destId="{58E20D89-C236-40D2-85FF-C3A4CE275120}" srcOrd="0" destOrd="0" presId="urn:microsoft.com/office/officeart/2005/8/layout/vList2"/>
    <dgm:cxn modelId="{CC9008D2-EE22-4232-BAE3-5B7BB083CEC1}" type="presOf" srcId="{6C4AE593-C706-49F2-85DF-849384D1D693}" destId="{DDB48A93-6038-4B75-9050-015097228659}" srcOrd="0" destOrd="0" presId="urn:microsoft.com/office/officeart/2005/8/layout/vList2"/>
    <dgm:cxn modelId="{AE9968E0-39F3-4A15-A933-47EC418AFA70}" type="presOf" srcId="{55150DEA-4348-4634-B6AD-9DBEA38B6EE1}" destId="{EBC48828-4DA4-4B57-A1BD-1FA37F699E2E}" srcOrd="0" destOrd="0" presId="urn:microsoft.com/office/officeart/2005/8/layout/vList2"/>
    <dgm:cxn modelId="{199DE7F6-DADB-43EC-BDE7-DEC7A804A591}" srcId="{526EE665-02F5-4AC0-812F-D306A62E4618}" destId="{D7B91987-CD09-4615-8241-2752697D3841}" srcOrd="2" destOrd="0" parTransId="{B898C35E-375A-4A57-90BA-82DE74558FC2}" sibTransId="{5FA63D9A-AC25-437E-8FA2-72E59328D586}"/>
    <dgm:cxn modelId="{21BAE7F9-C381-47CC-80CE-7AC35C681AA5}" srcId="{526EE665-02F5-4AC0-812F-D306A62E4618}" destId="{281AEF52-F256-4019-BB6E-D09026288AA3}" srcOrd="3" destOrd="0" parTransId="{E338CEEF-FEEE-4FD0-BE67-2C62281B4E1F}" sibTransId="{7A07770E-4096-4B32-95CE-78C1038D4B0F}"/>
    <dgm:cxn modelId="{E7C0631D-3D9D-4892-A1D7-7C56BBF96B05}" type="presParOf" srcId="{58E20D89-C236-40D2-85FF-C3A4CE275120}" destId="{EBC48828-4DA4-4B57-A1BD-1FA37F699E2E}" srcOrd="0" destOrd="0" presId="urn:microsoft.com/office/officeart/2005/8/layout/vList2"/>
    <dgm:cxn modelId="{FDBBBC81-C2D6-42D3-9BAC-6AC65F580126}" type="presParOf" srcId="{58E20D89-C236-40D2-85FF-C3A4CE275120}" destId="{0F023D4B-A7B5-43CB-9089-A4646A412E41}" srcOrd="1" destOrd="0" presId="urn:microsoft.com/office/officeart/2005/8/layout/vList2"/>
    <dgm:cxn modelId="{C1487125-66FD-459A-998A-1C1D1DF75ECC}" type="presParOf" srcId="{58E20D89-C236-40D2-85FF-C3A4CE275120}" destId="{7AC24288-24F8-4BF2-B1F6-54E34A993017}" srcOrd="2" destOrd="0" presId="urn:microsoft.com/office/officeart/2005/8/layout/vList2"/>
    <dgm:cxn modelId="{2F9E6815-5B69-4016-8219-A7563E7CBA3F}" type="presParOf" srcId="{58E20D89-C236-40D2-85FF-C3A4CE275120}" destId="{48CB2071-677E-4F76-85A7-C9D24CA10F31}" srcOrd="3" destOrd="0" presId="urn:microsoft.com/office/officeart/2005/8/layout/vList2"/>
    <dgm:cxn modelId="{6086E7ED-5BB6-45F1-841C-99087E7AAD12}" type="presParOf" srcId="{58E20D89-C236-40D2-85FF-C3A4CE275120}" destId="{BF49DFE4-BEFB-4B01-A474-A6C8334FF642}" srcOrd="4" destOrd="0" presId="urn:microsoft.com/office/officeart/2005/8/layout/vList2"/>
    <dgm:cxn modelId="{80255F97-9916-42CE-8963-1DA89FC5B804}" type="presParOf" srcId="{58E20D89-C236-40D2-85FF-C3A4CE275120}" destId="{0333602A-4E98-4EAD-A3F7-6EC50C029ECA}" srcOrd="5" destOrd="0" presId="urn:microsoft.com/office/officeart/2005/8/layout/vList2"/>
    <dgm:cxn modelId="{2C896511-100D-4FD2-8E7A-53754A416047}" type="presParOf" srcId="{58E20D89-C236-40D2-85FF-C3A4CE275120}" destId="{1E35B230-C2D3-441B-A96F-9D524513F4AF}" srcOrd="6" destOrd="0" presId="urn:microsoft.com/office/officeart/2005/8/layout/vList2"/>
    <dgm:cxn modelId="{5237F441-D2CA-4B8B-A95A-B8877AC76D36}" type="presParOf" srcId="{58E20D89-C236-40D2-85FF-C3A4CE275120}" destId="{8161A513-BDF7-4D0A-AF0D-98B591A6DC01}" srcOrd="7" destOrd="0" presId="urn:microsoft.com/office/officeart/2005/8/layout/vList2"/>
    <dgm:cxn modelId="{2C2A5B87-E6A6-4A72-9DA9-652E4560485B}" type="presParOf" srcId="{58E20D89-C236-40D2-85FF-C3A4CE275120}" destId="{B2FD4D0E-18C6-41B8-B606-B3ACBFC9AFA6}" srcOrd="8" destOrd="0" presId="urn:microsoft.com/office/officeart/2005/8/layout/vList2"/>
    <dgm:cxn modelId="{1DAF7DDE-E5E8-4029-8A97-51662A591703}" type="presParOf" srcId="{58E20D89-C236-40D2-85FF-C3A4CE275120}" destId="{1440FE15-E10A-4520-982C-9B1320FA00F3}" srcOrd="9" destOrd="0" presId="urn:microsoft.com/office/officeart/2005/8/layout/vList2"/>
    <dgm:cxn modelId="{81F38506-3240-47B3-8255-B76B5092F87D}" type="presParOf" srcId="{58E20D89-C236-40D2-85FF-C3A4CE275120}" destId="{DDB48A93-6038-4B75-9050-01509722865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DAC3BA-7418-4AD1-9ADE-468BE10DBD8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8F4E7FD-A680-4DEF-A498-BD2A8DB804A7}">
      <dgm:prSet/>
      <dgm:spPr/>
      <dgm:t>
        <a:bodyPr/>
        <a:lstStyle/>
        <a:p>
          <a:r>
            <a:rPr lang="fr-FR"/>
            <a:t>Croissance économique (un taux de croissance régulière, durable)</a:t>
          </a:r>
          <a:endParaRPr lang="en-US"/>
        </a:p>
      </dgm:t>
    </dgm:pt>
    <dgm:pt modelId="{AACB9D86-2AE3-4DB9-B185-44B9211FA9A9}" type="parTrans" cxnId="{21EE7C86-A3A3-4F4F-890E-32A7C98B1F89}">
      <dgm:prSet/>
      <dgm:spPr/>
      <dgm:t>
        <a:bodyPr/>
        <a:lstStyle/>
        <a:p>
          <a:endParaRPr lang="en-US"/>
        </a:p>
      </dgm:t>
    </dgm:pt>
    <dgm:pt modelId="{6F7B6A12-E413-4D9E-867C-FE4244827646}" type="sibTrans" cxnId="{21EE7C86-A3A3-4F4F-890E-32A7C98B1F89}">
      <dgm:prSet/>
      <dgm:spPr/>
      <dgm:t>
        <a:bodyPr/>
        <a:lstStyle/>
        <a:p>
          <a:endParaRPr lang="en-US"/>
        </a:p>
      </dgm:t>
    </dgm:pt>
    <dgm:pt modelId="{D5CC1422-6329-4962-97B2-4C9B62EB9122}">
      <dgm:prSet/>
      <dgm:spPr/>
      <dgm:t>
        <a:bodyPr/>
        <a:lstStyle/>
        <a:p>
          <a:r>
            <a:rPr lang="fr-FR"/>
            <a:t>Emploi élevé (un niveau d’emploi élevé (un taux de chômage faible)</a:t>
          </a:r>
          <a:endParaRPr lang="en-US"/>
        </a:p>
      </dgm:t>
    </dgm:pt>
    <dgm:pt modelId="{42B65991-7D53-4558-B9BF-B3201BC4F362}" type="parTrans" cxnId="{A6FD93FE-C939-4A8F-B582-E8FD513F2C2F}">
      <dgm:prSet/>
      <dgm:spPr/>
      <dgm:t>
        <a:bodyPr/>
        <a:lstStyle/>
        <a:p>
          <a:endParaRPr lang="en-US"/>
        </a:p>
      </dgm:t>
    </dgm:pt>
    <dgm:pt modelId="{90A83851-E10C-495E-9464-CACC1A2561AB}" type="sibTrans" cxnId="{A6FD93FE-C939-4A8F-B582-E8FD513F2C2F}">
      <dgm:prSet/>
      <dgm:spPr/>
      <dgm:t>
        <a:bodyPr/>
        <a:lstStyle/>
        <a:p>
          <a:endParaRPr lang="en-US"/>
        </a:p>
      </dgm:t>
    </dgm:pt>
    <dgm:pt modelId="{DD531BE7-6D84-48D9-9A82-82753F76EB22}">
      <dgm:prSet/>
      <dgm:spPr/>
      <dgm:t>
        <a:bodyPr/>
        <a:lstStyle/>
        <a:p>
          <a:r>
            <a:rPr lang="fr-FR"/>
            <a:t>Niveau des prix stable (un niveau des prix stables (taux d’inflation bas, élimination des variations brusques des prix)</a:t>
          </a:r>
          <a:endParaRPr lang="en-US"/>
        </a:p>
      </dgm:t>
    </dgm:pt>
    <dgm:pt modelId="{592F66D0-B4EE-4135-9686-568260C87A47}" type="parTrans" cxnId="{AF56F650-7632-4C15-B945-7CA6FCB06940}">
      <dgm:prSet/>
      <dgm:spPr/>
      <dgm:t>
        <a:bodyPr/>
        <a:lstStyle/>
        <a:p>
          <a:endParaRPr lang="en-US"/>
        </a:p>
      </dgm:t>
    </dgm:pt>
    <dgm:pt modelId="{4469E92B-9BE2-404D-928D-507752BF75FB}" type="sibTrans" cxnId="{AF56F650-7632-4C15-B945-7CA6FCB06940}">
      <dgm:prSet/>
      <dgm:spPr/>
      <dgm:t>
        <a:bodyPr/>
        <a:lstStyle/>
        <a:p>
          <a:endParaRPr lang="en-US"/>
        </a:p>
      </dgm:t>
    </dgm:pt>
    <dgm:pt modelId="{622C8029-CF50-4C45-A727-A4299CF75CE6}">
      <dgm:prSet/>
      <dgm:spPr/>
      <dgm:t>
        <a:bodyPr/>
        <a:lstStyle/>
        <a:p>
          <a:r>
            <a:rPr lang="fr-FR"/>
            <a:t>Relations extérieures équilibrées (l’équilibre extérieur Principaux indicateurs: solde de la balance commerciale solde de la balance de paiements (% du PIB)stabilité du taux de change exportations nettes)</a:t>
          </a:r>
          <a:endParaRPr lang="en-US"/>
        </a:p>
      </dgm:t>
    </dgm:pt>
    <dgm:pt modelId="{8A28B9EF-815A-446C-B2AE-06EA930B8D21}" type="parTrans" cxnId="{0B383F21-580E-49D9-B001-0A1EA5FA9B3A}">
      <dgm:prSet/>
      <dgm:spPr/>
      <dgm:t>
        <a:bodyPr/>
        <a:lstStyle/>
        <a:p>
          <a:endParaRPr lang="en-US"/>
        </a:p>
      </dgm:t>
    </dgm:pt>
    <dgm:pt modelId="{DF4DB0A9-907A-4DCF-8870-42E60AFBF059}" type="sibTrans" cxnId="{0B383F21-580E-49D9-B001-0A1EA5FA9B3A}">
      <dgm:prSet/>
      <dgm:spPr/>
      <dgm:t>
        <a:bodyPr/>
        <a:lstStyle/>
        <a:p>
          <a:endParaRPr lang="en-US"/>
        </a:p>
      </dgm:t>
    </dgm:pt>
    <dgm:pt modelId="{BED359B2-3878-468C-9464-B43D857BA8FA}" type="pres">
      <dgm:prSet presAssocID="{CDDAC3BA-7418-4AD1-9ADE-468BE10DBD8F}" presName="linear" presStyleCnt="0">
        <dgm:presLayoutVars>
          <dgm:animLvl val="lvl"/>
          <dgm:resizeHandles val="exact"/>
        </dgm:presLayoutVars>
      </dgm:prSet>
      <dgm:spPr/>
    </dgm:pt>
    <dgm:pt modelId="{38B84EFD-45BD-4C03-9051-204CFEDEA54B}" type="pres">
      <dgm:prSet presAssocID="{78F4E7FD-A680-4DEF-A498-BD2A8DB804A7}" presName="parentText" presStyleLbl="node1" presStyleIdx="0" presStyleCnt="4">
        <dgm:presLayoutVars>
          <dgm:chMax val="0"/>
          <dgm:bulletEnabled val="1"/>
        </dgm:presLayoutVars>
      </dgm:prSet>
      <dgm:spPr/>
    </dgm:pt>
    <dgm:pt modelId="{550A0A39-BC04-4C8F-BE9D-0F908E2A6252}" type="pres">
      <dgm:prSet presAssocID="{6F7B6A12-E413-4D9E-867C-FE4244827646}" presName="spacer" presStyleCnt="0"/>
      <dgm:spPr/>
    </dgm:pt>
    <dgm:pt modelId="{3EE36D83-A572-4CCB-8E04-01C3C6D49669}" type="pres">
      <dgm:prSet presAssocID="{D5CC1422-6329-4962-97B2-4C9B62EB9122}" presName="parentText" presStyleLbl="node1" presStyleIdx="1" presStyleCnt="4">
        <dgm:presLayoutVars>
          <dgm:chMax val="0"/>
          <dgm:bulletEnabled val="1"/>
        </dgm:presLayoutVars>
      </dgm:prSet>
      <dgm:spPr/>
    </dgm:pt>
    <dgm:pt modelId="{89C6FE9B-8CB1-4766-A8D6-8617254FDD01}" type="pres">
      <dgm:prSet presAssocID="{90A83851-E10C-495E-9464-CACC1A2561AB}" presName="spacer" presStyleCnt="0"/>
      <dgm:spPr/>
    </dgm:pt>
    <dgm:pt modelId="{7C27CCDE-BBB9-47B4-B278-482D731CFC90}" type="pres">
      <dgm:prSet presAssocID="{DD531BE7-6D84-48D9-9A82-82753F76EB22}" presName="parentText" presStyleLbl="node1" presStyleIdx="2" presStyleCnt="4">
        <dgm:presLayoutVars>
          <dgm:chMax val="0"/>
          <dgm:bulletEnabled val="1"/>
        </dgm:presLayoutVars>
      </dgm:prSet>
      <dgm:spPr/>
    </dgm:pt>
    <dgm:pt modelId="{08AB89E9-791E-4448-A8E2-E283B6BDA059}" type="pres">
      <dgm:prSet presAssocID="{4469E92B-9BE2-404D-928D-507752BF75FB}" presName="spacer" presStyleCnt="0"/>
      <dgm:spPr/>
    </dgm:pt>
    <dgm:pt modelId="{D5F86178-6BBA-42E8-AE03-3DBFBF2CC5B0}" type="pres">
      <dgm:prSet presAssocID="{622C8029-CF50-4C45-A727-A4299CF75CE6}" presName="parentText" presStyleLbl="node1" presStyleIdx="3" presStyleCnt="4">
        <dgm:presLayoutVars>
          <dgm:chMax val="0"/>
          <dgm:bulletEnabled val="1"/>
        </dgm:presLayoutVars>
      </dgm:prSet>
      <dgm:spPr/>
    </dgm:pt>
  </dgm:ptLst>
  <dgm:cxnLst>
    <dgm:cxn modelId="{0B383F21-580E-49D9-B001-0A1EA5FA9B3A}" srcId="{CDDAC3BA-7418-4AD1-9ADE-468BE10DBD8F}" destId="{622C8029-CF50-4C45-A727-A4299CF75CE6}" srcOrd="3" destOrd="0" parTransId="{8A28B9EF-815A-446C-B2AE-06EA930B8D21}" sibTransId="{DF4DB0A9-907A-4DCF-8870-42E60AFBF059}"/>
    <dgm:cxn modelId="{1AF71A26-747D-464B-BCDC-093760E7F17D}" type="presOf" srcId="{78F4E7FD-A680-4DEF-A498-BD2A8DB804A7}" destId="{38B84EFD-45BD-4C03-9051-204CFEDEA54B}" srcOrd="0" destOrd="0" presId="urn:microsoft.com/office/officeart/2005/8/layout/vList2"/>
    <dgm:cxn modelId="{7B6C8440-5461-4874-BA4D-FDBC5AD2D3F2}" type="presOf" srcId="{D5CC1422-6329-4962-97B2-4C9B62EB9122}" destId="{3EE36D83-A572-4CCB-8E04-01C3C6D49669}" srcOrd="0" destOrd="0" presId="urn:microsoft.com/office/officeart/2005/8/layout/vList2"/>
    <dgm:cxn modelId="{AF56F650-7632-4C15-B945-7CA6FCB06940}" srcId="{CDDAC3BA-7418-4AD1-9ADE-468BE10DBD8F}" destId="{DD531BE7-6D84-48D9-9A82-82753F76EB22}" srcOrd="2" destOrd="0" parTransId="{592F66D0-B4EE-4135-9686-568260C87A47}" sibTransId="{4469E92B-9BE2-404D-928D-507752BF75FB}"/>
    <dgm:cxn modelId="{21EE7C86-A3A3-4F4F-890E-32A7C98B1F89}" srcId="{CDDAC3BA-7418-4AD1-9ADE-468BE10DBD8F}" destId="{78F4E7FD-A680-4DEF-A498-BD2A8DB804A7}" srcOrd="0" destOrd="0" parTransId="{AACB9D86-2AE3-4DB9-B185-44B9211FA9A9}" sibTransId="{6F7B6A12-E413-4D9E-867C-FE4244827646}"/>
    <dgm:cxn modelId="{4EC59586-2218-481C-BE55-D47AAD1BD2C7}" type="presOf" srcId="{DD531BE7-6D84-48D9-9A82-82753F76EB22}" destId="{7C27CCDE-BBB9-47B4-B278-482D731CFC90}" srcOrd="0" destOrd="0" presId="urn:microsoft.com/office/officeart/2005/8/layout/vList2"/>
    <dgm:cxn modelId="{7D028790-6C17-44B3-BA30-C3E373980B1F}" type="presOf" srcId="{CDDAC3BA-7418-4AD1-9ADE-468BE10DBD8F}" destId="{BED359B2-3878-468C-9464-B43D857BA8FA}" srcOrd="0" destOrd="0" presId="urn:microsoft.com/office/officeart/2005/8/layout/vList2"/>
    <dgm:cxn modelId="{A6FD93FE-C939-4A8F-B582-E8FD513F2C2F}" srcId="{CDDAC3BA-7418-4AD1-9ADE-468BE10DBD8F}" destId="{D5CC1422-6329-4962-97B2-4C9B62EB9122}" srcOrd="1" destOrd="0" parTransId="{42B65991-7D53-4558-B9BF-B3201BC4F362}" sibTransId="{90A83851-E10C-495E-9464-CACC1A2561AB}"/>
    <dgm:cxn modelId="{497BABFE-7B4C-4BDA-9A76-28B4257A13E4}" type="presOf" srcId="{622C8029-CF50-4C45-A727-A4299CF75CE6}" destId="{D5F86178-6BBA-42E8-AE03-3DBFBF2CC5B0}" srcOrd="0" destOrd="0" presId="urn:microsoft.com/office/officeart/2005/8/layout/vList2"/>
    <dgm:cxn modelId="{E324D0F6-51D4-4E5A-B7ED-C75F68EF4D80}" type="presParOf" srcId="{BED359B2-3878-468C-9464-B43D857BA8FA}" destId="{38B84EFD-45BD-4C03-9051-204CFEDEA54B}" srcOrd="0" destOrd="0" presId="urn:microsoft.com/office/officeart/2005/8/layout/vList2"/>
    <dgm:cxn modelId="{6186B37C-CD94-47FA-AEBF-5589C49C6457}" type="presParOf" srcId="{BED359B2-3878-468C-9464-B43D857BA8FA}" destId="{550A0A39-BC04-4C8F-BE9D-0F908E2A6252}" srcOrd="1" destOrd="0" presId="urn:microsoft.com/office/officeart/2005/8/layout/vList2"/>
    <dgm:cxn modelId="{95CEDAB0-F1BB-438C-B82C-1E72376DC9E9}" type="presParOf" srcId="{BED359B2-3878-468C-9464-B43D857BA8FA}" destId="{3EE36D83-A572-4CCB-8E04-01C3C6D49669}" srcOrd="2" destOrd="0" presId="urn:microsoft.com/office/officeart/2005/8/layout/vList2"/>
    <dgm:cxn modelId="{5E95DB5B-D995-43D0-9D46-608EFD13E760}" type="presParOf" srcId="{BED359B2-3878-468C-9464-B43D857BA8FA}" destId="{89C6FE9B-8CB1-4766-A8D6-8617254FDD01}" srcOrd="3" destOrd="0" presId="urn:microsoft.com/office/officeart/2005/8/layout/vList2"/>
    <dgm:cxn modelId="{F04AC843-0DCE-46FC-9D1A-B977EFB111CD}" type="presParOf" srcId="{BED359B2-3878-468C-9464-B43D857BA8FA}" destId="{7C27CCDE-BBB9-47B4-B278-482D731CFC90}" srcOrd="4" destOrd="0" presId="urn:microsoft.com/office/officeart/2005/8/layout/vList2"/>
    <dgm:cxn modelId="{2C4933CC-E63D-4197-A461-C2DBED1F9CB3}" type="presParOf" srcId="{BED359B2-3878-468C-9464-B43D857BA8FA}" destId="{08AB89E9-791E-4448-A8E2-E283B6BDA059}" srcOrd="5" destOrd="0" presId="urn:microsoft.com/office/officeart/2005/8/layout/vList2"/>
    <dgm:cxn modelId="{F93509D6-4B61-46FE-8794-FD9A92995967}" type="presParOf" srcId="{BED359B2-3878-468C-9464-B43D857BA8FA}" destId="{D5F86178-6BBA-42E8-AE03-3DBFBF2CC5B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29CDCC-2F19-4939-99A9-25F87754D35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1D9679F-2806-4C59-8E4B-6E7DBD1C867C}">
      <dgm:prSet/>
      <dgm:spPr/>
      <dgm:t>
        <a:bodyPr/>
        <a:lstStyle/>
        <a:p>
          <a:r>
            <a:rPr lang="fr-FR"/>
            <a:t>Approches positive et normative </a:t>
          </a:r>
          <a:endParaRPr lang="en-US"/>
        </a:p>
      </dgm:t>
    </dgm:pt>
    <dgm:pt modelId="{29E4E9F0-59B7-47CB-9093-C8D4868F36D2}" type="parTrans" cxnId="{DCF1A5B4-AEB8-45B9-BFEB-231AC750B758}">
      <dgm:prSet/>
      <dgm:spPr/>
      <dgm:t>
        <a:bodyPr/>
        <a:lstStyle/>
        <a:p>
          <a:endParaRPr lang="en-US"/>
        </a:p>
      </dgm:t>
    </dgm:pt>
    <dgm:pt modelId="{5971885B-FE4E-4FBA-817D-00554268C4B2}" type="sibTrans" cxnId="{DCF1A5B4-AEB8-45B9-BFEB-231AC750B758}">
      <dgm:prSet/>
      <dgm:spPr/>
      <dgm:t>
        <a:bodyPr/>
        <a:lstStyle/>
        <a:p>
          <a:endParaRPr lang="en-US"/>
        </a:p>
      </dgm:t>
    </dgm:pt>
    <dgm:pt modelId="{F6BB9C7D-236C-4151-8D5C-792FFF9C9B97}">
      <dgm:prSet/>
      <dgm:spPr/>
      <dgm:t>
        <a:bodyPr/>
        <a:lstStyle/>
        <a:p>
          <a:r>
            <a:rPr lang="fr-FR"/>
            <a:t>Approche hypothético-déductive et modélisation</a:t>
          </a:r>
          <a:endParaRPr lang="en-US"/>
        </a:p>
      </dgm:t>
    </dgm:pt>
    <dgm:pt modelId="{564FC8AE-531B-4C86-A8B8-E6DDC29762E5}" type="parTrans" cxnId="{97CF5EB3-43BB-4BAF-B821-35BBB69C1E52}">
      <dgm:prSet/>
      <dgm:spPr/>
      <dgm:t>
        <a:bodyPr/>
        <a:lstStyle/>
        <a:p>
          <a:endParaRPr lang="en-US"/>
        </a:p>
      </dgm:t>
    </dgm:pt>
    <dgm:pt modelId="{697E9AB0-E9AB-45EE-BB16-F0FE3FAAE6CB}" type="sibTrans" cxnId="{97CF5EB3-43BB-4BAF-B821-35BBB69C1E52}">
      <dgm:prSet/>
      <dgm:spPr/>
      <dgm:t>
        <a:bodyPr/>
        <a:lstStyle/>
        <a:p>
          <a:endParaRPr lang="en-US"/>
        </a:p>
      </dgm:t>
    </dgm:pt>
    <dgm:pt modelId="{3458DB92-F413-4A2B-AB88-E353543A6957}" type="pres">
      <dgm:prSet presAssocID="{D429CDCC-2F19-4939-99A9-25F87754D35B}" presName="linear" presStyleCnt="0">
        <dgm:presLayoutVars>
          <dgm:animLvl val="lvl"/>
          <dgm:resizeHandles val="exact"/>
        </dgm:presLayoutVars>
      </dgm:prSet>
      <dgm:spPr/>
    </dgm:pt>
    <dgm:pt modelId="{CA02423F-B9BD-4DD7-A8CD-2A3E7FDF7736}" type="pres">
      <dgm:prSet presAssocID="{71D9679F-2806-4C59-8E4B-6E7DBD1C867C}" presName="parentText" presStyleLbl="node1" presStyleIdx="0" presStyleCnt="2">
        <dgm:presLayoutVars>
          <dgm:chMax val="0"/>
          <dgm:bulletEnabled val="1"/>
        </dgm:presLayoutVars>
      </dgm:prSet>
      <dgm:spPr/>
    </dgm:pt>
    <dgm:pt modelId="{9FA5B5FC-A4F6-4AEA-966B-39A8496DE473}" type="pres">
      <dgm:prSet presAssocID="{5971885B-FE4E-4FBA-817D-00554268C4B2}" presName="spacer" presStyleCnt="0"/>
      <dgm:spPr/>
    </dgm:pt>
    <dgm:pt modelId="{13AA6218-57C9-4329-AF31-5B09E0AF125C}" type="pres">
      <dgm:prSet presAssocID="{F6BB9C7D-236C-4151-8D5C-792FFF9C9B97}" presName="parentText" presStyleLbl="node1" presStyleIdx="1" presStyleCnt="2">
        <dgm:presLayoutVars>
          <dgm:chMax val="0"/>
          <dgm:bulletEnabled val="1"/>
        </dgm:presLayoutVars>
      </dgm:prSet>
      <dgm:spPr/>
    </dgm:pt>
  </dgm:ptLst>
  <dgm:cxnLst>
    <dgm:cxn modelId="{7DFB2E12-F47E-4D4F-8E5B-BFD825D885FD}" type="presOf" srcId="{71D9679F-2806-4C59-8E4B-6E7DBD1C867C}" destId="{CA02423F-B9BD-4DD7-A8CD-2A3E7FDF7736}" srcOrd="0" destOrd="0" presId="urn:microsoft.com/office/officeart/2005/8/layout/vList2"/>
    <dgm:cxn modelId="{519C7860-44F2-4E79-A1EA-361E2C992630}" type="presOf" srcId="{D429CDCC-2F19-4939-99A9-25F87754D35B}" destId="{3458DB92-F413-4A2B-AB88-E353543A6957}" srcOrd="0" destOrd="0" presId="urn:microsoft.com/office/officeart/2005/8/layout/vList2"/>
    <dgm:cxn modelId="{7BBC8B99-03F7-4A55-A4EF-1FD2CA448218}" type="presOf" srcId="{F6BB9C7D-236C-4151-8D5C-792FFF9C9B97}" destId="{13AA6218-57C9-4329-AF31-5B09E0AF125C}" srcOrd="0" destOrd="0" presId="urn:microsoft.com/office/officeart/2005/8/layout/vList2"/>
    <dgm:cxn modelId="{97CF5EB3-43BB-4BAF-B821-35BBB69C1E52}" srcId="{D429CDCC-2F19-4939-99A9-25F87754D35B}" destId="{F6BB9C7D-236C-4151-8D5C-792FFF9C9B97}" srcOrd="1" destOrd="0" parTransId="{564FC8AE-531B-4C86-A8B8-E6DDC29762E5}" sibTransId="{697E9AB0-E9AB-45EE-BB16-F0FE3FAAE6CB}"/>
    <dgm:cxn modelId="{DCF1A5B4-AEB8-45B9-BFEB-231AC750B758}" srcId="{D429CDCC-2F19-4939-99A9-25F87754D35B}" destId="{71D9679F-2806-4C59-8E4B-6E7DBD1C867C}" srcOrd="0" destOrd="0" parTransId="{29E4E9F0-59B7-47CB-9093-C8D4868F36D2}" sibTransId="{5971885B-FE4E-4FBA-817D-00554268C4B2}"/>
    <dgm:cxn modelId="{48583D4B-9898-4FF3-81AA-06ADDDDC7D0E}" type="presParOf" srcId="{3458DB92-F413-4A2B-AB88-E353543A6957}" destId="{CA02423F-B9BD-4DD7-A8CD-2A3E7FDF7736}" srcOrd="0" destOrd="0" presId="urn:microsoft.com/office/officeart/2005/8/layout/vList2"/>
    <dgm:cxn modelId="{891734C1-2D42-4D99-8009-0860B6E1AEB1}" type="presParOf" srcId="{3458DB92-F413-4A2B-AB88-E353543A6957}" destId="{9FA5B5FC-A4F6-4AEA-966B-39A8496DE473}" srcOrd="1" destOrd="0" presId="urn:microsoft.com/office/officeart/2005/8/layout/vList2"/>
    <dgm:cxn modelId="{63A0EAE1-8B02-429B-AA67-176BA3DE4CC3}" type="presParOf" srcId="{3458DB92-F413-4A2B-AB88-E353543A6957}" destId="{13AA6218-57C9-4329-AF31-5B09E0AF125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0E7CEA-0FF0-43E8-A5DF-2141DC4E872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02E0CA9-483E-4CE8-9EF0-3CA7AECC852D}">
      <dgm:prSet/>
      <dgm:spPr/>
      <dgm:t>
        <a:bodyPr/>
        <a:lstStyle/>
        <a:p>
          <a:r>
            <a:rPr lang="fr-FR"/>
            <a:t>Un acte de création monétaire consiste à transformer des créances en moyens de paiement » [...] </a:t>
          </a:r>
          <a:endParaRPr lang="en-US"/>
        </a:p>
      </dgm:t>
    </dgm:pt>
    <dgm:pt modelId="{AB545A84-38DF-4DA6-8D2E-02BA1A85A224}" type="parTrans" cxnId="{F57F7D55-BC6C-4BD6-A657-ADF814DC4A41}">
      <dgm:prSet/>
      <dgm:spPr/>
      <dgm:t>
        <a:bodyPr/>
        <a:lstStyle/>
        <a:p>
          <a:endParaRPr lang="en-US"/>
        </a:p>
      </dgm:t>
    </dgm:pt>
    <dgm:pt modelId="{4603184D-1BF6-478E-ABC3-DC041F40006D}" type="sibTrans" cxnId="{F57F7D55-BC6C-4BD6-A657-ADF814DC4A41}">
      <dgm:prSet/>
      <dgm:spPr/>
      <dgm:t>
        <a:bodyPr/>
        <a:lstStyle/>
        <a:p>
          <a:endParaRPr lang="en-US"/>
        </a:p>
      </dgm:t>
    </dgm:pt>
    <dgm:pt modelId="{1523420D-B28A-4615-9359-21A31CDCB1FE}">
      <dgm:prSet/>
      <dgm:spPr/>
      <dgm:t>
        <a:bodyPr/>
        <a:lstStyle/>
        <a:p>
          <a:r>
            <a:rPr lang="fr-FR"/>
            <a:t>Les créances transformables sont d'une grande variété. Il peut s'agir de la transformation d'or, de devises ou de créances sur l'État. [...] Elles peuvent aussi être des créances commerciales ou des crédits bancaires accordés par les banques.</a:t>
          </a:r>
          <a:endParaRPr lang="en-US"/>
        </a:p>
      </dgm:t>
    </dgm:pt>
    <dgm:pt modelId="{76E35C01-B43B-4AAA-A325-6B92AAEEF0BE}" type="parTrans" cxnId="{97C653B8-773E-4578-B459-A206DC96D19F}">
      <dgm:prSet/>
      <dgm:spPr/>
      <dgm:t>
        <a:bodyPr/>
        <a:lstStyle/>
        <a:p>
          <a:endParaRPr lang="en-US"/>
        </a:p>
      </dgm:t>
    </dgm:pt>
    <dgm:pt modelId="{75F07806-20B5-43BF-A4CA-052F6BE046E0}" type="sibTrans" cxnId="{97C653B8-773E-4578-B459-A206DC96D19F}">
      <dgm:prSet/>
      <dgm:spPr/>
      <dgm:t>
        <a:bodyPr/>
        <a:lstStyle/>
        <a:p>
          <a:endParaRPr lang="en-US"/>
        </a:p>
      </dgm:t>
    </dgm:pt>
    <dgm:pt modelId="{0AD3B497-F20B-40CA-845F-D14D2FE986F3}" type="pres">
      <dgm:prSet presAssocID="{650E7CEA-0FF0-43E8-A5DF-2141DC4E8722}" presName="linear" presStyleCnt="0">
        <dgm:presLayoutVars>
          <dgm:animLvl val="lvl"/>
          <dgm:resizeHandles val="exact"/>
        </dgm:presLayoutVars>
      </dgm:prSet>
      <dgm:spPr/>
    </dgm:pt>
    <dgm:pt modelId="{BA3FBDCF-9CE1-4EF7-B131-72D42793E670}" type="pres">
      <dgm:prSet presAssocID="{E02E0CA9-483E-4CE8-9EF0-3CA7AECC852D}" presName="parentText" presStyleLbl="node1" presStyleIdx="0" presStyleCnt="2">
        <dgm:presLayoutVars>
          <dgm:chMax val="0"/>
          <dgm:bulletEnabled val="1"/>
        </dgm:presLayoutVars>
      </dgm:prSet>
      <dgm:spPr/>
    </dgm:pt>
    <dgm:pt modelId="{ED818E3E-536F-4B02-A60E-B3DE3208B766}" type="pres">
      <dgm:prSet presAssocID="{4603184D-1BF6-478E-ABC3-DC041F40006D}" presName="spacer" presStyleCnt="0"/>
      <dgm:spPr/>
    </dgm:pt>
    <dgm:pt modelId="{4D33CD59-894D-4A5C-AD04-600C5F1AB558}" type="pres">
      <dgm:prSet presAssocID="{1523420D-B28A-4615-9359-21A31CDCB1FE}" presName="parentText" presStyleLbl="node1" presStyleIdx="1" presStyleCnt="2">
        <dgm:presLayoutVars>
          <dgm:chMax val="0"/>
          <dgm:bulletEnabled val="1"/>
        </dgm:presLayoutVars>
      </dgm:prSet>
      <dgm:spPr/>
    </dgm:pt>
  </dgm:ptLst>
  <dgm:cxnLst>
    <dgm:cxn modelId="{B35FBE0C-AB66-4F7D-852D-77BAD62665BE}" type="presOf" srcId="{650E7CEA-0FF0-43E8-A5DF-2141DC4E8722}" destId="{0AD3B497-F20B-40CA-845F-D14D2FE986F3}" srcOrd="0" destOrd="0" presId="urn:microsoft.com/office/officeart/2005/8/layout/vList2"/>
    <dgm:cxn modelId="{F57F7D55-BC6C-4BD6-A657-ADF814DC4A41}" srcId="{650E7CEA-0FF0-43E8-A5DF-2141DC4E8722}" destId="{E02E0CA9-483E-4CE8-9EF0-3CA7AECC852D}" srcOrd="0" destOrd="0" parTransId="{AB545A84-38DF-4DA6-8D2E-02BA1A85A224}" sibTransId="{4603184D-1BF6-478E-ABC3-DC041F40006D}"/>
    <dgm:cxn modelId="{AC94649A-E891-403D-B2BF-8719EAA3B60B}" type="presOf" srcId="{1523420D-B28A-4615-9359-21A31CDCB1FE}" destId="{4D33CD59-894D-4A5C-AD04-600C5F1AB558}" srcOrd="0" destOrd="0" presId="urn:microsoft.com/office/officeart/2005/8/layout/vList2"/>
    <dgm:cxn modelId="{E46031B4-085A-45C8-8B3B-AEAFB0AEB2D9}" type="presOf" srcId="{E02E0CA9-483E-4CE8-9EF0-3CA7AECC852D}" destId="{BA3FBDCF-9CE1-4EF7-B131-72D42793E670}" srcOrd="0" destOrd="0" presId="urn:microsoft.com/office/officeart/2005/8/layout/vList2"/>
    <dgm:cxn modelId="{97C653B8-773E-4578-B459-A206DC96D19F}" srcId="{650E7CEA-0FF0-43E8-A5DF-2141DC4E8722}" destId="{1523420D-B28A-4615-9359-21A31CDCB1FE}" srcOrd="1" destOrd="0" parTransId="{76E35C01-B43B-4AAA-A325-6B92AAEEF0BE}" sibTransId="{75F07806-20B5-43BF-A4CA-052F6BE046E0}"/>
    <dgm:cxn modelId="{2BDC614B-3FBB-454C-B62C-0A6AE40FFCC1}" type="presParOf" srcId="{0AD3B497-F20B-40CA-845F-D14D2FE986F3}" destId="{BA3FBDCF-9CE1-4EF7-B131-72D42793E670}" srcOrd="0" destOrd="0" presId="urn:microsoft.com/office/officeart/2005/8/layout/vList2"/>
    <dgm:cxn modelId="{99BF3E07-8E28-4F58-AD1E-D28CD67D61BC}" type="presParOf" srcId="{0AD3B497-F20B-40CA-845F-D14D2FE986F3}" destId="{ED818E3E-536F-4B02-A60E-B3DE3208B766}" srcOrd="1" destOrd="0" presId="urn:microsoft.com/office/officeart/2005/8/layout/vList2"/>
    <dgm:cxn modelId="{0936A8D2-E33E-4E1F-A32E-22994A723386}" type="presParOf" srcId="{0AD3B497-F20B-40CA-845F-D14D2FE986F3}" destId="{4D33CD59-894D-4A5C-AD04-600C5F1AB55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395EAC-2A67-4E46-9C56-95A3F5F0123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3D55116-BF3B-4862-8062-00CE32D321BE}">
      <dgm:prSet/>
      <dgm:spPr/>
      <dgm:t>
        <a:bodyPr/>
        <a:lstStyle/>
        <a:p>
          <a:r>
            <a:rPr lang="fr-FR" dirty="0"/>
            <a:t>Les opérations sur le marché monétaire (open </a:t>
          </a:r>
          <a:r>
            <a:rPr lang="fr-FR" dirty="0" err="1"/>
            <a:t>market</a:t>
          </a:r>
          <a:r>
            <a:rPr lang="fr-FR" dirty="0"/>
            <a:t>)</a:t>
          </a:r>
          <a:endParaRPr lang="en-US" dirty="0"/>
        </a:p>
      </dgm:t>
    </dgm:pt>
    <dgm:pt modelId="{6D8C7179-1A4A-47E3-A7EB-99E2E3C69257}" type="parTrans" cxnId="{2F5EA291-9E74-4E73-B9A3-39DDA1ACC913}">
      <dgm:prSet/>
      <dgm:spPr/>
      <dgm:t>
        <a:bodyPr/>
        <a:lstStyle/>
        <a:p>
          <a:endParaRPr lang="en-US"/>
        </a:p>
      </dgm:t>
    </dgm:pt>
    <dgm:pt modelId="{D888E37D-BAFD-4583-839A-6D4566B9B76C}" type="sibTrans" cxnId="{2F5EA291-9E74-4E73-B9A3-39DDA1ACC913}">
      <dgm:prSet/>
      <dgm:spPr/>
      <dgm:t>
        <a:bodyPr/>
        <a:lstStyle/>
        <a:p>
          <a:endParaRPr lang="en-US"/>
        </a:p>
      </dgm:t>
    </dgm:pt>
    <dgm:pt modelId="{F5A1A641-81D1-4668-B1A8-1A61F8015F3E}">
      <dgm:prSet/>
      <dgm:spPr/>
      <dgm:t>
        <a:bodyPr/>
        <a:lstStyle/>
        <a:p>
          <a:r>
            <a:rPr lang="fr-FR"/>
            <a:t>Intervention de la banque centrale sur le marché interbancaire (appels d’offres et prises en pension) </a:t>
          </a:r>
          <a:endParaRPr lang="en-US"/>
        </a:p>
      </dgm:t>
    </dgm:pt>
    <dgm:pt modelId="{DF413C31-9569-4056-B10E-909C50E4C3F7}" type="parTrans" cxnId="{5A0FE689-2953-48B0-A3A7-F3C438448D2C}">
      <dgm:prSet/>
      <dgm:spPr/>
      <dgm:t>
        <a:bodyPr/>
        <a:lstStyle/>
        <a:p>
          <a:endParaRPr lang="en-US"/>
        </a:p>
      </dgm:t>
    </dgm:pt>
    <dgm:pt modelId="{6E9F588B-FEE6-4EBF-BC77-EC265922676D}" type="sibTrans" cxnId="{5A0FE689-2953-48B0-A3A7-F3C438448D2C}">
      <dgm:prSet/>
      <dgm:spPr/>
      <dgm:t>
        <a:bodyPr/>
        <a:lstStyle/>
        <a:p>
          <a:endParaRPr lang="en-US"/>
        </a:p>
      </dgm:t>
    </dgm:pt>
    <dgm:pt modelId="{E99C66FC-7EB9-43C0-85D7-73C472906F18}">
      <dgm:prSet/>
      <dgm:spPr/>
      <dgm:t>
        <a:bodyPr/>
        <a:lstStyle/>
        <a:p>
          <a:r>
            <a:rPr lang="fr-FR" dirty="0"/>
            <a:t>Les coefficients de réserves obligatoires</a:t>
          </a:r>
          <a:endParaRPr lang="en-US" dirty="0"/>
        </a:p>
      </dgm:t>
    </dgm:pt>
    <dgm:pt modelId="{FD1FA1F7-1565-4138-B6DF-C00D38E931BB}" type="parTrans" cxnId="{00B905E1-B99F-48E7-886F-5F2CFEA18BC5}">
      <dgm:prSet/>
      <dgm:spPr/>
      <dgm:t>
        <a:bodyPr/>
        <a:lstStyle/>
        <a:p>
          <a:endParaRPr lang="en-US"/>
        </a:p>
      </dgm:t>
    </dgm:pt>
    <dgm:pt modelId="{F688FB66-E044-4276-AFE2-8EA720FC70A7}" type="sibTrans" cxnId="{00B905E1-B99F-48E7-886F-5F2CFEA18BC5}">
      <dgm:prSet/>
      <dgm:spPr/>
      <dgm:t>
        <a:bodyPr/>
        <a:lstStyle/>
        <a:p>
          <a:endParaRPr lang="en-US"/>
        </a:p>
      </dgm:t>
    </dgm:pt>
    <dgm:pt modelId="{C200D701-D5D6-4340-B28C-BEB3B503EB9A}" type="pres">
      <dgm:prSet presAssocID="{C7395EAC-2A67-4E46-9C56-95A3F5F0123D}" presName="linear" presStyleCnt="0">
        <dgm:presLayoutVars>
          <dgm:animLvl val="lvl"/>
          <dgm:resizeHandles val="exact"/>
        </dgm:presLayoutVars>
      </dgm:prSet>
      <dgm:spPr/>
    </dgm:pt>
    <dgm:pt modelId="{69AEC429-FF83-4CA2-B941-213886FB4F4D}" type="pres">
      <dgm:prSet presAssocID="{D3D55116-BF3B-4862-8062-00CE32D321BE}" presName="parentText" presStyleLbl="node1" presStyleIdx="0" presStyleCnt="3">
        <dgm:presLayoutVars>
          <dgm:chMax val="0"/>
          <dgm:bulletEnabled val="1"/>
        </dgm:presLayoutVars>
      </dgm:prSet>
      <dgm:spPr/>
    </dgm:pt>
    <dgm:pt modelId="{EA351CE4-6C4B-487C-94D5-15987D5856AE}" type="pres">
      <dgm:prSet presAssocID="{D888E37D-BAFD-4583-839A-6D4566B9B76C}" presName="spacer" presStyleCnt="0"/>
      <dgm:spPr/>
    </dgm:pt>
    <dgm:pt modelId="{9B870401-9B39-4550-9F03-F98F7C41D70B}" type="pres">
      <dgm:prSet presAssocID="{F5A1A641-81D1-4668-B1A8-1A61F8015F3E}" presName="parentText" presStyleLbl="node1" presStyleIdx="1" presStyleCnt="3">
        <dgm:presLayoutVars>
          <dgm:chMax val="0"/>
          <dgm:bulletEnabled val="1"/>
        </dgm:presLayoutVars>
      </dgm:prSet>
      <dgm:spPr/>
    </dgm:pt>
    <dgm:pt modelId="{90C8A074-19B0-48C2-89B7-848D020761E0}" type="pres">
      <dgm:prSet presAssocID="{6E9F588B-FEE6-4EBF-BC77-EC265922676D}" presName="spacer" presStyleCnt="0"/>
      <dgm:spPr/>
    </dgm:pt>
    <dgm:pt modelId="{AC245279-14B2-4536-B898-10EAD5CD6BA3}" type="pres">
      <dgm:prSet presAssocID="{E99C66FC-7EB9-43C0-85D7-73C472906F18}" presName="parentText" presStyleLbl="node1" presStyleIdx="2" presStyleCnt="3">
        <dgm:presLayoutVars>
          <dgm:chMax val="0"/>
          <dgm:bulletEnabled val="1"/>
        </dgm:presLayoutVars>
      </dgm:prSet>
      <dgm:spPr/>
    </dgm:pt>
  </dgm:ptLst>
  <dgm:cxnLst>
    <dgm:cxn modelId="{BA388B13-2EE8-46B6-848B-28F05D6DA6F3}" type="presOf" srcId="{D3D55116-BF3B-4862-8062-00CE32D321BE}" destId="{69AEC429-FF83-4CA2-B941-213886FB4F4D}" srcOrd="0" destOrd="0" presId="urn:microsoft.com/office/officeart/2005/8/layout/vList2"/>
    <dgm:cxn modelId="{66322662-62C3-45F7-BF06-EF6F9A826BA1}" type="presOf" srcId="{E99C66FC-7EB9-43C0-85D7-73C472906F18}" destId="{AC245279-14B2-4536-B898-10EAD5CD6BA3}" srcOrd="0" destOrd="0" presId="urn:microsoft.com/office/officeart/2005/8/layout/vList2"/>
    <dgm:cxn modelId="{5A0FE689-2953-48B0-A3A7-F3C438448D2C}" srcId="{C7395EAC-2A67-4E46-9C56-95A3F5F0123D}" destId="{F5A1A641-81D1-4668-B1A8-1A61F8015F3E}" srcOrd="1" destOrd="0" parTransId="{DF413C31-9569-4056-B10E-909C50E4C3F7}" sibTransId="{6E9F588B-FEE6-4EBF-BC77-EC265922676D}"/>
    <dgm:cxn modelId="{2F5EA291-9E74-4E73-B9A3-39DDA1ACC913}" srcId="{C7395EAC-2A67-4E46-9C56-95A3F5F0123D}" destId="{D3D55116-BF3B-4862-8062-00CE32D321BE}" srcOrd="0" destOrd="0" parTransId="{6D8C7179-1A4A-47E3-A7EB-99E2E3C69257}" sibTransId="{D888E37D-BAFD-4583-839A-6D4566B9B76C}"/>
    <dgm:cxn modelId="{9EB188DD-B9B7-420E-BB19-F46BA6A854AD}" type="presOf" srcId="{F5A1A641-81D1-4668-B1A8-1A61F8015F3E}" destId="{9B870401-9B39-4550-9F03-F98F7C41D70B}" srcOrd="0" destOrd="0" presId="urn:microsoft.com/office/officeart/2005/8/layout/vList2"/>
    <dgm:cxn modelId="{00B905E1-B99F-48E7-886F-5F2CFEA18BC5}" srcId="{C7395EAC-2A67-4E46-9C56-95A3F5F0123D}" destId="{E99C66FC-7EB9-43C0-85D7-73C472906F18}" srcOrd="2" destOrd="0" parTransId="{FD1FA1F7-1565-4138-B6DF-C00D38E931BB}" sibTransId="{F688FB66-E044-4276-AFE2-8EA720FC70A7}"/>
    <dgm:cxn modelId="{B8AE1BE2-D45F-4E71-89D0-1CBEC720DA81}" type="presOf" srcId="{C7395EAC-2A67-4E46-9C56-95A3F5F0123D}" destId="{C200D701-D5D6-4340-B28C-BEB3B503EB9A}" srcOrd="0" destOrd="0" presId="urn:microsoft.com/office/officeart/2005/8/layout/vList2"/>
    <dgm:cxn modelId="{288B33BC-B9D1-4C1B-9F81-EC780D57B550}" type="presParOf" srcId="{C200D701-D5D6-4340-B28C-BEB3B503EB9A}" destId="{69AEC429-FF83-4CA2-B941-213886FB4F4D}" srcOrd="0" destOrd="0" presId="urn:microsoft.com/office/officeart/2005/8/layout/vList2"/>
    <dgm:cxn modelId="{F10AF4D2-9E63-493A-9782-470DCD901EB7}" type="presParOf" srcId="{C200D701-D5D6-4340-B28C-BEB3B503EB9A}" destId="{EA351CE4-6C4B-487C-94D5-15987D5856AE}" srcOrd="1" destOrd="0" presId="urn:microsoft.com/office/officeart/2005/8/layout/vList2"/>
    <dgm:cxn modelId="{3189007F-4FAB-4D2B-A90C-A18963961ABC}" type="presParOf" srcId="{C200D701-D5D6-4340-B28C-BEB3B503EB9A}" destId="{9B870401-9B39-4550-9F03-F98F7C41D70B}" srcOrd="2" destOrd="0" presId="urn:microsoft.com/office/officeart/2005/8/layout/vList2"/>
    <dgm:cxn modelId="{E33B49AA-97FF-450B-94C4-0BD10949E4E8}" type="presParOf" srcId="{C200D701-D5D6-4340-B28C-BEB3B503EB9A}" destId="{90C8A074-19B0-48C2-89B7-848D020761E0}" srcOrd="3" destOrd="0" presId="urn:microsoft.com/office/officeart/2005/8/layout/vList2"/>
    <dgm:cxn modelId="{F219AE01-1588-4EAB-808C-47ACF9CD577D}" type="presParOf" srcId="{C200D701-D5D6-4340-B28C-BEB3B503EB9A}" destId="{AC245279-14B2-4536-B898-10EAD5CD6B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6B01E-7E78-4946-B714-DD5353EF649A}">
      <dsp:nvSpPr>
        <dsp:cNvPr id="0" name=""/>
        <dsp:cNvSpPr/>
      </dsp:nvSpPr>
      <dsp:spPr>
        <a:xfrm>
          <a:off x="0" y="440740"/>
          <a:ext cx="6263640"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Travail Collaboratif</a:t>
          </a:r>
          <a:endParaRPr lang="en-US" sz="2200" kern="1200"/>
        </a:p>
      </dsp:txBody>
      <dsp:txXfrm>
        <a:off x="42663" y="483403"/>
        <a:ext cx="6178314" cy="788627"/>
      </dsp:txXfrm>
    </dsp:sp>
    <dsp:sp modelId="{51903BF0-8F8D-477A-87C3-90072FFAEC67}">
      <dsp:nvSpPr>
        <dsp:cNvPr id="0" name=""/>
        <dsp:cNvSpPr/>
      </dsp:nvSpPr>
      <dsp:spPr>
        <a:xfrm>
          <a:off x="0" y="1378053"/>
          <a:ext cx="6263640" cy="873953"/>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Devoir (2 maximum)</a:t>
          </a:r>
          <a:endParaRPr lang="en-US" sz="2200" kern="1200"/>
        </a:p>
      </dsp:txBody>
      <dsp:txXfrm>
        <a:off x="42663" y="1420716"/>
        <a:ext cx="6178314" cy="788627"/>
      </dsp:txXfrm>
    </dsp:sp>
    <dsp:sp modelId="{9ADD4A81-EDDF-4CB3-AB40-28215718F273}">
      <dsp:nvSpPr>
        <dsp:cNvPr id="0" name=""/>
        <dsp:cNvSpPr/>
      </dsp:nvSpPr>
      <dsp:spPr>
        <a:xfrm>
          <a:off x="0" y="2315367"/>
          <a:ext cx="6263640" cy="87395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TD (3 Maximum) </a:t>
          </a:r>
          <a:endParaRPr lang="en-US" sz="2200" kern="1200"/>
        </a:p>
      </dsp:txBody>
      <dsp:txXfrm>
        <a:off x="42663" y="2358030"/>
        <a:ext cx="6178314" cy="788627"/>
      </dsp:txXfrm>
    </dsp:sp>
    <dsp:sp modelId="{8C2E9997-5FAB-4D02-8EAE-70F44F4E3884}">
      <dsp:nvSpPr>
        <dsp:cNvPr id="0" name=""/>
        <dsp:cNvSpPr/>
      </dsp:nvSpPr>
      <dsp:spPr>
        <a:xfrm>
          <a:off x="0" y="3252680"/>
          <a:ext cx="6263640" cy="873953"/>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Examen  (1 …..)</a:t>
          </a:r>
          <a:endParaRPr lang="en-US" sz="2200" kern="1200"/>
        </a:p>
      </dsp:txBody>
      <dsp:txXfrm>
        <a:off x="42663" y="3295343"/>
        <a:ext cx="6178314" cy="788627"/>
      </dsp:txXfrm>
    </dsp:sp>
    <dsp:sp modelId="{5C7AD175-C379-4C42-81B3-30998301091B}">
      <dsp:nvSpPr>
        <dsp:cNvPr id="0" name=""/>
        <dsp:cNvSpPr/>
      </dsp:nvSpPr>
      <dsp:spPr>
        <a:xfrm>
          <a:off x="0" y="4189994"/>
          <a:ext cx="6263640" cy="8739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kern="1200"/>
            <a:t>L’examen va tenir compte de la capacité de l’étudiant à savoir tous ces objectifs (citer précédemment). </a:t>
          </a:r>
          <a:endParaRPr lang="en-US" sz="2200" kern="1200"/>
        </a:p>
      </dsp:txBody>
      <dsp:txXfrm>
        <a:off x="42663" y="4232657"/>
        <a:ext cx="6178314" cy="788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2CF08-43A9-4D87-96A6-549F8E8E6994}">
      <dsp:nvSpPr>
        <dsp:cNvPr id="0" name=""/>
        <dsp:cNvSpPr/>
      </dsp:nvSpPr>
      <dsp:spPr>
        <a:xfrm>
          <a:off x="0" y="0"/>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dirty="0"/>
            <a:t>La BCEAO intervient sur ce marché pour apporter ou reprendre des liquidités dans le but d'encadrer les taux d'intérêt pratiqués sur l'interbancaire. Les interventions de la Banque Centrale portent sur les opérations d'open </a:t>
          </a:r>
          <a:r>
            <a:rPr lang="fr-FR" sz="1600" b="0" i="0" kern="1200" dirty="0" err="1"/>
            <a:t>market</a:t>
          </a:r>
          <a:r>
            <a:rPr lang="fr-FR" sz="1600" b="0" i="0" kern="1200" dirty="0"/>
            <a:t>, les refinancements sur les guichets permanents et le guichet des avances intra-journalières.</a:t>
          </a:r>
          <a:endParaRPr lang="en-US" sz="1600" kern="1200" dirty="0"/>
        </a:p>
      </dsp:txBody>
      <dsp:txXfrm>
        <a:off x="67110" y="67110"/>
        <a:ext cx="10381380" cy="1240530"/>
      </dsp:txXfrm>
    </dsp:sp>
    <dsp:sp modelId="{6F750D50-6298-4F0A-BC21-7D1D17453835}">
      <dsp:nvSpPr>
        <dsp:cNvPr id="0" name=""/>
        <dsp:cNvSpPr/>
      </dsp:nvSpPr>
      <dsp:spPr>
        <a:xfrm>
          <a:off x="0" y="1488294"/>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a:t>Les appels d'offres ou opérations d'open market constituent le principal moyen d'intervention de la Banque Centrale et sont menés à travers la vente, la prise ou la mise en pension de titres ou d'effets. Ils comprennent les opérations principales d'injection de liquidités de maturité une semaine, de maturités longues comprises entre un (1) et douze (12) mois, les opérations de retrait de liquidités, les opérations ponctuelles de réglage et les opérations de cessions temporaires ou définitives de titres sur le marché interbancaire.</a:t>
          </a:r>
          <a:endParaRPr lang="en-US" sz="1600" kern="1200"/>
        </a:p>
      </dsp:txBody>
      <dsp:txXfrm>
        <a:off x="67110" y="1555404"/>
        <a:ext cx="10381380" cy="1240530"/>
      </dsp:txXfrm>
    </dsp:sp>
    <dsp:sp modelId="{2E7DB50E-4F3F-41FB-AE9B-8FB2BF4DEA21}">
      <dsp:nvSpPr>
        <dsp:cNvPr id="0" name=""/>
        <dsp:cNvSpPr/>
      </dsp:nvSpPr>
      <dsp:spPr>
        <a:xfrm>
          <a:off x="0" y="2909124"/>
          <a:ext cx="10515600"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a:t>Outre le guichet des appels d'offres, la Banque Centrale a mis en place des guichets permanents (guichet de prêt marginal, guichet spécial de refinancement et guichet des avances intra-journalières) en vue de fournir, à la demande, des liquidités d'appoint aux établissements de crédit éligibles.</a:t>
          </a:r>
          <a:endParaRPr lang="en-US" sz="1600" kern="1200"/>
        </a:p>
      </dsp:txBody>
      <dsp:txXfrm>
        <a:off x="67110" y="2976234"/>
        <a:ext cx="10381380" cy="12405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DE231-DCFF-4D46-9328-75328B457609}">
      <dsp:nvSpPr>
        <dsp:cNvPr id="0" name=""/>
        <dsp:cNvSpPr/>
      </dsp:nvSpPr>
      <dsp:spPr>
        <a:xfrm>
          <a:off x="0" y="887184"/>
          <a:ext cx="6263640" cy="1151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fr-FR" sz="4800" kern="1200"/>
            <a:t>Stimuler l’économie</a:t>
          </a:r>
          <a:endParaRPr lang="en-US" sz="4800" kern="1200"/>
        </a:p>
      </dsp:txBody>
      <dsp:txXfrm>
        <a:off x="56201" y="943385"/>
        <a:ext cx="6151238" cy="1038877"/>
      </dsp:txXfrm>
    </dsp:sp>
    <dsp:sp modelId="{56C02423-228C-4AA2-AF82-543473109929}">
      <dsp:nvSpPr>
        <dsp:cNvPr id="0" name=""/>
        <dsp:cNvSpPr/>
      </dsp:nvSpPr>
      <dsp:spPr>
        <a:xfrm>
          <a:off x="0" y="2176704"/>
          <a:ext cx="6263640" cy="11512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fr-FR" sz="4800" kern="1200"/>
            <a:t>Stabilité des prix</a:t>
          </a:r>
          <a:endParaRPr lang="en-US" sz="4800" kern="1200"/>
        </a:p>
      </dsp:txBody>
      <dsp:txXfrm>
        <a:off x="56201" y="2232905"/>
        <a:ext cx="6151238" cy="1038877"/>
      </dsp:txXfrm>
    </dsp:sp>
    <dsp:sp modelId="{1DD3A44E-FD67-465E-ACE9-AF6BE5DED04B}">
      <dsp:nvSpPr>
        <dsp:cNvPr id="0" name=""/>
        <dsp:cNvSpPr/>
      </dsp:nvSpPr>
      <dsp:spPr>
        <a:xfrm>
          <a:off x="0" y="3466224"/>
          <a:ext cx="6263640" cy="1151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fr-FR" sz="4800" kern="1200"/>
            <a:t>Assurer le plein emploi</a:t>
          </a:r>
          <a:endParaRPr lang="en-US" sz="4800" kern="1200"/>
        </a:p>
      </dsp:txBody>
      <dsp:txXfrm>
        <a:off x="56201" y="3522425"/>
        <a:ext cx="6151238" cy="10388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C43B3-618B-4CC4-BE61-BEDEDCA3E599}">
      <dsp:nvSpPr>
        <dsp:cNvPr id="0" name=""/>
        <dsp:cNvSpPr/>
      </dsp:nvSpPr>
      <dsp:spPr>
        <a:xfrm>
          <a:off x="0" y="44125"/>
          <a:ext cx="6263640" cy="26635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Quand i baisse, le taux de change baisse. Les exportations augmentent et les importations baissent.</a:t>
          </a:r>
          <a:endParaRPr lang="en-US" sz="3100" kern="1200"/>
        </a:p>
      </dsp:txBody>
      <dsp:txXfrm>
        <a:off x="130025" y="174150"/>
        <a:ext cx="6003590" cy="2403528"/>
      </dsp:txXfrm>
    </dsp:sp>
    <dsp:sp modelId="{2424BC16-61E0-4B82-BE1D-3B7AF252F30D}">
      <dsp:nvSpPr>
        <dsp:cNvPr id="0" name=""/>
        <dsp:cNvSpPr/>
      </dsp:nvSpPr>
      <dsp:spPr>
        <a:xfrm>
          <a:off x="0" y="2796984"/>
          <a:ext cx="6263640" cy="266357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Actuellement le taux de change est un levier principal sur lequel s’appuie la politique monétaire pour influencer l’activité économique</a:t>
          </a:r>
          <a:endParaRPr lang="en-US" sz="3100" kern="1200"/>
        </a:p>
      </dsp:txBody>
      <dsp:txXfrm>
        <a:off x="130025" y="2927009"/>
        <a:ext cx="6003590" cy="24035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8C383-3A84-4656-B868-EF84639CA9C1}">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46306-DBE8-4CDE-9653-BAED1A231E3C}">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fr-FR" sz="4000" kern="1200"/>
            <a:t>1 - L'approche classique: l'équation des échanges</a:t>
          </a:r>
          <a:endParaRPr lang="en-US" sz="4000" kern="1200"/>
        </a:p>
      </dsp:txBody>
      <dsp:txXfrm>
        <a:off x="696297" y="538547"/>
        <a:ext cx="4171627" cy="2590157"/>
      </dsp:txXfrm>
    </dsp:sp>
    <dsp:sp modelId="{AF3C9B43-0A6F-4770-A90D-F7C5F472565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870FA4-55CE-4F7C-ACA6-A21FCE2ACF9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M.V = P.T</a:t>
          </a:r>
        </a:p>
      </dsp:txBody>
      <dsp:txXfrm>
        <a:off x="5991936" y="538547"/>
        <a:ext cx="4171627" cy="25901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CAF99-27DE-41FF-9215-B45A0A6E8965}">
      <dsp:nvSpPr>
        <dsp:cNvPr id="0" name=""/>
        <dsp:cNvSpPr/>
      </dsp:nvSpPr>
      <dsp:spPr>
        <a:xfrm>
          <a:off x="0" y="247063"/>
          <a:ext cx="6111297" cy="9354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a:t>La demande de transaction. </a:t>
          </a:r>
          <a:endParaRPr lang="en-US" sz="3900" kern="1200"/>
        </a:p>
      </dsp:txBody>
      <dsp:txXfrm>
        <a:off x="45663" y="292726"/>
        <a:ext cx="6019971" cy="844089"/>
      </dsp:txXfrm>
    </dsp:sp>
    <dsp:sp modelId="{8F690BF2-8E06-420F-B5DE-66443EA4F72E}">
      <dsp:nvSpPr>
        <dsp:cNvPr id="0" name=""/>
        <dsp:cNvSpPr/>
      </dsp:nvSpPr>
      <dsp:spPr>
        <a:xfrm>
          <a:off x="0" y="1294798"/>
          <a:ext cx="6111297" cy="9354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a:t>La demande de précaution </a:t>
          </a:r>
          <a:endParaRPr lang="en-US" sz="3900" kern="1200"/>
        </a:p>
      </dsp:txBody>
      <dsp:txXfrm>
        <a:off x="45663" y="1340461"/>
        <a:ext cx="6019971" cy="844089"/>
      </dsp:txXfrm>
    </dsp:sp>
    <dsp:sp modelId="{727F11A5-DDDA-42F7-B50B-92F75BE8E491}">
      <dsp:nvSpPr>
        <dsp:cNvPr id="0" name=""/>
        <dsp:cNvSpPr/>
      </dsp:nvSpPr>
      <dsp:spPr>
        <a:xfrm>
          <a:off x="0" y="2342533"/>
          <a:ext cx="6111297" cy="9354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dirty="0"/>
            <a:t>La demande de spéculation </a:t>
          </a:r>
          <a:endParaRPr lang="en-US" sz="3900" kern="1200" dirty="0"/>
        </a:p>
      </dsp:txBody>
      <dsp:txXfrm>
        <a:off x="45663" y="2388196"/>
        <a:ext cx="6019971" cy="844089"/>
      </dsp:txXfrm>
    </dsp:sp>
    <dsp:sp modelId="{85AEC541-94C2-4888-855F-51B1776EE2B4}">
      <dsp:nvSpPr>
        <dsp:cNvPr id="0" name=""/>
        <dsp:cNvSpPr/>
      </dsp:nvSpPr>
      <dsp:spPr>
        <a:xfrm>
          <a:off x="0" y="3390268"/>
          <a:ext cx="6111297"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ES" sz="3900" kern="1200"/>
            <a:t>M D = L1 ( Y ) + L2 ( i )</a:t>
          </a:r>
          <a:endParaRPr lang="en-US" sz="3900" kern="1200"/>
        </a:p>
      </dsp:txBody>
      <dsp:txXfrm>
        <a:off x="45663" y="3435931"/>
        <a:ext cx="6019971"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2DCCD-BD7B-489F-A89F-0981A9928E4B}">
      <dsp:nvSpPr>
        <dsp:cNvPr id="0" name=""/>
        <dsp:cNvSpPr/>
      </dsp:nvSpPr>
      <dsp:spPr>
        <a:xfrm>
          <a:off x="0" y="342160"/>
          <a:ext cx="6263640" cy="15530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3h,5 cours </a:t>
          </a:r>
          <a:endParaRPr lang="en-US" sz="2800" kern="1200"/>
        </a:p>
      </dsp:txBody>
      <dsp:txXfrm>
        <a:off x="75813" y="417973"/>
        <a:ext cx="6112014" cy="1401402"/>
      </dsp:txXfrm>
    </dsp:sp>
    <dsp:sp modelId="{EACCED59-1FE8-408D-B609-F16A90BA71E2}">
      <dsp:nvSpPr>
        <dsp:cNvPr id="0" name=""/>
        <dsp:cNvSpPr/>
      </dsp:nvSpPr>
      <dsp:spPr>
        <a:xfrm>
          <a:off x="0" y="1975829"/>
          <a:ext cx="6263640" cy="155302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2h TD par semaine </a:t>
          </a:r>
          <a:endParaRPr lang="en-US" sz="2800" kern="1200"/>
        </a:p>
      </dsp:txBody>
      <dsp:txXfrm>
        <a:off x="75813" y="2051642"/>
        <a:ext cx="6112014" cy="1401402"/>
      </dsp:txXfrm>
    </dsp:sp>
    <dsp:sp modelId="{2A2C2D87-E9E1-4516-ADDA-F809BAF36F28}">
      <dsp:nvSpPr>
        <dsp:cNvPr id="0" name=""/>
        <dsp:cNvSpPr/>
      </dsp:nvSpPr>
      <dsp:spPr>
        <a:xfrm>
          <a:off x="0" y="3609498"/>
          <a:ext cx="6263640" cy="15530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t>Nécessité de préparer les TD (exercices brochure) 1 Contrôle continu (commun) 50% de la note finale / Partiel 50 %</a:t>
          </a:r>
          <a:endParaRPr lang="en-US" sz="2800" kern="1200"/>
        </a:p>
      </dsp:txBody>
      <dsp:txXfrm>
        <a:off x="75813" y="3685311"/>
        <a:ext cx="6112014" cy="14014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D27C0-0A09-4131-8A2A-1DDFD0C465A4}">
      <dsp:nvSpPr>
        <dsp:cNvPr id="0" name=""/>
        <dsp:cNvSpPr/>
      </dsp:nvSpPr>
      <dsp:spPr>
        <a:xfrm>
          <a:off x="0" y="28919"/>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u="sng" kern="1200"/>
            <a:t>Ouvrages généraux :</a:t>
          </a:r>
          <a:endParaRPr lang="en-US" sz="1600" kern="1200"/>
        </a:p>
      </dsp:txBody>
      <dsp:txXfrm>
        <a:off x="18734" y="47653"/>
        <a:ext cx="10695619" cy="346292"/>
      </dsp:txXfrm>
    </dsp:sp>
    <dsp:sp modelId="{38B483D6-C53E-4657-BF1F-D40076B04285}">
      <dsp:nvSpPr>
        <dsp:cNvPr id="0" name=""/>
        <dsp:cNvSpPr/>
      </dsp:nvSpPr>
      <dsp:spPr>
        <a:xfrm>
          <a:off x="0" y="458759"/>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a:t>
          </a:r>
          <a:r>
            <a:rPr lang="fr-FR" sz="1600" kern="1200">
              <a:hlinkClick xmlns:r="http://schemas.openxmlformats.org/officeDocument/2006/relationships" r:id="rId1"/>
            </a:rPr>
            <a:t>Principes de l’économie</a:t>
          </a:r>
          <a:r>
            <a:rPr lang="fr-FR" sz="1600" kern="1200"/>
            <a:t>", de G.Mankiw (éd. Economica, 1998)</a:t>
          </a:r>
          <a:endParaRPr lang="en-US" sz="1600" kern="1200"/>
        </a:p>
      </dsp:txBody>
      <dsp:txXfrm>
        <a:off x="18734" y="477493"/>
        <a:ext cx="10695619" cy="346292"/>
      </dsp:txXfrm>
    </dsp:sp>
    <dsp:sp modelId="{E85724A4-0CD0-4A76-8886-529A25660914}">
      <dsp:nvSpPr>
        <dsp:cNvPr id="0" name=""/>
        <dsp:cNvSpPr/>
      </dsp:nvSpPr>
      <dsp:spPr>
        <a:xfrm>
          <a:off x="0" y="888599"/>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a:t>
          </a:r>
          <a:r>
            <a:rPr lang="fr-FR" sz="1600" kern="1200">
              <a:hlinkClick xmlns:r="http://schemas.openxmlformats.org/officeDocument/2006/relationships" r:id="rId1"/>
            </a:rPr>
            <a:t>Économie Générale</a:t>
          </a:r>
          <a:r>
            <a:rPr lang="fr-FR" sz="1600" kern="1200"/>
            <a:t>", de J.Longatte et P.Vanhove (éd. Dunod, 2001)</a:t>
          </a:r>
          <a:endParaRPr lang="en-US" sz="1600" kern="1200"/>
        </a:p>
      </dsp:txBody>
      <dsp:txXfrm>
        <a:off x="18734" y="907333"/>
        <a:ext cx="10695619" cy="346292"/>
      </dsp:txXfrm>
    </dsp:sp>
    <dsp:sp modelId="{644EDBBB-6D8E-49EE-8F69-BE6EFAE95B21}">
      <dsp:nvSpPr>
        <dsp:cNvPr id="0" name=""/>
        <dsp:cNvSpPr/>
      </dsp:nvSpPr>
      <dsp:spPr>
        <a:xfrm>
          <a:off x="0" y="1318440"/>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a:t>
          </a:r>
          <a:r>
            <a:rPr lang="fr-FR" sz="1600" kern="1200">
              <a:hlinkClick xmlns:r="http://schemas.openxmlformats.org/officeDocument/2006/relationships" r:id="rId1"/>
            </a:rPr>
            <a:t>Principes d'économie moderne</a:t>
          </a:r>
          <a:r>
            <a:rPr lang="fr-FR" sz="1600" kern="1200"/>
            <a:t>", de J.Stiglitz et Walsh (éd. De Boeck, 2004)</a:t>
          </a:r>
          <a:endParaRPr lang="en-US" sz="1600" kern="1200"/>
        </a:p>
      </dsp:txBody>
      <dsp:txXfrm>
        <a:off x="18734" y="1337174"/>
        <a:ext cx="10695619" cy="346292"/>
      </dsp:txXfrm>
    </dsp:sp>
    <dsp:sp modelId="{F5AA2EEB-DF58-4E7B-A8F6-D24EBFB7E59F}">
      <dsp:nvSpPr>
        <dsp:cNvPr id="0" name=""/>
        <dsp:cNvSpPr/>
      </dsp:nvSpPr>
      <dsp:spPr>
        <a:xfrm>
          <a:off x="0" y="1748280"/>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a:t>
          </a:r>
          <a:r>
            <a:rPr lang="fr-FR" sz="1600" kern="1200">
              <a:hlinkClick xmlns:r="http://schemas.openxmlformats.org/officeDocument/2006/relationships" r:id="rId1"/>
            </a:rPr>
            <a:t>Économie</a:t>
          </a:r>
          <a:r>
            <a:rPr lang="fr-FR" sz="1600" kern="1200"/>
            <a:t>", de P.Samuelson et W.Nordhaus (éd. Economice, 2005)</a:t>
          </a:r>
          <a:endParaRPr lang="en-US" sz="1600" kern="1200"/>
        </a:p>
      </dsp:txBody>
      <dsp:txXfrm>
        <a:off x="18734" y="1767014"/>
        <a:ext cx="10695619" cy="346292"/>
      </dsp:txXfrm>
    </dsp:sp>
    <dsp:sp modelId="{074DEED9-9013-4FA2-A84A-61DCBE9DB48C}">
      <dsp:nvSpPr>
        <dsp:cNvPr id="0" name=""/>
        <dsp:cNvSpPr/>
      </dsp:nvSpPr>
      <dsp:spPr>
        <a:xfrm>
          <a:off x="0" y="2178120"/>
          <a:ext cx="1073308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a:t>
          </a:r>
          <a:r>
            <a:rPr lang="fr-FR" sz="1600" kern="1200">
              <a:hlinkClick xmlns:r="http://schemas.openxmlformats.org/officeDocument/2006/relationships" r:id="rId1"/>
            </a:rPr>
            <a:t>Macroéconomie</a:t>
          </a:r>
          <a:r>
            <a:rPr lang="fr-FR" sz="1600" kern="1200"/>
            <a:t>", de D.Begg, S.Fisher et R.Dornbusch (éd. DUNOD, 2002)</a:t>
          </a:r>
          <a:endParaRPr lang="en-US" sz="1600" kern="1200"/>
        </a:p>
      </dsp:txBody>
      <dsp:txXfrm>
        <a:off x="18734" y="2196854"/>
        <a:ext cx="10695619"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B1364-E935-4268-97C6-108DF80FC901}">
      <dsp:nvSpPr>
        <dsp:cNvPr id="0" name=""/>
        <dsp:cNvSpPr/>
      </dsp:nvSpPr>
      <dsp:spPr>
        <a:xfrm>
          <a:off x="0" y="11684"/>
          <a:ext cx="6253721"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kern="1200"/>
            <a:t>La macroéconomie s’intéresse aux grands agrégats: </a:t>
          </a:r>
          <a:endParaRPr lang="en-US" sz="3000" kern="1200"/>
        </a:p>
      </dsp:txBody>
      <dsp:txXfrm>
        <a:off x="58257" y="69941"/>
        <a:ext cx="6137207" cy="1076886"/>
      </dsp:txXfrm>
    </dsp:sp>
    <dsp:sp modelId="{3403B83E-F5FD-4EFC-86E7-7E9DFA74CD03}">
      <dsp:nvSpPr>
        <dsp:cNvPr id="0" name=""/>
        <dsp:cNvSpPr/>
      </dsp:nvSpPr>
      <dsp:spPr>
        <a:xfrm>
          <a:off x="0" y="1291484"/>
          <a:ext cx="6253721" cy="1193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kern="1200"/>
            <a:t>La consommation des ménages dans leur ensemble</a:t>
          </a:r>
          <a:endParaRPr lang="en-US" sz="3000" kern="1200"/>
        </a:p>
      </dsp:txBody>
      <dsp:txXfrm>
        <a:off x="58257" y="1349741"/>
        <a:ext cx="6137207" cy="1076886"/>
      </dsp:txXfrm>
    </dsp:sp>
    <dsp:sp modelId="{370361D4-DFF6-4BCA-86FA-7445C21663E2}">
      <dsp:nvSpPr>
        <dsp:cNvPr id="0" name=""/>
        <dsp:cNvSpPr/>
      </dsp:nvSpPr>
      <dsp:spPr>
        <a:xfrm>
          <a:off x="0" y="2571284"/>
          <a:ext cx="6253721" cy="1193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kern="1200"/>
            <a:t>La production industrielle…</a:t>
          </a:r>
          <a:endParaRPr lang="en-US" sz="3000" kern="1200"/>
        </a:p>
      </dsp:txBody>
      <dsp:txXfrm>
        <a:off x="58257" y="2629541"/>
        <a:ext cx="6137207" cy="1076886"/>
      </dsp:txXfrm>
    </dsp:sp>
    <dsp:sp modelId="{271AACA3-5C0E-40D3-93D4-9033C31E8816}">
      <dsp:nvSpPr>
        <dsp:cNvPr id="0" name=""/>
        <dsp:cNvSpPr/>
      </dsp:nvSpPr>
      <dsp:spPr>
        <a:xfrm>
          <a:off x="0" y="3851085"/>
          <a:ext cx="6253721" cy="1193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fr-FR" sz="3000" kern="1200"/>
            <a:t>Tous les biens confondus.</a:t>
          </a:r>
          <a:endParaRPr lang="en-US" sz="3000" kern="1200"/>
        </a:p>
      </dsp:txBody>
      <dsp:txXfrm>
        <a:off x="58257" y="3909342"/>
        <a:ext cx="6137207" cy="1076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48828-4DA4-4B57-A1BD-1FA37F699E2E}">
      <dsp:nvSpPr>
        <dsp:cNvPr id="0" name=""/>
        <dsp:cNvSpPr/>
      </dsp:nvSpPr>
      <dsp:spPr>
        <a:xfrm>
          <a:off x="0" y="575"/>
          <a:ext cx="6253721" cy="7945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Objet de l’économie </a:t>
          </a:r>
          <a:endParaRPr lang="en-US" sz="2000" kern="1200"/>
        </a:p>
      </dsp:txBody>
      <dsp:txXfrm>
        <a:off x="38784" y="39359"/>
        <a:ext cx="6176153" cy="716935"/>
      </dsp:txXfrm>
    </dsp:sp>
    <dsp:sp modelId="{7AC24288-24F8-4BF2-B1F6-54E34A993017}">
      <dsp:nvSpPr>
        <dsp:cNvPr id="0" name=""/>
        <dsp:cNvSpPr/>
      </dsp:nvSpPr>
      <dsp:spPr>
        <a:xfrm>
          <a:off x="0" y="852678"/>
          <a:ext cx="6253721" cy="7945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Différence entre microéconomie et macroéconomie</a:t>
          </a:r>
          <a:endParaRPr lang="en-US" sz="2000" kern="1200"/>
        </a:p>
      </dsp:txBody>
      <dsp:txXfrm>
        <a:off x="38784" y="891462"/>
        <a:ext cx="6176153" cy="716935"/>
      </dsp:txXfrm>
    </dsp:sp>
    <dsp:sp modelId="{BF49DFE4-BEFB-4B01-A474-A6C8334FF642}">
      <dsp:nvSpPr>
        <dsp:cNvPr id="0" name=""/>
        <dsp:cNvSpPr/>
      </dsp:nvSpPr>
      <dsp:spPr>
        <a:xfrm>
          <a:off x="0" y="1704781"/>
          <a:ext cx="6253721" cy="7945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Questions en macroéconomie : </a:t>
          </a:r>
          <a:endParaRPr lang="en-US" sz="2000" kern="1200"/>
        </a:p>
      </dsp:txBody>
      <dsp:txXfrm>
        <a:off x="38784" y="1743565"/>
        <a:ext cx="6176153" cy="716935"/>
      </dsp:txXfrm>
    </dsp:sp>
    <dsp:sp modelId="{1E35B230-C2D3-441B-A96F-9D524513F4AF}">
      <dsp:nvSpPr>
        <dsp:cNvPr id="0" name=""/>
        <dsp:cNvSpPr/>
      </dsp:nvSpPr>
      <dsp:spPr>
        <a:xfrm>
          <a:off x="0" y="2556885"/>
          <a:ext cx="6253721" cy="7945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Comment stimuler la croissance? </a:t>
          </a:r>
          <a:endParaRPr lang="en-US" sz="2000" kern="1200"/>
        </a:p>
      </dsp:txBody>
      <dsp:txXfrm>
        <a:off x="38784" y="2595669"/>
        <a:ext cx="6176153" cy="716935"/>
      </dsp:txXfrm>
    </dsp:sp>
    <dsp:sp modelId="{B2FD4D0E-18C6-41B8-B606-B3ACBFC9AFA6}">
      <dsp:nvSpPr>
        <dsp:cNvPr id="0" name=""/>
        <dsp:cNvSpPr/>
      </dsp:nvSpPr>
      <dsp:spPr>
        <a:xfrm>
          <a:off x="0" y="3408988"/>
          <a:ext cx="6253721" cy="7945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Pourquoi et comment juguler l’inflation? Comment réduire le chômage? </a:t>
          </a:r>
          <a:endParaRPr lang="en-US" sz="2000" kern="1200"/>
        </a:p>
      </dsp:txBody>
      <dsp:txXfrm>
        <a:off x="38784" y="3447772"/>
        <a:ext cx="6176153" cy="716935"/>
      </dsp:txXfrm>
    </dsp:sp>
    <dsp:sp modelId="{DDB48A93-6038-4B75-9050-015097228659}">
      <dsp:nvSpPr>
        <dsp:cNvPr id="0" name=""/>
        <dsp:cNvSpPr/>
      </dsp:nvSpPr>
      <dsp:spPr>
        <a:xfrm>
          <a:off x="0" y="4261091"/>
          <a:ext cx="6253721" cy="7945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kern="1200"/>
            <a:t>Comment réduire les inégalités?</a:t>
          </a:r>
          <a:endParaRPr lang="en-US" sz="2000" kern="1200"/>
        </a:p>
      </dsp:txBody>
      <dsp:txXfrm>
        <a:off x="38784" y="4299875"/>
        <a:ext cx="6176153" cy="716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84EFD-45BD-4C03-9051-204CFEDEA54B}">
      <dsp:nvSpPr>
        <dsp:cNvPr id="0" name=""/>
        <dsp:cNvSpPr/>
      </dsp:nvSpPr>
      <dsp:spPr>
        <a:xfrm>
          <a:off x="0" y="48790"/>
          <a:ext cx="6253721" cy="12029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Croissance économique (un taux de croissance régulière, durable)</a:t>
          </a:r>
          <a:endParaRPr lang="en-US" sz="1700" kern="1200"/>
        </a:p>
      </dsp:txBody>
      <dsp:txXfrm>
        <a:off x="58722" y="107512"/>
        <a:ext cx="6136277" cy="1085483"/>
      </dsp:txXfrm>
    </dsp:sp>
    <dsp:sp modelId="{3EE36D83-A572-4CCB-8E04-01C3C6D49669}">
      <dsp:nvSpPr>
        <dsp:cNvPr id="0" name=""/>
        <dsp:cNvSpPr/>
      </dsp:nvSpPr>
      <dsp:spPr>
        <a:xfrm>
          <a:off x="0" y="1300677"/>
          <a:ext cx="6253721" cy="120292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Emploi élevé (un niveau d’emploi élevé (un taux de chômage faible)</a:t>
          </a:r>
          <a:endParaRPr lang="en-US" sz="1700" kern="1200"/>
        </a:p>
      </dsp:txBody>
      <dsp:txXfrm>
        <a:off x="58722" y="1359399"/>
        <a:ext cx="6136277" cy="1085483"/>
      </dsp:txXfrm>
    </dsp:sp>
    <dsp:sp modelId="{7C27CCDE-BBB9-47B4-B278-482D731CFC90}">
      <dsp:nvSpPr>
        <dsp:cNvPr id="0" name=""/>
        <dsp:cNvSpPr/>
      </dsp:nvSpPr>
      <dsp:spPr>
        <a:xfrm>
          <a:off x="0" y="2552564"/>
          <a:ext cx="6253721" cy="120292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Niveau des prix stable (un niveau des prix stables (taux d’inflation bas, élimination des variations brusques des prix)</a:t>
          </a:r>
          <a:endParaRPr lang="en-US" sz="1700" kern="1200"/>
        </a:p>
      </dsp:txBody>
      <dsp:txXfrm>
        <a:off x="58722" y="2611286"/>
        <a:ext cx="6136277" cy="1085483"/>
      </dsp:txXfrm>
    </dsp:sp>
    <dsp:sp modelId="{D5F86178-6BBA-42E8-AE03-3DBFBF2CC5B0}">
      <dsp:nvSpPr>
        <dsp:cNvPr id="0" name=""/>
        <dsp:cNvSpPr/>
      </dsp:nvSpPr>
      <dsp:spPr>
        <a:xfrm>
          <a:off x="0" y="3804452"/>
          <a:ext cx="6253721" cy="120292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Relations extérieures équilibrées (l’équilibre extérieur Principaux indicateurs: solde de la balance commerciale solde de la balance de paiements (% du PIB)stabilité du taux de change exportations nettes)</a:t>
          </a:r>
          <a:endParaRPr lang="en-US" sz="1700" kern="1200"/>
        </a:p>
      </dsp:txBody>
      <dsp:txXfrm>
        <a:off x="58722" y="3863174"/>
        <a:ext cx="6136277" cy="10854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423F-B9BD-4DD7-A8CD-2A3E7FDF7736}">
      <dsp:nvSpPr>
        <dsp:cNvPr id="0" name=""/>
        <dsp:cNvSpPr/>
      </dsp:nvSpPr>
      <dsp:spPr>
        <a:xfrm>
          <a:off x="0" y="3337"/>
          <a:ext cx="6253721" cy="24613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a:t>Approches positive et normative </a:t>
          </a:r>
          <a:endParaRPr lang="en-US" sz="4400" kern="1200"/>
        </a:p>
      </dsp:txBody>
      <dsp:txXfrm>
        <a:off x="120155" y="123492"/>
        <a:ext cx="6013411" cy="2221077"/>
      </dsp:txXfrm>
    </dsp:sp>
    <dsp:sp modelId="{13AA6218-57C9-4329-AF31-5B09E0AF125C}">
      <dsp:nvSpPr>
        <dsp:cNvPr id="0" name=""/>
        <dsp:cNvSpPr/>
      </dsp:nvSpPr>
      <dsp:spPr>
        <a:xfrm>
          <a:off x="0" y="2591445"/>
          <a:ext cx="6253721" cy="24613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a:t>Approche hypothético-déductive et modélisation</a:t>
          </a:r>
          <a:endParaRPr lang="en-US" sz="4400" kern="1200"/>
        </a:p>
      </dsp:txBody>
      <dsp:txXfrm>
        <a:off x="120155" y="2711600"/>
        <a:ext cx="6013411" cy="2221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FBDCF-9CE1-4EF7-B131-72D42793E670}">
      <dsp:nvSpPr>
        <dsp:cNvPr id="0" name=""/>
        <dsp:cNvSpPr/>
      </dsp:nvSpPr>
      <dsp:spPr>
        <a:xfrm>
          <a:off x="0" y="181648"/>
          <a:ext cx="6263640" cy="25346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Un acte de création monétaire consiste à transformer des créances en moyens de paiement » [...] </a:t>
          </a:r>
          <a:endParaRPr lang="en-US" sz="2500" kern="1200"/>
        </a:p>
      </dsp:txBody>
      <dsp:txXfrm>
        <a:off x="123734" y="305382"/>
        <a:ext cx="6016172" cy="2287227"/>
      </dsp:txXfrm>
    </dsp:sp>
    <dsp:sp modelId="{4D33CD59-894D-4A5C-AD04-600C5F1AB558}">
      <dsp:nvSpPr>
        <dsp:cNvPr id="0" name=""/>
        <dsp:cNvSpPr/>
      </dsp:nvSpPr>
      <dsp:spPr>
        <a:xfrm>
          <a:off x="0" y="2788343"/>
          <a:ext cx="6263640" cy="253469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a:t>Les créances transformables sont d'une grande variété. Il peut s'agir de la transformation d'or, de devises ou de créances sur l'État. [...] Elles peuvent aussi être des créances commerciales ou des crédits bancaires accordés par les banques.</a:t>
          </a:r>
          <a:endParaRPr lang="en-US" sz="2500" kern="1200"/>
        </a:p>
      </dsp:txBody>
      <dsp:txXfrm>
        <a:off x="123734" y="2912077"/>
        <a:ext cx="6016172" cy="22872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C429-FF83-4CA2-B941-213886FB4F4D}">
      <dsp:nvSpPr>
        <dsp:cNvPr id="0" name=""/>
        <dsp:cNvSpPr/>
      </dsp:nvSpPr>
      <dsp:spPr>
        <a:xfrm>
          <a:off x="0" y="61824"/>
          <a:ext cx="6263640" cy="17341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Les opérations sur le marché monétaire (open </a:t>
          </a:r>
          <a:r>
            <a:rPr lang="fr-FR" sz="3100" kern="1200" dirty="0" err="1"/>
            <a:t>market</a:t>
          </a:r>
          <a:r>
            <a:rPr lang="fr-FR" sz="3100" kern="1200" dirty="0"/>
            <a:t>)</a:t>
          </a:r>
          <a:endParaRPr lang="en-US" sz="3100" kern="1200" dirty="0"/>
        </a:p>
      </dsp:txBody>
      <dsp:txXfrm>
        <a:off x="84655" y="146479"/>
        <a:ext cx="6094330" cy="1564849"/>
      </dsp:txXfrm>
    </dsp:sp>
    <dsp:sp modelId="{9B870401-9B39-4550-9F03-F98F7C41D70B}">
      <dsp:nvSpPr>
        <dsp:cNvPr id="0" name=""/>
        <dsp:cNvSpPr/>
      </dsp:nvSpPr>
      <dsp:spPr>
        <a:xfrm>
          <a:off x="0" y="1885264"/>
          <a:ext cx="6263640" cy="173415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a:t>Intervention de la banque centrale sur le marché interbancaire (appels d’offres et prises en pension) </a:t>
          </a:r>
          <a:endParaRPr lang="en-US" sz="3100" kern="1200"/>
        </a:p>
      </dsp:txBody>
      <dsp:txXfrm>
        <a:off x="84655" y="1969919"/>
        <a:ext cx="6094330" cy="1564849"/>
      </dsp:txXfrm>
    </dsp:sp>
    <dsp:sp modelId="{AC245279-14B2-4536-B898-10EAD5CD6BA3}">
      <dsp:nvSpPr>
        <dsp:cNvPr id="0" name=""/>
        <dsp:cNvSpPr/>
      </dsp:nvSpPr>
      <dsp:spPr>
        <a:xfrm>
          <a:off x="0" y="3708703"/>
          <a:ext cx="6263640" cy="17341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fr-FR" sz="3100" kern="1200" dirty="0"/>
            <a:t>Les coefficients de réserves obligatoires</a:t>
          </a:r>
          <a:endParaRPr lang="en-US" sz="3100" kern="1200" dirty="0"/>
        </a:p>
      </dsp:txBody>
      <dsp:txXfrm>
        <a:off x="84655" y="3793358"/>
        <a:ext cx="6094330" cy="15648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8870-B4D3-4940-9D4E-FAD400AF786C}"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36787-A296-4E7A-9466-4E03F03C3E66}" type="slidenum">
              <a:rPr lang="en-US" smtClean="0"/>
              <a:t>‹N°›</a:t>
            </a:fld>
            <a:endParaRPr lang="en-US"/>
          </a:p>
        </p:txBody>
      </p:sp>
    </p:spTree>
    <p:extLst>
      <p:ext uri="{BB962C8B-B14F-4D97-AF65-F5344CB8AC3E}">
        <p14:creationId xmlns:p14="http://schemas.microsoft.com/office/powerpoint/2010/main" val="3476060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a:extLst>
              <a:ext uri="{FF2B5EF4-FFF2-40B4-BE49-F238E27FC236}">
                <a16:creationId xmlns:a16="http://schemas.microsoft.com/office/drawing/2014/main" id="{504267F6-D346-4CC2-9C97-043A669D92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a:extLst>
              <a:ext uri="{FF2B5EF4-FFF2-40B4-BE49-F238E27FC236}">
                <a16:creationId xmlns:a16="http://schemas.microsoft.com/office/drawing/2014/main" id="{9E59A667-7725-4152-B3DA-170D2F0D93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6628" name="Espace réservé du numéro de diapositive 3">
            <a:extLst>
              <a:ext uri="{FF2B5EF4-FFF2-40B4-BE49-F238E27FC236}">
                <a16:creationId xmlns:a16="http://schemas.microsoft.com/office/drawing/2014/main" id="{C24AC331-F5A7-4B3D-B10E-E60D38082D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377E8E10-15CA-45BC-A96D-257414330AE8}" type="slidenum">
              <a:rPr lang="fr-FR" altLang="fr-FR" sz="1200"/>
              <a:pPr eaLnBrk="1" hangingPunct="1">
                <a:spcBef>
                  <a:spcPct val="0"/>
                </a:spcBef>
              </a:pPr>
              <a:t>86</a:t>
            </a:fld>
            <a:endParaRPr lang="fr-FR" altLang="fr-F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e l'image des diapositives 1">
            <a:extLst>
              <a:ext uri="{FF2B5EF4-FFF2-40B4-BE49-F238E27FC236}">
                <a16:creationId xmlns:a16="http://schemas.microsoft.com/office/drawing/2014/main" id="{BBA58A77-9B37-417A-8F41-29BB86BB33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Espace réservé des commentaires 2">
            <a:extLst>
              <a:ext uri="{FF2B5EF4-FFF2-40B4-BE49-F238E27FC236}">
                <a16:creationId xmlns:a16="http://schemas.microsoft.com/office/drawing/2014/main" id="{4439553D-F304-47A1-A2D5-3FC36D08A1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5844" name="Espace réservé du numéro de diapositive 3">
            <a:extLst>
              <a:ext uri="{FF2B5EF4-FFF2-40B4-BE49-F238E27FC236}">
                <a16:creationId xmlns:a16="http://schemas.microsoft.com/office/drawing/2014/main" id="{9D4A3847-D4E4-474E-9998-ADC50437F7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EB5C46A2-A117-404C-BCA3-3672529365A4}" type="slidenum">
              <a:rPr lang="fr-FR" altLang="fr-FR" sz="1200"/>
              <a:pPr eaLnBrk="1" hangingPunct="1">
                <a:spcBef>
                  <a:spcPct val="0"/>
                </a:spcBef>
              </a:pPr>
              <a:t>102</a:t>
            </a:fld>
            <a:endParaRPr lang="fr-FR" altLang="fr-F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e l'image des diapositives 1">
            <a:extLst>
              <a:ext uri="{FF2B5EF4-FFF2-40B4-BE49-F238E27FC236}">
                <a16:creationId xmlns:a16="http://schemas.microsoft.com/office/drawing/2014/main" id="{6FF10D48-CCFC-46E6-85AE-DCAB58A334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Espace réservé des commentaires 2">
            <a:extLst>
              <a:ext uri="{FF2B5EF4-FFF2-40B4-BE49-F238E27FC236}">
                <a16:creationId xmlns:a16="http://schemas.microsoft.com/office/drawing/2014/main" id="{2961E70E-EC6A-462A-8A05-DAE66B6B39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6868" name="Espace réservé du numéro de diapositive 3">
            <a:extLst>
              <a:ext uri="{FF2B5EF4-FFF2-40B4-BE49-F238E27FC236}">
                <a16:creationId xmlns:a16="http://schemas.microsoft.com/office/drawing/2014/main" id="{CCDD26AD-0A2E-4A79-8C29-47227A22DD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1A12E8C2-E32B-4713-8572-90855D1F074C}" type="slidenum">
              <a:rPr lang="fr-FR" altLang="fr-FR" sz="1200"/>
              <a:pPr eaLnBrk="1" hangingPunct="1">
                <a:spcBef>
                  <a:spcPct val="0"/>
                </a:spcBef>
              </a:pPr>
              <a:t>104</a:t>
            </a:fld>
            <a:endParaRPr lang="fr-FR" altLang="fr-F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74BD6E7D-6F37-4A43-B738-0153CA90B0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919700E7-B769-4064-99C8-878896C4DA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7652" name="Espace réservé du numéro de diapositive 3">
            <a:extLst>
              <a:ext uri="{FF2B5EF4-FFF2-40B4-BE49-F238E27FC236}">
                <a16:creationId xmlns:a16="http://schemas.microsoft.com/office/drawing/2014/main" id="{166E1FCD-2510-4552-A256-AF49D8790E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7FA361D6-8811-4BE1-8DA6-D253A05373E5}" type="slidenum">
              <a:rPr lang="fr-FR" altLang="fr-FR" sz="1200"/>
              <a:pPr eaLnBrk="1" hangingPunct="1">
                <a:spcBef>
                  <a:spcPct val="0"/>
                </a:spcBef>
              </a:pPr>
              <a:t>88</a:t>
            </a:fld>
            <a:endParaRPr lang="fr-FR" altLang="fr-F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a:extLst>
              <a:ext uri="{FF2B5EF4-FFF2-40B4-BE49-F238E27FC236}">
                <a16:creationId xmlns:a16="http://schemas.microsoft.com/office/drawing/2014/main" id="{5A9D736D-CFF3-493F-AA31-904ADC39A5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Espace réservé des commentaires 2">
            <a:extLst>
              <a:ext uri="{FF2B5EF4-FFF2-40B4-BE49-F238E27FC236}">
                <a16:creationId xmlns:a16="http://schemas.microsoft.com/office/drawing/2014/main" id="{F64FC337-CCF7-49DF-87FE-3A5BFF0813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28676" name="Espace réservé du numéro de diapositive 3">
            <a:extLst>
              <a:ext uri="{FF2B5EF4-FFF2-40B4-BE49-F238E27FC236}">
                <a16:creationId xmlns:a16="http://schemas.microsoft.com/office/drawing/2014/main" id="{0D8D11CC-509B-4AF3-9EB2-68E5BF7893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82D67EE7-D851-4F38-B5FD-0848E65288C3}" type="slidenum">
              <a:rPr lang="fr-FR" altLang="fr-FR" sz="1200"/>
              <a:pPr eaLnBrk="1" hangingPunct="1">
                <a:spcBef>
                  <a:spcPct val="0"/>
                </a:spcBef>
              </a:pPr>
              <a:t>91</a:t>
            </a:fld>
            <a:endParaRPr lang="fr-FR" altLang="fr-F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a:extLst>
              <a:ext uri="{FF2B5EF4-FFF2-40B4-BE49-F238E27FC236}">
                <a16:creationId xmlns:a16="http://schemas.microsoft.com/office/drawing/2014/main" id="{26854F07-0BD6-4FE2-93F2-45493A309F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Espace réservé des commentaires 2">
            <a:extLst>
              <a:ext uri="{FF2B5EF4-FFF2-40B4-BE49-F238E27FC236}">
                <a16:creationId xmlns:a16="http://schemas.microsoft.com/office/drawing/2014/main" id="{BE6A7699-58FB-4F4A-B26C-40657DACA3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rgbClr val="3BA9D1"/>
                </a:solidFill>
              </a:rPr>
              <a:t>… Tout va bien sauf qu</a:t>
            </a:r>
            <a:r>
              <a:rPr lang="fr-FR" altLang="ja-JP">
                <a:solidFill>
                  <a:srgbClr val="3BA9D1"/>
                </a:solidFill>
              </a:rPr>
              <a:t>'en rentrant chez lui, le vendeur de soierie a trébuché et les œufs se sont cassés !</a:t>
            </a:r>
            <a:endParaRPr lang="fr-FR" altLang="fr-FR">
              <a:solidFill>
                <a:srgbClr val="3BA9D1"/>
              </a:solidFill>
            </a:endParaRPr>
          </a:p>
        </p:txBody>
      </p:sp>
      <p:sp>
        <p:nvSpPr>
          <p:cNvPr id="29700" name="Espace réservé du numéro de diapositive 3">
            <a:extLst>
              <a:ext uri="{FF2B5EF4-FFF2-40B4-BE49-F238E27FC236}">
                <a16:creationId xmlns:a16="http://schemas.microsoft.com/office/drawing/2014/main" id="{4F03FB1B-BC34-432F-ADE9-613EA2CFA9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D4FA6C9B-A5ED-497B-831B-6F3CBCD9EAF4}" type="slidenum">
              <a:rPr lang="fr-FR" altLang="fr-FR" sz="1200"/>
              <a:pPr eaLnBrk="1" hangingPunct="1">
                <a:spcBef>
                  <a:spcPct val="0"/>
                </a:spcBef>
              </a:pPr>
              <a:t>92</a:t>
            </a:fld>
            <a:endParaRPr lang="fr-FR" altLang="fr-F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e l'image des diapositives 1">
            <a:extLst>
              <a:ext uri="{FF2B5EF4-FFF2-40B4-BE49-F238E27FC236}">
                <a16:creationId xmlns:a16="http://schemas.microsoft.com/office/drawing/2014/main" id="{924AEA97-1304-4498-A2A3-2885EF054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Espace réservé des commentaires 2">
            <a:extLst>
              <a:ext uri="{FF2B5EF4-FFF2-40B4-BE49-F238E27FC236}">
                <a16:creationId xmlns:a16="http://schemas.microsoft.com/office/drawing/2014/main" id="{6BA86B0A-2A58-4BAF-85C4-9B5B3269BD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30724" name="Espace réservé du numéro de diapositive 3">
            <a:extLst>
              <a:ext uri="{FF2B5EF4-FFF2-40B4-BE49-F238E27FC236}">
                <a16:creationId xmlns:a16="http://schemas.microsoft.com/office/drawing/2014/main" id="{521AC479-F4D7-463E-BA25-D2E2CFC1BE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551802A0-25A9-46BE-862D-B88CAD234A7D}" type="slidenum">
              <a:rPr lang="fr-FR" altLang="fr-FR" sz="1200"/>
              <a:pPr eaLnBrk="1" hangingPunct="1">
                <a:spcBef>
                  <a:spcPct val="0"/>
                </a:spcBef>
              </a:pPr>
              <a:t>94</a:t>
            </a:fld>
            <a:endParaRPr lang="fr-FR" altLang="fr-F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E36585BD-8E89-4CAC-88D0-873C203810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Espace réservé des commentaires 2">
            <a:extLst>
              <a:ext uri="{FF2B5EF4-FFF2-40B4-BE49-F238E27FC236}">
                <a16:creationId xmlns:a16="http://schemas.microsoft.com/office/drawing/2014/main" id="{A1A2B8B6-C7EE-431C-A882-4780C77492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Ne pas confondre la notion de </a:t>
            </a:r>
            <a:r>
              <a:rPr lang="fr-FR" altLang="fr-FR" b="1"/>
              <a:t>monnaie mise en circulation </a:t>
            </a:r>
            <a:r>
              <a:rPr lang="fr-FR" altLang="fr-FR"/>
              <a:t>par la banque centrale avec celle de </a:t>
            </a:r>
            <a:r>
              <a:rPr lang="fr-FR" altLang="fr-FR" b="1"/>
              <a:t>monnaie mise à disposition </a:t>
            </a:r>
            <a:r>
              <a:rPr lang="fr-FR" altLang="fr-FR"/>
              <a:t>par les autres banques.</a:t>
            </a:r>
          </a:p>
        </p:txBody>
      </p:sp>
      <p:sp>
        <p:nvSpPr>
          <p:cNvPr id="31748" name="Espace réservé du numéro de diapositive 3">
            <a:extLst>
              <a:ext uri="{FF2B5EF4-FFF2-40B4-BE49-F238E27FC236}">
                <a16:creationId xmlns:a16="http://schemas.microsoft.com/office/drawing/2014/main" id="{713B182F-4C2B-46DE-83E9-BC89DB3E9C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F2C3E908-50E5-4887-85A7-55987390E5D2}" type="slidenum">
              <a:rPr lang="fr-FR" altLang="fr-FR" sz="1200"/>
              <a:pPr eaLnBrk="1" hangingPunct="1">
                <a:spcBef>
                  <a:spcPct val="0"/>
                </a:spcBef>
              </a:pPr>
              <a:t>98</a:t>
            </a:fld>
            <a:endParaRPr lang="fr-FR" altLang="fr-F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image des diapositives 1">
            <a:extLst>
              <a:ext uri="{FF2B5EF4-FFF2-40B4-BE49-F238E27FC236}">
                <a16:creationId xmlns:a16="http://schemas.microsoft.com/office/drawing/2014/main" id="{DEF25011-E6E8-4698-A97F-DB0C569C2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Espace réservé des commentaires 2">
            <a:extLst>
              <a:ext uri="{FF2B5EF4-FFF2-40B4-BE49-F238E27FC236}">
                <a16:creationId xmlns:a16="http://schemas.microsoft.com/office/drawing/2014/main" id="{187A3040-5D46-4BDC-A3DF-7DDB65915C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solidFill>
                  <a:schemeClr val="bg1"/>
                </a:solidFill>
              </a:rPr>
              <a:t>Anecdote : dans l</a:t>
            </a:r>
            <a:r>
              <a:rPr lang="fr-FR" altLang="ja-JP">
                <a:solidFill>
                  <a:schemeClr val="bg1"/>
                </a:solidFill>
              </a:rPr>
              <a:t>'Ancien Régime, les pièces avaient au minimum la valeur de leur poids en métal. Les billets n'avaient qu'une valeur faciale garantie par le pouvoir local ou royal.</a:t>
            </a:r>
            <a:endParaRPr lang="fr-FR" altLang="fr-FR">
              <a:solidFill>
                <a:schemeClr val="bg1"/>
              </a:solidFill>
            </a:endParaRPr>
          </a:p>
        </p:txBody>
      </p:sp>
      <p:sp>
        <p:nvSpPr>
          <p:cNvPr id="32772" name="Espace réservé du numéro de diapositive 3">
            <a:extLst>
              <a:ext uri="{FF2B5EF4-FFF2-40B4-BE49-F238E27FC236}">
                <a16:creationId xmlns:a16="http://schemas.microsoft.com/office/drawing/2014/main" id="{96CF838F-F414-41C6-99AC-8B39275BA4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5C39AB42-235E-4B4B-9DC4-A7FA3AD1FC30}" type="slidenum">
              <a:rPr lang="fr-FR" altLang="fr-FR" sz="1200"/>
              <a:pPr eaLnBrk="1" hangingPunct="1">
                <a:spcBef>
                  <a:spcPct val="0"/>
                </a:spcBef>
              </a:pPr>
              <a:t>99</a:t>
            </a:fld>
            <a:endParaRPr lang="fr-FR" altLang="fr-F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C1AF7EC9-6C50-45A9-BFBE-13BB029FC4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7B294C64-8DCF-43C1-8697-13A7CE3E4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Par cette décision, Jules César veut montrer à tous ses sujets qu'il est le sou­verain absolu de Rome. La monnaie devient ainsi éga­lement un ins­trument de pro­pa­gande poli­tique. Après la mort de César (mars 44 avant J. C.), tous les empe­reurs romains feront frapper des pièces à leur effigie.</a:t>
            </a:r>
          </a:p>
          <a:p>
            <a:endParaRPr lang="fr-FR" altLang="fr-FR"/>
          </a:p>
          <a:p>
            <a:r>
              <a:rPr lang="fr-FR" altLang="fr-FR"/>
              <a:t>En France, avec l’ordonnance de Chartres, Louis IX (Saint-​​Louis) impose le monopole du Roi sur la création moné­taire : la monnaie royale a « cours forcé » sur l’ensemble du ter­ri­toire et son imi­tation est interdite. Ce monopole permet au pouvoir de garantir la quantité de métal pré­cieux présent dans les pièces d’or (réin­tro­duites par Louis IX) et d’argent, et donc de favo­riser la confiance néces­saire pour que la monnaie soit acceptée par tous.</a:t>
            </a:r>
          </a:p>
          <a:p>
            <a:endParaRPr lang="fr-FR" altLang="fr-FR"/>
          </a:p>
          <a:p>
            <a:r>
              <a:rPr lang="fr-FR" altLang="fr-FR"/>
              <a:t>C'est en 1640 que Louis XIII, via Claude de Bullion, décide de réformer le système monétaire français, pour stabiliser la monnaie, rivaliser avec les monnaies espagnoles et anglaises, et enfin encourager les premiers placements refuges.</a:t>
            </a:r>
          </a:p>
          <a:p>
            <a:endParaRPr lang="fr-FR" altLang="fr-FR"/>
          </a:p>
          <a:p>
            <a:r>
              <a:rPr lang="fr-FR" altLang="fr-FR"/>
              <a:t>À l'origine, titre d'emprunt émis par le Trésor en 1789, dont la valeur est gagée sur les biens nationaux par assignation, les assignats deviennent une monnaie de circulation et d'échange en 1791, émis par les assemblées révolutionnaires. Leur cours légal est supprimé en 1797.</a:t>
            </a:r>
          </a:p>
        </p:txBody>
      </p:sp>
      <p:sp>
        <p:nvSpPr>
          <p:cNvPr id="33796" name="Espace réservé du numéro de diapositive 3">
            <a:extLst>
              <a:ext uri="{FF2B5EF4-FFF2-40B4-BE49-F238E27FC236}">
                <a16:creationId xmlns:a16="http://schemas.microsoft.com/office/drawing/2014/main" id="{1C2368D4-C133-4A44-A2D5-C88269D155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238B4B6C-75F1-4D54-AF3C-B7E2AC8E5932}" type="slidenum">
              <a:rPr lang="fr-FR" altLang="fr-FR" sz="1200"/>
              <a:pPr eaLnBrk="1" hangingPunct="1">
                <a:spcBef>
                  <a:spcPct val="0"/>
                </a:spcBef>
              </a:pPr>
              <a:t>100</a:t>
            </a:fld>
            <a:endParaRPr lang="fr-FR" altLang="fr-F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e l'image des diapositives 1">
            <a:extLst>
              <a:ext uri="{FF2B5EF4-FFF2-40B4-BE49-F238E27FC236}">
                <a16:creationId xmlns:a16="http://schemas.microsoft.com/office/drawing/2014/main" id="{C93B2F8C-822B-4190-8D6C-2306948FE9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Espace réservé des commentaires 2">
            <a:extLst>
              <a:ext uri="{FF2B5EF4-FFF2-40B4-BE49-F238E27FC236}">
                <a16:creationId xmlns:a16="http://schemas.microsoft.com/office/drawing/2014/main" id="{AF5B7F56-3A30-4D44-A1AC-F4ACE522A8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En juin 2013, près de 31 millions d’internautes de 15 ans et plus ont consulté un site de banque en ligne au cours du dernier mois quel que soit le support.</a:t>
            </a:r>
          </a:p>
          <a:p>
            <a:endParaRPr lang="fr-FR" altLang="fr-FR"/>
          </a:p>
          <a:p>
            <a:r>
              <a:rPr lang="fr-FR" altLang="fr-FR">
                <a:solidFill>
                  <a:schemeClr val="bg1"/>
                </a:solidFill>
              </a:rPr>
              <a:t>31 millions d’internautes ont consulté un site de banque en ligne (juin 2013)</a:t>
            </a:r>
            <a:r>
              <a:rPr lang="fr-FR" altLang="fr-FR"/>
              <a:t>.</a:t>
            </a:r>
            <a:endParaRPr lang="fr-FR" altLang="fr-FR">
              <a:solidFill>
                <a:schemeClr val="bg1"/>
              </a:solidFill>
            </a:endParaRPr>
          </a:p>
        </p:txBody>
      </p:sp>
      <p:sp>
        <p:nvSpPr>
          <p:cNvPr id="34820" name="Espace réservé du numéro de diapositive 3">
            <a:extLst>
              <a:ext uri="{FF2B5EF4-FFF2-40B4-BE49-F238E27FC236}">
                <a16:creationId xmlns:a16="http://schemas.microsoft.com/office/drawing/2014/main" id="{96161F20-0035-4944-99F8-A1A34C71CE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4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400">
                <a:solidFill>
                  <a:schemeClr val="tx1"/>
                </a:solidFill>
                <a:latin typeface="Calibri" panose="020F0502020204030204" pitchFamily="34" charset="0"/>
                <a:ea typeface="MS PGothic" panose="020B0600070205080204" pitchFamily="34" charset="-128"/>
              </a:defRPr>
            </a:lvl4pPr>
            <a:lvl5pPr eaLnBrk="0" hangingPunct="0">
              <a:spcBef>
                <a:spcPct val="30000"/>
              </a:spcBef>
              <a:defRPr sz="1400">
                <a:solidFill>
                  <a:schemeClr val="tx1"/>
                </a:solidFill>
                <a:latin typeface="Calibri" panose="020F0502020204030204" pitchFamily="34" charset="0"/>
                <a:ea typeface="MS PGothic" panose="020B0600070205080204" pitchFamily="34" charset="-128"/>
              </a:defRPr>
            </a:lvl5pPr>
            <a:lvl6pPr marL="25146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6pPr>
            <a:lvl7pPr marL="29718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7pPr>
            <a:lvl8pPr marL="34290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8pPr>
            <a:lvl9pPr marL="3886200" indent="-228600" defTabSz="514350" eaLnBrk="0" fontAlgn="base" hangingPunct="0">
              <a:spcBef>
                <a:spcPct val="30000"/>
              </a:spcBef>
              <a:spcAft>
                <a:spcPct val="0"/>
              </a:spcAft>
              <a:defRPr sz="1400">
                <a:solidFill>
                  <a:schemeClr val="tx1"/>
                </a:solidFill>
                <a:latin typeface="Calibri" panose="020F0502020204030204" pitchFamily="34" charset="0"/>
                <a:ea typeface="MS PGothic" panose="020B0600070205080204" pitchFamily="34" charset="-128"/>
              </a:defRPr>
            </a:lvl9pPr>
          </a:lstStyle>
          <a:p>
            <a:pPr eaLnBrk="1" hangingPunct="1">
              <a:spcBef>
                <a:spcPct val="0"/>
              </a:spcBef>
            </a:pPr>
            <a:fld id="{12AB9BB6-A8FD-4D9B-B716-7D7A132C1B85}" type="slidenum">
              <a:rPr lang="fr-FR" altLang="fr-FR" sz="1200"/>
              <a:pPr eaLnBrk="1" hangingPunct="1">
                <a:spcBef>
                  <a:spcPct val="0"/>
                </a:spcBef>
              </a:pPr>
              <a:t>101</a:t>
            </a:fld>
            <a:endParaRPr lang="fr-FR" altLang="fr-F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E693-2CC4-4604-84BD-968192FA39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0781D8-6FCE-42A6-BA25-23CE4AC29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BE4363-4BA4-4FBA-B288-A4DB576AFC3F}"/>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0E499BFD-475D-499E-B9AF-E41523B0F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14A75-4ABF-472C-977F-52D7D212F53A}"/>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240879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2E99-120A-4EC2-82EE-33809E7E8F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F9CBB-DA71-4D74-9BF1-6D9E8E2DB4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71569-4B49-4E20-BD7D-748EB73BA59D}"/>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D596BB47-FDC2-4043-9F79-C5E54EFF7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B10ED-C9F1-4BAF-89FD-CA806029FAE6}"/>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160115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5DC27-68E8-4BB0-B0B8-68A5708FD0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D576A2-B757-4DC2-AD44-C51DA546B3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FE392-BD0F-4AE6-9AE3-7D7C409D4E69}"/>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A098FF47-0169-4C82-B0B0-AB4658642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21316-1845-456E-9C10-D63CC2B32DAA}"/>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2043835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e d'ouver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048366-8A90-43A3-899A-3814455C8D41}"/>
              </a:ext>
            </a:extLst>
          </p:cNvPr>
          <p:cNvSpPr/>
          <p:nvPr userDrawn="1"/>
        </p:nvSpPr>
        <p:spPr>
          <a:xfrm>
            <a:off x="1" y="1234410"/>
            <a:ext cx="12192000" cy="4343852"/>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dirty="0">
              <a:latin typeface="Calibri" pitchFamily="34" charset="0"/>
            </a:endParaRPr>
          </a:p>
        </p:txBody>
      </p:sp>
      <p:cxnSp>
        <p:nvCxnSpPr>
          <p:cNvPr id="7" name="Connecteur droit 2">
            <a:extLst>
              <a:ext uri="{FF2B5EF4-FFF2-40B4-BE49-F238E27FC236}">
                <a16:creationId xmlns:a16="http://schemas.microsoft.com/office/drawing/2014/main" id="{DF517A73-BE47-4A02-8C6B-E0B3C4D3BA36}"/>
              </a:ext>
            </a:extLst>
          </p:cNvPr>
          <p:cNvCxnSpPr/>
          <p:nvPr userDrawn="1"/>
        </p:nvCxnSpPr>
        <p:spPr>
          <a:xfrm>
            <a:off x="4225891" y="3928354"/>
            <a:ext cx="377964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cteur droit avec flèche 3">
            <a:extLst>
              <a:ext uri="{FF2B5EF4-FFF2-40B4-BE49-F238E27FC236}">
                <a16:creationId xmlns:a16="http://schemas.microsoft.com/office/drawing/2014/main" id="{325E85FD-3E73-4525-B71B-90B039A8E0D4}"/>
              </a:ext>
            </a:extLst>
          </p:cNvPr>
          <p:cNvCxnSpPr/>
          <p:nvPr userDrawn="1"/>
        </p:nvCxnSpPr>
        <p:spPr>
          <a:xfrm>
            <a:off x="3288597" y="554503"/>
            <a:ext cx="517931"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 name="Connecteur droit avec flèche 4">
            <a:extLst>
              <a:ext uri="{FF2B5EF4-FFF2-40B4-BE49-F238E27FC236}">
                <a16:creationId xmlns:a16="http://schemas.microsoft.com/office/drawing/2014/main" id="{6198CE6E-C219-4A85-890C-730AB49C0274}"/>
              </a:ext>
            </a:extLst>
          </p:cNvPr>
          <p:cNvCxnSpPr/>
          <p:nvPr userDrawn="1"/>
        </p:nvCxnSpPr>
        <p:spPr>
          <a:xfrm>
            <a:off x="7249249" y="554503"/>
            <a:ext cx="519724"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10" name="Image 5">
            <a:extLst>
              <a:ext uri="{FF2B5EF4-FFF2-40B4-BE49-F238E27FC236}">
                <a16:creationId xmlns:a16="http://schemas.microsoft.com/office/drawing/2014/main" id="{C8F48ABB-7038-41E1-AD03-D96895EE79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5489" y="5901597"/>
            <a:ext cx="2030506" cy="73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6" descr="logo source 300 dpi.psd">
            <a:extLst>
              <a:ext uri="{FF2B5EF4-FFF2-40B4-BE49-F238E27FC236}">
                <a16:creationId xmlns:a16="http://schemas.microsoft.com/office/drawing/2014/main" id="{94154E0C-36D5-4AB2-9EF0-D9CB134FBA5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6971" y="6084417"/>
            <a:ext cx="2813676" cy="55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7" descr="cc.logo.large.png">
            <a:extLst>
              <a:ext uri="{FF2B5EF4-FFF2-40B4-BE49-F238E27FC236}">
                <a16:creationId xmlns:a16="http://schemas.microsoft.com/office/drawing/2014/main" id="{D015C601-C0FF-4B0D-9D90-9AE9B5B0352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9968" y="6368467"/>
            <a:ext cx="1202534" cy="2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Connecteur droit 8">
            <a:extLst>
              <a:ext uri="{FF2B5EF4-FFF2-40B4-BE49-F238E27FC236}">
                <a16:creationId xmlns:a16="http://schemas.microsoft.com/office/drawing/2014/main" id="{7C150D85-545E-47AC-BABC-49805736E4B4}"/>
              </a:ext>
            </a:extLst>
          </p:cNvPr>
          <p:cNvCxnSpPr/>
          <p:nvPr userDrawn="1"/>
        </p:nvCxnSpPr>
        <p:spPr>
          <a:xfrm>
            <a:off x="6073598" y="6212844"/>
            <a:ext cx="0" cy="306714"/>
          </a:xfrm>
          <a:prstGeom prst="line">
            <a:avLst/>
          </a:prstGeom>
          <a:ln>
            <a:solidFill>
              <a:srgbClr val="878484"/>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8B70B722-330F-4466-BDD1-9712A45606AF}"/>
              </a:ext>
            </a:extLst>
          </p:cNvPr>
          <p:cNvSpPr/>
          <p:nvPr userDrawn="1"/>
        </p:nvSpPr>
        <p:spPr>
          <a:xfrm>
            <a:off x="1793" y="970002"/>
            <a:ext cx="12190207" cy="264409"/>
          </a:xfrm>
          <a:prstGeom prst="rect">
            <a:avLst/>
          </a:prstGeom>
          <a:solidFill>
            <a:srgbClr val="878484">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dirty="0"/>
          </a:p>
        </p:txBody>
      </p:sp>
      <p:sp>
        <p:nvSpPr>
          <p:cNvPr id="13" name="Espace réservé du texte 12"/>
          <p:cNvSpPr>
            <a:spLocks noGrp="1"/>
          </p:cNvSpPr>
          <p:nvPr>
            <p:ph type="body" sz="quarter" idx="10"/>
          </p:nvPr>
        </p:nvSpPr>
        <p:spPr>
          <a:xfrm>
            <a:off x="686978" y="1813119"/>
            <a:ext cx="10812442" cy="1968468"/>
          </a:xfrm>
          <a:prstGeom prst="rect">
            <a:avLst/>
          </a:prstGeom>
        </p:spPr>
        <p:txBody>
          <a:bodyPr vert="horz" wrap="square" lIns="0" tIns="0" rIns="0" bIns="0">
            <a:spAutoFit/>
          </a:bodyPr>
          <a:lstStyle>
            <a:lvl1pPr marL="0" indent="0" algn="ctr">
              <a:lnSpc>
                <a:spcPct val="60000"/>
              </a:lnSpc>
              <a:buFontTx/>
              <a:buNone/>
              <a:defRPr sz="7805" baseline="0">
                <a:solidFill>
                  <a:schemeClr val="bg1"/>
                </a:solidFill>
                <a:latin typeface="Calibri" pitchFamily="34" charset="0"/>
              </a:defRPr>
            </a:lvl1pPr>
            <a:lvl2pPr marL="489602" indent="0">
              <a:buFontTx/>
              <a:buNone/>
              <a:defRPr sz="2855">
                <a:solidFill>
                  <a:schemeClr val="bg1"/>
                </a:solidFill>
                <a:latin typeface="Calibri" pitchFamily="34" charset="0"/>
              </a:defRPr>
            </a:lvl2pPr>
            <a:lvl3pPr marL="979203" indent="0">
              <a:buFontTx/>
              <a:buNone/>
              <a:defRPr sz="2665">
                <a:solidFill>
                  <a:schemeClr val="bg1"/>
                </a:solidFill>
              </a:defRPr>
            </a:lvl3pPr>
            <a:lvl4pPr marL="1468805" indent="0">
              <a:buFontTx/>
              <a:buNone/>
              <a:defRPr sz="2665">
                <a:solidFill>
                  <a:schemeClr val="bg1"/>
                </a:solidFill>
              </a:defRPr>
            </a:lvl4pPr>
            <a:lvl5pPr marL="1958407" indent="0">
              <a:buFontTx/>
              <a:buNone/>
              <a:defRPr sz="2665">
                <a:solidFill>
                  <a:schemeClr val="bg1"/>
                </a:solidFill>
              </a:defRPr>
            </a:lvl5pPr>
          </a:lstStyle>
          <a:p>
            <a:pPr lvl="0"/>
            <a:r>
              <a:rPr lang="fr-FR" dirty="0"/>
              <a:t>Modifiez les styles du texte du masque</a:t>
            </a:r>
          </a:p>
          <a:p>
            <a:pPr lvl="1"/>
            <a:r>
              <a:rPr lang="fr-FR" dirty="0"/>
              <a:t>Deuxième niveau</a:t>
            </a:r>
          </a:p>
        </p:txBody>
      </p:sp>
      <p:sp>
        <p:nvSpPr>
          <p:cNvPr id="17" name="Espace réservé du texte 16"/>
          <p:cNvSpPr>
            <a:spLocks noGrp="1"/>
          </p:cNvSpPr>
          <p:nvPr>
            <p:ph type="body" sz="quarter" idx="11"/>
          </p:nvPr>
        </p:nvSpPr>
        <p:spPr>
          <a:xfrm>
            <a:off x="1105777" y="4319168"/>
            <a:ext cx="9982238" cy="474489"/>
          </a:xfrm>
          <a:prstGeom prst="rect">
            <a:avLst/>
          </a:prstGeom>
        </p:spPr>
        <p:txBody>
          <a:bodyPr vert="horz" wrap="square" lIns="0" tIns="0" rIns="0" bIns="0">
            <a:spAutoFit/>
          </a:bodyPr>
          <a:lstStyle>
            <a:lvl1pPr marL="0" indent="0" algn="ctr">
              <a:buFontTx/>
              <a:buNone/>
              <a:defRPr sz="3426" cap="all">
                <a:solidFill>
                  <a:schemeClr val="bg1">
                    <a:lumMod val="85000"/>
                  </a:schemeClr>
                </a:solidFill>
                <a:latin typeface="Calibri"/>
              </a:defRPr>
            </a:lvl1pPr>
            <a:lvl2pPr marL="489602" indent="0">
              <a:buFontTx/>
              <a:buNone/>
              <a:defRPr sz="2665" cap="all">
                <a:solidFill>
                  <a:schemeClr val="bg1">
                    <a:lumMod val="85000"/>
                  </a:schemeClr>
                </a:solidFill>
                <a:latin typeface="Calibri"/>
              </a:defRPr>
            </a:lvl2pPr>
            <a:lvl3pPr marL="979203" indent="0">
              <a:buFontTx/>
              <a:buNone/>
              <a:defRPr sz="2665" cap="all">
                <a:solidFill>
                  <a:schemeClr val="bg1">
                    <a:lumMod val="85000"/>
                  </a:schemeClr>
                </a:solidFill>
                <a:latin typeface="Calibri"/>
              </a:defRPr>
            </a:lvl3pPr>
            <a:lvl4pPr marL="1468805" indent="0">
              <a:buFontTx/>
              <a:buNone/>
              <a:defRPr sz="2665" cap="all">
                <a:solidFill>
                  <a:schemeClr val="bg1">
                    <a:lumMod val="85000"/>
                  </a:schemeClr>
                </a:solidFill>
                <a:latin typeface="Calibri"/>
              </a:defRPr>
            </a:lvl4pPr>
            <a:lvl5pPr marL="1958407" indent="0">
              <a:buFontTx/>
              <a:buNone/>
              <a:defRPr sz="2665" cap="all">
                <a:solidFill>
                  <a:schemeClr val="bg1">
                    <a:lumMod val="85000"/>
                  </a:schemeClr>
                </a:solidFill>
                <a:latin typeface="Calibri"/>
              </a:defRPr>
            </a:lvl5pPr>
          </a:lstStyle>
          <a:p>
            <a:pPr lvl="0"/>
            <a:r>
              <a:rPr lang="fr-FR" dirty="0"/>
              <a:t>Modifiez les styles du texte du masque</a:t>
            </a:r>
          </a:p>
        </p:txBody>
      </p:sp>
      <p:sp>
        <p:nvSpPr>
          <p:cNvPr id="23" name="Espace réservé du texte 22"/>
          <p:cNvSpPr>
            <a:spLocks noGrp="1"/>
          </p:cNvSpPr>
          <p:nvPr>
            <p:ph type="body" sz="quarter" idx="12"/>
          </p:nvPr>
        </p:nvSpPr>
        <p:spPr>
          <a:xfrm>
            <a:off x="3940937" y="353042"/>
            <a:ext cx="1600391" cy="1977144"/>
          </a:xfrm>
          <a:prstGeom prst="rect">
            <a:avLst/>
          </a:prstGeom>
        </p:spPr>
        <p:txBody>
          <a:bodyPr vert="horz" lIns="0" tIns="0" rIns="0" bIns="0">
            <a:spAutoFit/>
          </a:bodyPr>
          <a:lstStyle>
            <a:lvl1pPr marL="0" indent="0">
              <a:buFontTx/>
              <a:buNone/>
              <a:defRPr sz="2855" baseline="0">
                <a:solidFill>
                  <a:srgbClr val="878484"/>
                </a:solidFill>
                <a:latin typeface="Calibri" pitchFamily="34" charset="0"/>
              </a:defRPr>
            </a:lvl1pPr>
            <a:lvl2pPr marL="489602" indent="0">
              <a:buFontTx/>
              <a:buNone/>
              <a:defRPr sz="2665" baseline="0">
                <a:solidFill>
                  <a:srgbClr val="878484"/>
                </a:solidFill>
              </a:defRPr>
            </a:lvl2pPr>
            <a:lvl3pPr marL="979203" indent="0">
              <a:buFontTx/>
              <a:buNone/>
              <a:defRPr sz="2665" baseline="0">
                <a:solidFill>
                  <a:srgbClr val="878484"/>
                </a:solidFill>
              </a:defRPr>
            </a:lvl3pPr>
            <a:lvl4pPr marL="1468805" indent="0">
              <a:buFontTx/>
              <a:buNone/>
              <a:defRPr sz="2665" baseline="0">
                <a:solidFill>
                  <a:srgbClr val="878484"/>
                </a:solidFill>
              </a:defRPr>
            </a:lvl4pPr>
            <a:lvl5pPr marL="1958407" indent="0">
              <a:buFontTx/>
              <a:buNone/>
              <a:defRPr sz="2665" baseline="0">
                <a:solidFill>
                  <a:srgbClr val="878484"/>
                </a:solidFill>
              </a:defRPr>
            </a:lvl5pPr>
          </a:lstStyle>
          <a:p>
            <a:pPr lvl="0"/>
            <a:r>
              <a:rPr lang="fr-FR" dirty="0"/>
              <a:t>Modifiez les styles du texte du masque</a:t>
            </a:r>
          </a:p>
        </p:txBody>
      </p:sp>
      <p:sp>
        <p:nvSpPr>
          <p:cNvPr id="24" name="Espace réservé du texte 22"/>
          <p:cNvSpPr>
            <a:spLocks noGrp="1"/>
          </p:cNvSpPr>
          <p:nvPr>
            <p:ph type="body" sz="quarter" idx="13"/>
          </p:nvPr>
        </p:nvSpPr>
        <p:spPr>
          <a:xfrm>
            <a:off x="7883596" y="353042"/>
            <a:ext cx="1600391" cy="1977144"/>
          </a:xfrm>
          <a:prstGeom prst="rect">
            <a:avLst/>
          </a:prstGeom>
        </p:spPr>
        <p:txBody>
          <a:bodyPr vert="horz" lIns="0" tIns="0" rIns="0" bIns="0">
            <a:spAutoFit/>
          </a:bodyPr>
          <a:lstStyle>
            <a:lvl1pPr marL="0" indent="0">
              <a:buFontTx/>
              <a:buNone/>
              <a:defRPr sz="2855" baseline="0">
                <a:solidFill>
                  <a:srgbClr val="878484"/>
                </a:solidFill>
                <a:latin typeface="Calibri" pitchFamily="34" charset="0"/>
              </a:defRPr>
            </a:lvl1pPr>
            <a:lvl2pPr marL="489602" indent="0">
              <a:buFontTx/>
              <a:buNone/>
              <a:defRPr sz="2665" baseline="0">
                <a:solidFill>
                  <a:srgbClr val="878484"/>
                </a:solidFill>
              </a:defRPr>
            </a:lvl2pPr>
            <a:lvl3pPr marL="979203" indent="0">
              <a:buFontTx/>
              <a:buNone/>
              <a:defRPr sz="2665" baseline="0">
                <a:solidFill>
                  <a:srgbClr val="878484"/>
                </a:solidFill>
              </a:defRPr>
            </a:lvl3pPr>
            <a:lvl4pPr marL="1468805" indent="0">
              <a:buFontTx/>
              <a:buNone/>
              <a:defRPr sz="2665" baseline="0">
                <a:solidFill>
                  <a:srgbClr val="878484"/>
                </a:solidFill>
              </a:defRPr>
            </a:lvl4pPr>
            <a:lvl5pPr marL="1958407" indent="0">
              <a:buFontTx/>
              <a:buNone/>
              <a:defRPr sz="2665" baseline="0">
                <a:solidFill>
                  <a:srgbClr val="878484"/>
                </a:solidFill>
              </a:defRPr>
            </a:lvl5pPr>
          </a:lstStyle>
          <a:p>
            <a:pPr lvl="0"/>
            <a:r>
              <a:rPr lang="fr-FR"/>
              <a:t>Modifiez les styles du texte du masque</a:t>
            </a:r>
          </a:p>
        </p:txBody>
      </p:sp>
    </p:spTree>
    <p:extLst>
      <p:ext uri="{BB962C8B-B14F-4D97-AF65-F5344CB8AC3E}">
        <p14:creationId xmlns:p14="http://schemas.microsoft.com/office/powerpoint/2010/main" val="930621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Ouverture de parti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2B06B0-44BC-435E-8733-E31D1D316963}"/>
              </a:ext>
            </a:extLst>
          </p:cNvPr>
          <p:cNvSpPr/>
          <p:nvPr userDrawn="1"/>
        </p:nvSpPr>
        <p:spPr>
          <a:xfrm>
            <a:off x="1" y="0"/>
            <a:ext cx="12192000" cy="6921458"/>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6" name="Rectangle 5">
            <a:extLst>
              <a:ext uri="{FF2B5EF4-FFF2-40B4-BE49-F238E27FC236}">
                <a16:creationId xmlns:a16="http://schemas.microsoft.com/office/drawing/2014/main" id="{BCA9584F-F041-49EF-AADE-75C0D261014D}"/>
              </a:ext>
            </a:extLst>
          </p:cNvPr>
          <p:cNvSpPr/>
          <p:nvPr userDrawn="1"/>
        </p:nvSpPr>
        <p:spPr>
          <a:xfrm>
            <a:off x="1" y="691995"/>
            <a:ext cx="12192000" cy="5389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cxnSp>
        <p:nvCxnSpPr>
          <p:cNvPr id="7" name="Connecteur droit 3">
            <a:extLst>
              <a:ext uri="{FF2B5EF4-FFF2-40B4-BE49-F238E27FC236}">
                <a16:creationId xmlns:a16="http://schemas.microsoft.com/office/drawing/2014/main" id="{C95739C2-2850-49B8-8910-69CCF0F608F0}"/>
              </a:ext>
            </a:extLst>
          </p:cNvPr>
          <p:cNvCxnSpPr/>
          <p:nvPr userDrawn="1"/>
        </p:nvCxnSpPr>
        <p:spPr>
          <a:xfrm>
            <a:off x="4328045" y="2409895"/>
            <a:ext cx="3535912" cy="0"/>
          </a:xfrm>
          <a:prstGeom prst="line">
            <a:avLst/>
          </a:prstGeom>
          <a:ln>
            <a:solidFill>
              <a:srgbClr val="3BA9D1"/>
            </a:solidFill>
          </a:ln>
          <a:effectLst/>
        </p:spPr>
        <p:style>
          <a:lnRef idx="2">
            <a:schemeClr val="accent1"/>
          </a:lnRef>
          <a:fillRef idx="0">
            <a:schemeClr val="accent1"/>
          </a:fillRef>
          <a:effectRef idx="1">
            <a:schemeClr val="accent1"/>
          </a:effectRef>
          <a:fontRef idx="minor">
            <a:schemeClr val="tx1"/>
          </a:fontRef>
        </p:style>
      </p:cxnSp>
      <p:sp>
        <p:nvSpPr>
          <p:cNvPr id="8" name="Ellipse 4">
            <a:extLst>
              <a:ext uri="{FF2B5EF4-FFF2-40B4-BE49-F238E27FC236}">
                <a16:creationId xmlns:a16="http://schemas.microsoft.com/office/drawing/2014/main" id="{C0EDA25C-1B7F-4663-BBAF-42F67EDBE7AE}"/>
              </a:ext>
            </a:extLst>
          </p:cNvPr>
          <p:cNvSpPr>
            <a:spLocks noChangeAspect="1"/>
          </p:cNvSpPr>
          <p:nvPr userDrawn="1"/>
        </p:nvSpPr>
        <p:spPr>
          <a:xfrm>
            <a:off x="4634502" y="5035849"/>
            <a:ext cx="204305" cy="172243"/>
          </a:xfrm>
          <a:prstGeom prst="ellipse">
            <a:avLst/>
          </a:prstGeom>
          <a:solidFill>
            <a:srgbClr val="8784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9" name="Ellipse 5">
            <a:extLst>
              <a:ext uri="{FF2B5EF4-FFF2-40B4-BE49-F238E27FC236}">
                <a16:creationId xmlns:a16="http://schemas.microsoft.com/office/drawing/2014/main" id="{CA26F1B2-95FA-4471-A3B0-D81691B2978D}"/>
              </a:ext>
            </a:extLst>
          </p:cNvPr>
          <p:cNvSpPr>
            <a:spLocks noChangeAspect="1"/>
          </p:cNvSpPr>
          <p:nvPr userDrawn="1"/>
        </p:nvSpPr>
        <p:spPr>
          <a:xfrm>
            <a:off x="5313727" y="5035849"/>
            <a:ext cx="204305" cy="172243"/>
          </a:xfrm>
          <a:prstGeom prst="ellipse">
            <a:avLst/>
          </a:prstGeom>
          <a:solidFill>
            <a:srgbClr val="8784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10" name="Ellipse 6">
            <a:extLst>
              <a:ext uri="{FF2B5EF4-FFF2-40B4-BE49-F238E27FC236}">
                <a16:creationId xmlns:a16="http://schemas.microsoft.com/office/drawing/2014/main" id="{921AFD15-C10D-492B-B183-865774E6AFF0}"/>
              </a:ext>
            </a:extLst>
          </p:cNvPr>
          <p:cNvSpPr>
            <a:spLocks noChangeAspect="1"/>
          </p:cNvSpPr>
          <p:nvPr userDrawn="1"/>
        </p:nvSpPr>
        <p:spPr>
          <a:xfrm>
            <a:off x="5992952" y="5035849"/>
            <a:ext cx="204305" cy="172243"/>
          </a:xfrm>
          <a:prstGeom prst="ellipse">
            <a:avLst/>
          </a:prstGeom>
          <a:solidFill>
            <a:srgbClr val="8784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12" name="Ellipse 7">
            <a:extLst>
              <a:ext uri="{FF2B5EF4-FFF2-40B4-BE49-F238E27FC236}">
                <a16:creationId xmlns:a16="http://schemas.microsoft.com/office/drawing/2014/main" id="{06A30EB9-EB41-46F9-9985-2C61996E51B9}"/>
              </a:ext>
            </a:extLst>
          </p:cNvPr>
          <p:cNvSpPr>
            <a:spLocks noChangeAspect="1"/>
          </p:cNvSpPr>
          <p:nvPr userDrawn="1"/>
        </p:nvSpPr>
        <p:spPr>
          <a:xfrm>
            <a:off x="6672177" y="5035849"/>
            <a:ext cx="204305" cy="172243"/>
          </a:xfrm>
          <a:prstGeom prst="ellipse">
            <a:avLst/>
          </a:prstGeom>
          <a:solidFill>
            <a:srgbClr val="8784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13" name="Ellipse 8">
            <a:extLst>
              <a:ext uri="{FF2B5EF4-FFF2-40B4-BE49-F238E27FC236}">
                <a16:creationId xmlns:a16="http://schemas.microsoft.com/office/drawing/2014/main" id="{A54CE42C-EE47-43F3-95F2-F850A7C74C42}"/>
              </a:ext>
            </a:extLst>
          </p:cNvPr>
          <p:cNvSpPr>
            <a:spLocks noChangeAspect="1"/>
          </p:cNvSpPr>
          <p:nvPr userDrawn="1"/>
        </p:nvSpPr>
        <p:spPr>
          <a:xfrm>
            <a:off x="7351402" y="5035849"/>
            <a:ext cx="204305" cy="172243"/>
          </a:xfrm>
          <a:prstGeom prst="ellipse">
            <a:avLst/>
          </a:prstGeom>
          <a:solidFill>
            <a:srgbClr val="8784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14" name="Rectangle 13">
            <a:extLst>
              <a:ext uri="{FF2B5EF4-FFF2-40B4-BE49-F238E27FC236}">
                <a16:creationId xmlns:a16="http://schemas.microsoft.com/office/drawing/2014/main" id="{27CD2D02-95C5-42BF-AEBC-9D8F6B1727D3}"/>
              </a:ext>
            </a:extLst>
          </p:cNvPr>
          <p:cNvSpPr/>
          <p:nvPr userDrawn="1"/>
        </p:nvSpPr>
        <p:spPr>
          <a:xfrm>
            <a:off x="1793" y="-37773"/>
            <a:ext cx="12190207" cy="843086"/>
          </a:xfrm>
          <a:prstGeom prst="rect">
            <a:avLst/>
          </a:prstGeom>
          <a:solidFill>
            <a:srgbClr val="878484">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dirty="0"/>
          </a:p>
        </p:txBody>
      </p:sp>
      <p:sp>
        <p:nvSpPr>
          <p:cNvPr id="11" name="Espace réservé du texte 10"/>
          <p:cNvSpPr>
            <a:spLocks noGrp="1"/>
          </p:cNvSpPr>
          <p:nvPr>
            <p:ph type="body" sz="quarter" idx="10"/>
          </p:nvPr>
        </p:nvSpPr>
        <p:spPr>
          <a:xfrm>
            <a:off x="5182899" y="478495"/>
            <a:ext cx="1851292" cy="18850994"/>
          </a:xfrm>
          <a:prstGeom prst="rect">
            <a:avLst/>
          </a:prstGeom>
        </p:spPr>
        <p:txBody>
          <a:bodyPr vert="horz" lIns="0" tIns="0" rIns="0" bIns="0">
            <a:spAutoFit/>
          </a:bodyPr>
          <a:lstStyle>
            <a:lvl1pPr marL="0" indent="0" algn="ctr">
              <a:buNone/>
              <a:defRPr sz="10470">
                <a:solidFill>
                  <a:srgbClr val="3BA9D1"/>
                </a:solidFill>
                <a:latin typeface="Calibri"/>
                <a:cs typeface="Calibri"/>
              </a:defRPr>
            </a:lvl1pPr>
            <a:lvl2pPr marL="489602" indent="0" algn="ctr">
              <a:buNone/>
              <a:defRPr sz="1904">
                <a:solidFill>
                  <a:srgbClr val="92107D"/>
                </a:solidFill>
                <a:latin typeface="Calibri"/>
                <a:cs typeface="Calibri"/>
              </a:defRPr>
            </a:lvl2pPr>
            <a:lvl3pPr marL="979203" indent="0" algn="ctr">
              <a:buNone/>
              <a:defRPr sz="1904">
                <a:solidFill>
                  <a:srgbClr val="92107D"/>
                </a:solidFill>
                <a:latin typeface="Calibri"/>
                <a:cs typeface="Calibri"/>
              </a:defRPr>
            </a:lvl3pPr>
            <a:lvl4pPr marL="1468805" indent="0" algn="ctr">
              <a:buNone/>
              <a:defRPr sz="1904">
                <a:solidFill>
                  <a:srgbClr val="92107D"/>
                </a:solidFill>
                <a:latin typeface="Calibri"/>
                <a:cs typeface="Calibri"/>
              </a:defRPr>
            </a:lvl4pPr>
            <a:lvl5pPr marL="1958407" indent="0" algn="ctr">
              <a:buNone/>
              <a:defRPr sz="1904">
                <a:solidFill>
                  <a:srgbClr val="92107D"/>
                </a:solidFill>
                <a:latin typeface="Calibri"/>
                <a:cs typeface="Calibri"/>
              </a:defRPr>
            </a:lvl5pPr>
          </a:lstStyle>
          <a:p>
            <a:pPr lvl="0"/>
            <a:r>
              <a:rPr lang="fr-FR"/>
              <a:t>Modifiez les styles du texte du masque</a:t>
            </a:r>
          </a:p>
        </p:txBody>
      </p:sp>
      <p:sp>
        <p:nvSpPr>
          <p:cNvPr id="18" name="Espace réservé du texte 17"/>
          <p:cNvSpPr>
            <a:spLocks noGrp="1"/>
          </p:cNvSpPr>
          <p:nvPr>
            <p:ph type="body" sz="quarter" idx="11"/>
          </p:nvPr>
        </p:nvSpPr>
        <p:spPr>
          <a:xfrm>
            <a:off x="896" y="2178725"/>
            <a:ext cx="12191105" cy="1087990"/>
          </a:xfrm>
          <a:prstGeom prst="rect">
            <a:avLst/>
          </a:prstGeom>
        </p:spPr>
        <p:txBody>
          <a:bodyPr vert="horz" lIns="0" tIns="0" rIns="0" bIns="0">
            <a:spAutoFit/>
          </a:bodyPr>
          <a:lstStyle>
            <a:lvl1pPr marL="0" indent="0" algn="ctr">
              <a:lnSpc>
                <a:spcPct val="80000"/>
              </a:lnSpc>
              <a:buNone/>
              <a:defRPr sz="4569" baseline="0">
                <a:latin typeface="Calibri" pitchFamily="34" charset="0"/>
              </a:defRPr>
            </a:lvl1pPr>
            <a:lvl2pPr marL="489602" indent="0" algn="ctr">
              <a:buNone/>
              <a:defRPr sz="3331">
                <a:latin typeface="Calibri" pitchFamily="34" charset="0"/>
              </a:defRPr>
            </a:lvl2pPr>
            <a:lvl3pPr marL="979203" indent="0" algn="ctr">
              <a:buNone/>
              <a:defRPr sz="3331"/>
            </a:lvl3pPr>
            <a:lvl4pPr marL="1468805" indent="0" algn="ctr">
              <a:buNone/>
              <a:defRPr sz="3331"/>
            </a:lvl4pPr>
            <a:lvl5pPr marL="1958407" indent="0" algn="ctr">
              <a:buNone/>
              <a:defRPr sz="3331"/>
            </a:lvl5pPr>
          </a:lstStyle>
          <a:p>
            <a:pPr lvl="0"/>
            <a:r>
              <a:rPr lang="fr-FR" dirty="0"/>
              <a:t>Modifiez les styles du texte du masque</a:t>
            </a:r>
          </a:p>
          <a:p>
            <a:pPr lvl="1"/>
            <a:r>
              <a:rPr lang="fr-FR" dirty="0"/>
              <a:t>Deuxième niveau</a:t>
            </a:r>
          </a:p>
        </p:txBody>
      </p:sp>
      <p:sp>
        <p:nvSpPr>
          <p:cNvPr id="20" name="Espace réservé du texte 16"/>
          <p:cNvSpPr>
            <a:spLocks noGrp="1"/>
          </p:cNvSpPr>
          <p:nvPr>
            <p:ph type="body" sz="quarter" idx="12"/>
          </p:nvPr>
        </p:nvSpPr>
        <p:spPr>
          <a:xfrm>
            <a:off x="-1" y="3892370"/>
            <a:ext cx="12192000" cy="421847"/>
          </a:xfrm>
          <a:prstGeom prst="rect">
            <a:avLst/>
          </a:prstGeom>
        </p:spPr>
        <p:txBody>
          <a:bodyPr vert="horz" wrap="square" lIns="0" tIns="0" rIns="0" bIns="0">
            <a:spAutoFit/>
          </a:bodyPr>
          <a:lstStyle>
            <a:lvl1pPr marL="0" indent="0" algn="ctr">
              <a:buFontTx/>
              <a:buNone/>
              <a:defRPr sz="3046" cap="all" baseline="0">
                <a:solidFill>
                  <a:srgbClr val="878484"/>
                </a:solidFill>
                <a:latin typeface="Calibri"/>
              </a:defRPr>
            </a:lvl1pPr>
            <a:lvl2pPr marL="489602" indent="0">
              <a:buFontTx/>
              <a:buNone/>
              <a:defRPr sz="2665" cap="all">
                <a:solidFill>
                  <a:schemeClr val="bg1">
                    <a:lumMod val="85000"/>
                  </a:schemeClr>
                </a:solidFill>
                <a:latin typeface="Calibri"/>
              </a:defRPr>
            </a:lvl2pPr>
            <a:lvl3pPr marL="979203" indent="0">
              <a:buFontTx/>
              <a:buNone/>
              <a:defRPr sz="2665" cap="all">
                <a:solidFill>
                  <a:schemeClr val="bg1">
                    <a:lumMod val="85000"/>
                  </a:schemeClr>
                </a:solidFill>
                <a:latin typeface="Calibri"/>
              </a:defRPr>
            </a:lvl3pPr>
            <a:lvl4pPr marL="1468805" indent="0">
              <a:buFontTx/>
              <a:buNone/>
              <a:defRPr sz="2665" cap="all">
                <a:solidFill>
                  <a:schemeClr val="bg1">
                    <a:lumMod val="85000"/>
                  </a:schemeClr>
                </a:solidFill>
                <a:latin typeface="Calibri"/>
              </a:defRPr>
            </a:lvl4pPr>
            <a:lvl5pPr marL="1958407" indent="0">
              <a:buFontTx/>
              <a:buNone/>
              <a:defRPr sz="2665" cap="all">
                <a:solidFill>
                  <a:schemeClr val="bg1">
                    <a:lumMod val="85000"/>
                  </a:schemeClr>
                </a:solidFill>
                <a:latin typeface="Calibri"/>
              </a:defRPr>
            </a:lvl5pPr>
          </a:lstStyle>
          <a:p>
            <a:pPr lvl="0"/>
            <a:r>
              <a:rPr lang="fr-FR" dirty="0"/>
              <a:t>Modifiez les styles du texte du masque</a:t>
            </a:r>
          </a:p>
        </p:txBody>
      </p:sp>
    </p:spTree>
    <p:extLst>
      <p:ext uri="{BB962C8B-B14F-4D97-AF65-F5344CB8AC3E}">
        <p14:creationId xmlns:p14="http://schemas.microsoft.com/office/powerpoint/2010/main" val="3809320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de conten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D0E475-0A12-4C14-8892-D0500A4A1128}"/>
              </a:ext>
            </a:extLst>
          </p:cNvPr>
          <p:cNvSpPr/>
          <p:nvPr userDrawn="1"/>
        </p:nvSpPr>
        <p:spPr>
          <a:xfrm>
            <a:off x="1" y="0"/>
            <a:ext cx="12192000" cy="755453"/>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a:p>
        </p:txBody>
      </p:sp>
      <p:sp>
        <p:nvSpPr>
          <p:cNvPr id="8" name="Rectangle 7">
            <a:extLst>
              <a:ext uri="{FF2B5EF4-FFF2-40B4-BE49-F238E27FC236}">
                <a16:creationId xmlns:a16="http://schemas.microsoft.com/office/drawing/2014/main" id="{A3150E4C-8C47-46A7-93C2-54178252DB44}"/>
              </a:ext>
            </a:extLst>
          </p:cNvPr>
          <p:cNvSpPr/>
          <p:nvPr userDrawn="1"/>
        </p:nvSpPr>
        <p:spPr>
          <a:xfrm>
            <a:off x="1792" y="-37773"/>
            <a:ext cx="191760" cy="6895773"/>
          </a:xfrm>
          <a:prstGeom prst="rect">
            <a:avLst/>
          </a:prstGeom>
          <a:solidFill>
            <a:srgbClr val="878484">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fontAlgn="auto">
              <a:spcBef>
                <a:spcPts val="0"/>
              </a:spcBef>
              <a:spcAft>
                <a:spcPts val="0"/>
              </a:spcAft>
              <a:defRPr/>
            </a:pPr>
            <a:endParaRPr lang="fr-FR" sz="1713" dirty="0"/>
          </a:p>
        </p:txBody>
      </p:sp>
      <p:sp>
        <p:nvSpPr>
          <p:cNvPr id="6" name="Espace réservé du texte 16"/>
          <p:cNvSpPr>
            <a:spLocks noGrp="1"/>
          </p:cNvSpPr>
          <p:nvPr>
            <p:ph type="body" sz="quarter" idx="12"/>
          </p:nvPr>
        </p:nvSpPr>
        <p:spPr>
          <a:xfrm>
            <a:off x="-1" y="114726"/>
            <a:ext cx="12192000" cy="395429"/>
          </a:xfrm>
          <a:prstGeom prst="rect">
            <a:avLst/>
          </a:prstGeom>
        </p:spPr>
        <p:txBody>
          <a:bodyPr vert="horz" wrap="square" lIns="468000" tIns="0" rIns="0" bIns="0">
            <a:spAutoFit/>
          </a:bodyPr>
          <a:lstStyle>
            <a:lvl1pPr marL="0" indent="0" algn="l">
              <a:buFontTx/>
              <a:buNone/>
              <a:defRPr sz="2855" cap="all" baseline="0">
                <a:solidFill>
                  <a:schemeClr val="bg1"/>
                </a:solidFill>
                <a:latin typeface="Calibri"/>
              </a:defRPr>
            </a:lvl1pPr>
            <a:lvl2pPr marL="489602" indent="0">
              <a:buFontTx/>
              <a:buNone/>
              <a:defRPr sz="2665" cap="all">
                <a:solidFill>
                  <a:schemeClr val="bg1">
                    <a:lumMod val="85000"/>
                  </a:schemeClr>
                </a:solidFill>
                <a:latin typeface="Calibri"/>
              </a:defRPr>
            </a:lvl2pPr>
            <a:lvl3pPr marL="979203" indent="0">
              <a:buFontTx/>
              <a:buNone/>
              <a:defRPr sz="2665" cap="all">
                <a:solidFill>
                  <a:schemeClr val="bg1">
                    <a:lumMod val="85000"/>
                  </a:schemeClr>
                </a:solidFill>
                <a:latin typeface="Calibri"/>
              </a:defRPr>
            </a:lvl3pPr>
            <a:lvl4pPr marL="1468805" indent="0">
              <a:buFontTx/>
              <a:buNone/>
              <a:defRPr sz="2665" cap="all">
                <a:solidFill>
                  <a:schemeClr val="bg1">
                    <a:lumMod val="85000"/>
                  </a:schemeClr>
                </a:solidFill>
                <a:latin typeface="Calibri"/>
              </a:defRPr>
            </a:lvl4pPr>
            <a:lvl5pPr marL="1958407" indent="0">
              <a:buFontTx/>
              <a:buNone/>
              <a:defRPr sz="2665" cap="all">
                <a:solidFill>
                  <a:schemeClr val="bg1">
                    <a:lumMod val="85000"/>
                  </a:schemeClr>
                </a:solidFill>
                <a:latin typeface="Calibri"/>
              </a:defRPr>
            </a:lvl5pPr>
          </a:lstStyle>
          <a:p>
            <a:pPr lvl="0"/>
            <a:r>
              <a:rPr lang="fr-FR" dirty="0"/>
              <a:t>Cliquez pour modifier les styles du texte du masque</a:t>
            </a:r>
          </a:p>
        </p:txBody>
      </p:sp>
      <p:sp>
        <p:nvSpPr>
          <p:cNvPr id="9" name="Espace réservé du texte 8"/>
          <p:cNvSpPr>
            <a:spLocks noGrp="1"/>
          </p:cNvSpPr>
          <p:nvPr>
            <p:ph type="body" sz="quarter" idx="13"/>
          </p:nvPr>
        </p:nvSpPr>
        <p:spPr>
          <a:xfrm>
            <a:off x="-13441" y="1074244"/>
            <a:ext cx="12206337" cy="395429"/>
          </a:xfrm>
          <a:prstGeom prst="rect">
            <a:avLst/>
          </a:prstGeom>
        </p:spPr>
        <p:txBody>
          <a:bodyPr vert="horz" wrap="square" lIns="468000" tIns="0" rIns="0" bIns="0">
            <a:spAutoFit/>
          </a:bodyPr>
          <a:lstStyle>
            <a:lvl1pPr marL="0" indent="0" algn="l">
              <a:buNone/>
              <a:defRPr sz="2855" baseline="0">
                <a:latin typeface="Calibri" pitchFamily="34" charset="0"/>
              </a:defRPr>
            </a:lvl1pPr>
            <a:lvl2pPr marL="489602" indent="0" algn="l">
              <a:buNone/>
              <a:defRPr sz="2665"/>
            </a:lvl2pPr>
            <a:lvl3pPr marL="979203" indent="0" algn="l">
              <a:buNone/>
              <a:defRPr sz="2665"/>
            </a:lvl3pPr>
            <a:lvl4pPr marL="1468805" indent="0" algn="l">
              <a:buNone/>
              <a:defRPr sz="2665"/>
            </a:lvl4pPr>
            <a:lvl5pPr marL="1958407" indent="0" algn="l">
              <a:buNone/>
              <a:defRPr sz="2665"/>
            </a:lvl5pPr>
          </a:lstStyle>
          <a:p>
            <a:pPr lvl="0"/>
            <a:r>
              <a:rPr lang="fr-FR" dirty="0"/>
              <a:t>Modifiez les styles du texte du masque</a:t>
            </a:r>
          </a:p>
        </p:txBody>
      </p:sp>
      <p:sp>
        <p:nvSpPr>
          <p:cNvPr id="12" name="Espace réservé du texte 16"/>
          <p:cNvSpPr>
            <a:spLocks noGrp="1"/>
          </p:cNvSpPr>
          <p:nvPr>
            <p:ph type="body" sz="quarter" idx="14"/>
          </p:nvPr>
        </p:nvSpPr>
        <p:spPr>
          <a:xfrm>
            <a:off x="809942" y="1689860"/>
            <a:ext cx="10830984" cy="395429"/>
          </a:xfrm>
          <a:prstGeom prst="rect">
            <a:avLst/>
          </a:prstGeom>
        </p:spPr>
        <p:txBody>
          <a:bodyPr vert="horz" wrap="square" lIns="0" tIns="0" rIns="0" bIns="0">
            <a:spAutoFit/>
          </a:bodyPr>
          <a:lstStyle>
            <a:lvl1pPr marL="0" indent="0" algn="l">
              <a:buFontTx/>
              <a:buNone/>
              <a:defRPr sz="2855" cap="all" baseline="0">
                <a:solidFill>
                  <a:srgbClr val="3BA9D1"/>
                </a:solidFill>
                <a:latin typeface="Calibri"/>
              </a:defRPr>
            </a:lvl1pPr>
            <a:lvl2pPr marL="489602" indent="0">
              <a:buFontTx/>
              <a:buNone/>
              <a:defRPr sz="2665" cap="all">
                <a:solidFill>
                  <a:schemeClr val="bg1">
                    <a:lumMod val="85000"/>
                  </a:schemeClr>
                </a:solidFill>
                <a:latin typeface="Calibri"/>
              </a:defRPr>
            </a:lvl2pPr>
            <a:lvl3pPr marL="979203" indent="0">
              <a:buFontTx/>
              <a:buNone/>
              <a:defRPr sz="2665" cap="all">
                <a:solidFill>
                  <a:schemeClr val="bg1">
                    <a:lumMod val="85000"/>
                  </a:schemeClr>
                </a:solidFill>
                <a:latin typeface="Calibri"/>
              </a:defRPr>
            </a:lvl3pPr>
            <a:lvl4pPr marL="1468805" indent="0">
              <a:buFontTx/>
              <a:buNone/>
              <a:defRPr sz="2665" cap="all">
                <a:solidFill>
                  <a:schemeClr val="bg1">
                    <a:lumMod val="85000"/>
                  </a:schemeClr>
                </a:solidFill>
                <a:latin typeface="Calibri"/>
              </a:defRPr>
            </a:lvl4pPr>
            <a:lvl5pPr marL="1958407" indent="0">
              <a:buFontTx/>
              <a:buNone/>
              <a:defRPr sz="2665" cap="all">
                <a:solidFill>
                  <a:schemeClr val="bg1">
                    <a:lumMod val="85000"/>
                  </a:schemeClr>
                </a:solidFill>
                <a:latin typeface="Calibri"/>
              </a:defRPr>
            </a:lvl5pPr>
          </a:lstStyle>
          <a:p>
            <a:pPr lvl="0"/>
            <a:r>
              <a:rPr lang="fr-FR" dirty="0"/>
              <a:t>Modifiez les styles du texte du masque</a:t>
            </a:r>
          </a:p>
        </p:txBody>
      </p:sp>
      <p:sp>
        <p:nvSpPr>
          <p:cNvPr id="15" name="Espace réservé du texte 14"/>
          <p:cNvSpPr>
            <a:spLocks noGrp="1"/>
          </p:cNvSpPr>
          <p:nvPr>
            <p:ph type="body" sz="quarter" idx="16"/>
          </p:nvPr>
        </p:nvSpPr>
        <p:spPr>
          <a:xfrm>
            <a:off x="809942" y="2908852"/>
            <a:ext cx="10830984" cy="329642"/>
          </a:xfrm>
          <a:prstGeom prst="rect">
            <a:avLst/>
          </a:prstGeom>
        </p:spPr>
        <p:txBody>
          <a:bodyPr vert="horz" wrap="square" lIns="0" tIns="0" rIns="0" bIns="0">
            <a:spAutoFit/>
          </a:bodyPr>
          <a:lstStyle>
            <a:lvl1pPr marL="0" indent="0">
              <a:buNone/>
              <a:defRPr sz="2380">
                <a:latin typeface="Calibri" pitchFamily="34" charset="0"/>
              </a:defRPr>
            </a:lvl1pPr>
            <a:lvl2pPr marL="489602" indent="0">
              <a:buNone/>
              <a:defRPr sz="1523"/>
            </a:lvl2pPr>
            <a:lvl3pPr marL="979203" indent="0">
              <a:buNone/>
              <a:defRPr sz="1523"/>
            </a:lvl3pPr>
            <a:lvl4pPr marL="1468805" indent="0">
              <a:buNone/>
              <a:defRPr sz="1523"/>
            </a:lvl4pPr>
            <a:lvl5pPr marL="1958407" indent="0">
              <a:buNone/>
              <a:defRPr sz="1523"/>
            </a:lvl5pPr>
          </a:lstStyle>
          <a:p>
            <a:pPr lvl="0"/>
            <a:r>
              <a:rPr lang="fr-FR" dirty="0"/>
              <a:t>Cliquez pour modifier les styles du texte du masque</a:t>
            </a:r>
          </a:p>
        </p:txBody>
      </p:sp>
    </p:spTree>
    <p:extLst>
      <p:ext uri="{BB962C8B-B14F-4D97-AF65-F5344CB8AC3E}">
        <p14:creationId xmlns:p14="http://schemas.microsoft.com/office/powerpoint/2010/main" val="51664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2EE-5EF3-4907-AD7B-CD272B5AC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A7F84-3B5F-494D-8E95-6B0932FAAA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5DE7B-2787-4120-86ED-4C8999BDE0B2}"/>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D487511A-FF7D-4D59-9F6C-77CC142ED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6EB21-D860-438A-9985-5BC8AE6F90C2}"/>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17657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C8D-ACEE-4702-B9B8-429E5DA6BD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E1B2C5-BB84-4C28-BA5B-6927B1C1F5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7F7ECF-34FA-4E1B-8B59-0FE678EB4A28}"/>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D6CFBEE8-5021-4F9F-9025-6094B5279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F4616-7EB2-499E-A9B1-6EC3EDDBB4CD}"/>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429228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BDB3-6CF4-4AEC-B5A6-E3B77BD4F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8EDCBC-88C1-46C4-BEEB-1620752219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7F0A90-8ADA-43AB-BAFC-629E229436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49AA77-0E86-411D-B059-6A7B2AEAF60A}"/>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6" name="Footer Placeholder 5">
            <a:extLst>
              <a:ext uri="{FF2B5EF4-FFF2-40B4-BE49-F238E27FC236}">
                <a16:creationId xmlns:a16="http://schemas.microsoft.com/office/drawing/2014/main" id="{B50BF79B-38E6-4F95-A381-202229D74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200-8FCD-4CD4-8D12-F1365827646B}"/>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328635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6B02-E890-4A3D-B9E5-A91B6CBF6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80A635-B6DA-4DE7-B70F-4229EAF4F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23975-232D-41E0-BA46-DA023D96EC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87FC73-BF14-4553-A84E-25BB7A4103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E49A5-14C3-427C-9B1A-D83678E42B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229B79-34A0-4982-B373-68D1C982E805}"/>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8" name="Footer Placeholder 7">
            <a:extLst>
              <a:ext uri="{FF2B5EF4-FFF2-40B4-BE49-F238E27FC236}">
                <a16:creationId xmlns:a16="http://schemas.microsoft.com/office/drawing/2014/main" id="{B5D0CE11-3248-4F4D-9F7F-4460E3E240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83DF10-2DB6-4D48-8CF0-58FB5DF8E6E4}"/>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1815151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4512-A20D-4C9F-A8AC-8164DB4AD9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07A47D-299D-44B0-A99D-FFBD6A5A13A5}"/>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4" name="Footer Placeholder 3">
            <a:extLst>
              <a:ext uri="{FF2B5EF4-FFF2-40B4-BE49-F238E27FC236}">
                <a16:creationId xmlns:a16="http://schemas.microsoft.com/office/drawing/2014/main" id="{2D14B60B-F721-46FA-A64C-118FE347A6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0E2A20-AE9F-4EF2-B226-625A8C678DFF}"/>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259359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BD51A-8472-4AE0-94C1-07AF2B380F12}"/>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3" name="Footer Placeholder 2">
            <a:extLst>
              <a:ext uri="{FF2B5EF4-FFF2-40B4-BE49-F238E27FC236}">
                <a16:creationId xmlns:a16="http://schemas.microsoft.com/office/drawing/2014/main" id="{AD8C618A-8C0D-4A01-9C31-B999205D6B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C7A209-CB4D-401B-A5FD-1CB2194F5766}"/>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136874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7B23E-A6E8-4260-8571-4113E1ACC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8E6BE-1745-4AD9-B5EB-13B5EFAE3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6C15F7-B68A-4D07-8C09-D24E76D32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7168B-32A7-4F2F-9040-F874FA240764}"/>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6" name="Footer Placeholder 5">
            <a:extLst>
              <a:ext uri="{FF2B5EF4-FFF2-40B4-BE49-F238E27FC236}">
                <a16:creationId xmlns:a16="http://schemas.microsoft.com/office/drawing/2014/main" id="{EE6DF14D-5666-4EE0-863C-0F75B92AD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F7D7E5-8274-4897-81EE-DBB22B135C87}"/>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213532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970D-310F-43DB-99FF-B60AA704B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64A3F2-92B7-4A8D-90AA-1D4C0834A9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CC3CBB-42B2-4DA6-A1DE-C093A34D4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C95EE-AD74-4AE6-A17C-219DD6D9463E}"/>
              </a:ext>
            </a:extLst>
          </p:cNvPr>
          <p:cNvSpPr>
            <a:spLocks noGrp="1"/>
          </p:cNvSpPr>
          <p:nvPr>
            <p:ph type="dt" sz="half" idx="10"/>
          </p:nvPr>
        </p:nvSpPr>
        <p:spPr/>
        <p:txBody>
          <a:bodyPr/>
          <a:lstStyle/>
          <a:p>
            <a:fld id="{9A75F8BB-6959-4DB8-960A-CA8312901C20}" type="datetimeFigureOut">
              <a:rPr lang="en-US" smtClean="0"/>
              <a:t>3/28/2022</a:t>
            </a:fld>
            <a:endParaRPr lang="en-US"/>
          </a:p>
        </p:txBody>
      </p:sp>
      <p:sp>
        <p:nvSpPr>
          <p:cNvPr id="6" name="Footer Placeholder 5">
            <a:extLst>
              <a:ext uri="{FF2B5EF4-FFF2-40B4-BE49-F238E27FC236}">
                <a16:creationId xmlns:a16="http://schemas.microsoft.com/office/drawing/2014/main" id="{97D083A7-80A0-4DA9-9C22-C612D4940D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D146E-4D61-446D-A8D2-17863B474092}"/>
              </a:ext>
            </a:extLst>
          </p:cNvPr>
          <p:cNvSpPr>
            <a:spLocks noGrp="1"/>
          </p:cNvSpPr>
          <p:nvPr>
            <p:ph type="sldNum" sz="quarter" idx="12"/>
          </p:nvPr>
        </p:nvSpPr>
        <p:spPr/>
        <p:txBody>
          <a:bodyPr/>
          <a:lstStyle/>
          <a:p>
            <a:fld id="{F3DA45EA-FC8C-4B67-994C-CD98D7614CC5}" type="slidenum">
              <a:rPr lang="en-US" smtClean="0"/>
              <a:t>‹N°›</a:t>
            </a:fld>
            <a:endParaRPr lang="en-US"/>
          </a:p>
        </p:txBody>
      </p:sp>
    </p:spTree>
    <p:extLst>
      <p:ext uri="{BB962C8B-B14F-4D97-AF65-F5344CB8AC3E}">
        <p14:creationId xmlns:p14="http://schemas.microsoft.com/office/powerpoint/2010/main" val="263721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E55AE-732F-43EC-AE97-51232683A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D2D062-2FAF-4EED-8284-613B644E0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F30F5-6987-42DF-9966-D07372A5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5F8BB-6959-4DB8-960A-CA8312901C20}" type="datetimeFigureOut">
              <a:rPr lang="en-US" smtClean="0"/>
              <a:t>3/28/2022</a:t>
            </a:fld>
            <a:endParaRPr lang="en-US"/>
          </a:p>
        </p:txBody>
      </p:sp>
      <p:sp>
        <p:nvSpPr>
          <p:cNvPr id="5" name="Footer Placeholder 4">
            <a:extLst>
              <a:ext uri="{FF2B5EF4-FFF2-40B4-BE49-F238E27FC236}">
                <a16:creationId xmlns:a16="http://schemas.microsoft.com/office/drawing/2014/main" id="{41D7F8EB-45AE-4E09-BFEE-ECB49F5CE4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ADBA8-9DBE-4CC4-9C63-02A53EDF4C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A45EA-FC8C-4B67-994C-CD98D7614CC5}" type="slidenum">
              <a:rPr lang="en-US" smtClean="0"/>
              <a:t>‹N°›</a:t>
            </a:fld>
            <a:endParaRPr lang="en-US"/>
          </a:p>
        </p:txBody>
      </p:sp>
    </p:spTree>
    <p:extLst>
      <p:ext uri="{BB962C8B-B14F-4D97-AF65-F5344CB8AC3E}">
        <p14:creationId xmlns:p14="http://schemas.microsoft.com/office/powerpoint/2010/main" val="3838921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42.xml"/><Relationship Id="rId9"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67.png"/><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8.jpg"/><Relationship Id="rId5" Type="http://schemas.openxmlformats.org/officeDocument/2006/relationships/image" Target="../media/image82.pn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3.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omments" Target="../comments/comment1.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www.cours-univ.fr/bibliographie-lea.html#economiefoucher1" TargetMode="External"/><Relationship Id="rId3" Type="http://schemas.openxmlformats.org/officeDocument/2006/relationships/diagramLayout" Target="../diagrams/layout3.xml"/><Relationship Id="rId7" Type="http://schemas.openxmlformats.org/officeDocument/2006/relationships/hyperlink" Target="http://www.cours-univ.fr/bibliographie-lea.html#dictionnairedeconomie1"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hyperlink" Target="http://www.cours-univ.fr/bibliographie-lea.html#themesdactualite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0.png"/></Relationships>
</file>

<file path=ppt/slides/_rels/slide9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39.png"/><Relationship Id="rId4" Type="http://schemas.openxmlformats.org/officeDocument/2006/relationships/image" Target="../media/image53.png"/><Relationship Id="rId9" Type="http://schemas.openxmlformats.org/officeDocument/2006/relationships/image" Target="../media/image37.png"/></Relationships>
</file>

<file path=ppt/slides/_rels/slide9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jpe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D4D69-40DE-4B02-8466-04C87BB1CD29}"/>
              </a:ext>
            </a:extLst>
          </p:cNvPr>
          <p:cNvSpPr>
            <a:spLocks noGrp="1"/>
          </p:cNvSpPr>
          <p:nvPr>
            <p:ph type="ctrTitle"/>
          </p:nvPr>
        </p:nvSpPr>
        <p:spPr>
          <a:xfrm>
            <a:off x="6194716" y="739978"/>
            <a:ext cx="5334930" cy="3004145"/>
          </a:xfrm>
        </p:spPr>
        <p:txBody>
          <a:bodyPr>
            <a:normAutofit/>
          </a:bodyPr>
          <a:lstStyle/>
          <a:p>
            <a:pPr eaLnBrk="1" fontAlgn="auto" hangingPunct="1">
              <a:spcAft>
                <a:spcPts val="0"/>
              </a:spcAft>
              <a:defRPr/>
            </a:pPr>
            <a:r>
              <a:rPr lang="fr-FR" sz="51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Cours de Macro Economie</a:t>
            </a:r>
            <a:br>
              <a:rPr lang="fr-FR" sz="51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br>
            <a:br>
              <a:rPr lang="fr-FR" sz="51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br>
            <a:r>
              <a:rPr lang="fr-FR" sz="5100" b="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Licence 2</a:t>
            </a:r>
            <a:endParaRPr lang="fr-FR" sz="5100" dirty="0"/>
          </a:p>
        </p:txBody>
      </p:sp>
      <p:sp>
        <p:nvSpPr>
          <p:cNvPr id="6147" name="Sous-titre 2">
            <a:extLst>
              <a:ext uri="{FF2B5EF4-FFF2-40B4-BE49-F238E27FC236}">
                <a16:creationId xmlns:a16="http://schemas.microsoft.com/office/drawing/2014/main" id="{FD0DD070-1D00-47D2-97EB-400BC1677567}"/>
              </a:ext>
            </a:extLst>
          </p:cNvPr>
          <p:cNvSpPr>
            <a:spLocks noGrp="1" noChangeArrowheads="1"/>
          </p:cNvSpPr>
          <p:nvPr>
            <p:ph type="subTitle" idx="1"/>
          </p:nvPr>
        </p:nvSpPr>
        <p:spPr>
          <a:xfrm>
            <a:off x="6194715" y="3836197"/>
            <a:ext cx="5334931" cy="2189214"/>
          </a:xfrm>
        </p:spPr>
        <p:txBody>
          <a:bodyPr rtlCol="0">
            <a:normAutofit/>
          </a:bodyPr>
          <a:lstStyle/>
          <a:p>
            <a:pPr eaLnBrk="1" fontAlgn="auto" hangingPunct="1">
              <a:defRPr/>
            </a:pPr>
            <a:r>
              <a:rPr lang="fr-FR" altLang="fr-FR">
                <a:latin typeface="Agency FB" panose="020B0503020202020204" pitchFamily="34" charset="0"/>
              </a:rPr>
              <a:t>Dr Franklin Kouassi </a:t>
            </a:r>
          </a:p>
          <a:p>
            <a:pPr eaLnBrk="1" fontAlgn="auto" hangingPunct="1">
              <a:defRPr/>
            </a:pPr>
            <a:r>
              <a:rPr lang="fr-FR" altLang="fr-FR">
                <a:latin typeface="Agency FB" panose="020B0503020202020204" pitchFamily="34" charset="0"/>
              </a:rPr>
              <a:t>Université des Lagunes</a:t>
            </a:r>
          </a:p>
          <a:p>
            <a:pPr eaLnBrk="1" fontAlgn="auto" hangingPunct="1">
              <a:defRPr/>
            </a:pPr>
            <a:r>
              <a:rPr lang="fr-FR" altLang="fr-FR">
                <a:latin typeface="Agency FB" panose="020B0503020202020204" pitchFamily="34" charset="0"/>
              </a:rPr>
              <a:t>Franklogbochi@yahoo.fr</a:t>
            </a:r>
          </a:p>
        </p:txBody>
      </p:sp>
      <p:pic>
        <p:nvPicPr>
          <p:cNvPr id="6149" name="Picture 6148">
            <a:extLst>
              <a:ext uri="{FF2B5EF4-FFF2-40B4-BE49-F238E27FC236}">
                <a16:creationId xmlns:a16="http://schemas.microsoft.com/office/drawing/2014/main" id="{B092D384-2FD7-445B-ACC7-9E6C3947F597}"/>
              </a:ext>
            </a:extLst>
          </p:cNvPr>
          <p:cNvPicPr>
            <a:picLocks noChangeAspect="1"/>
          </p:cNvPicPr>
          <p:nvPr/>
        </p:nvPicPr>
        <p:blipFill rotWithShape="1">
          <a:blip r:embed="rId2"/>
          <a:srcRect l="15069" r="18431"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400"/>
                                        <p:tgtEl>
                                          <p:spTgt spid="6147">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6147">
                                            <p:txEl>
                                              <p:pRg st="1" end="1"/>
                                            </p:txEl>
                                          </p:spTgt>
                                        </p:tgtEl>
                                        <p:attrNameLst>
                                          <p:attrName>style.visibility</p:attrName>
                                        </p:attrNameLst>
                                      </p:cBhvr>
                                      <p:to>
                                        <p:strVal val="visible"/>
                                      </p:to>
                                    </p:set>
                                    <p:animEffect transition="in" filter="fade">
                                      <p:cBhvr>
                                        <p:cTn id="15" dur="400"/>
                                        <p:tgtEl>
                                          <p:spTgt spid="61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6147">
                                            <p:txEl>
                                              <p:pRg st="2" end="2"/>
                                            </p:txEl>
                                          </p:spTgt>
                                        </p:tgtEl>
                                        <p:attrNameLst>
                                          <p:attrName>style.visibility</p:attrName>
                                        </p:attrNameLst>
                                      </p:cBhvr>
                                      <p:to>
                                        <p:strVal val="visible"/>
                                      </p:to>
                                    </p:set>
                                    <p:animEffect transition="in" filter="fade">
                                      <p:cBhvr>
                                        <p:cTn id="20" dur="4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4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a:extLst>
              <a:ext uri="{FF2B5EF4-FFF2-40B4-BE49-F238E27FC236}">
                <a16:creationId xmlns:a16="http://schemas.microsoft.com/office/drawing/2014/main" id="{EA5144BE-D0CB-41C2-AB49-F5EFDA75B813}"/>
              </a:ext>
            </a:extLst>
          </p:cNvPr>
          <p:cNvSpPr>
            <a:spLocks noGrp="1" noChangeArrowheads="1"/>
          </p:cNvSpPr>
          <p:nvPr>
            <p:ph type="title"/>
          </p:nvPr>
        </p:nvSpPr>
        <p:spPr>
          <a:xfrm>
            <a:off x="630936" y="495992"/>
            <a:ext cx="4195140" cy="5638831"/>
          </a:xfrm>
          <a:noFill/>
        </p:spPr>
        <p:txBody>
          <a:bodyPr anchor="ctr">
            <a:normAutofit/>
          </a:bodyPr>
          <a:lstStyle/>
          <a:p>
            <a:pPr marL="742950" indent="-742950" eaLnBrk="1" fontAlgn="auto" hangingPunct="1">
              <a:spcAft>
                <a:spcPts val="0"/>
              </a:spcAft>
              <a:buFont typeface="Calibri" panose="020F0502020204030204" pitchFamily="34" charset="0"/>
              <a:buAutoNum type="alphaLcPeriod"/>
              <a:defRPr/>
            </a:pPr>
            <a:r>
              <a:rPr lang="fr-FR" altLang="fr-FR" sz="3400">
                <a:latin typeface="Comic Sans MS" panose="030F0702030302020204" pitchFamily="66" charset="0"/>
              </a:rPr>
              <a:t>Objectifs de la macroéconomie </a:t>
            </a:r>
            <a:br>
              <a:rPr lang="fr-FR" altLang="fr-FR" sz="3400">
                <a:latin typeface="Comic Sans MS" panose="030F0702030302020204" pitchFamily="66" charset="0"/>
              </a:rPr>
            </a:br>
            <a:r>
              <a:rPr lang="fr-FR" altLang="fr-FR" sz="3400">
                <a:latin typeface="Comic Sans MS" panose="030F0702030302020204" pitchFamily="66" charset="0"/>
              </a:rPr>
              <a:t> </a:t>
            </a:r>
            <a:endParaRPr lang="fr-FR" altLang="fr-FR" sz="3400"/>
          </a:p>
        </p:txBody>
      </p:sp>
      <p:sp>
        <p:nvSpPr>
          <p:cNvPr id="22532" name="Espace réservé du numéro de diapositive 3">
            <a:extLst>
              <a:ext uri="{FF2B5EF4-FFF2-40B4-BE49-F238E27FC236}">
                <a16:creationId xmlns:a16="http://schemas.microsoft.com/office/drawing/2014/main" id="{AD03B985-51AA-411B-BD08-86EDC5BFB7CD}"/>
              </a:ext>
            </a:extLst>
          </p:cNvPr>
          <p:cNvSpPr>
            <a:spLocks noGrp="1" noChangeArrowheads="1"/>
          </p:cNvSpPr>
          <p:nvPr>
            <p:ph type="sldNum" sz="quarter" idx="12"/>
          </p:nvPr>
        </p:nvSpPr>
        <p:spPr bwMode="auto">
          <a:xfrm>
            <a:off x="0" y="6309360"/>
            <a:ext cx="640080" cy="54864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spcAft>
                <a:spcPts val="600"/>
              </a:spcAft>
            </a:pPr>
            <a:fld id="{0E3E98FE-1D4C-4B39-8E0C-E10F704C74A4}" type="slidenum">
              <a:rPr lang="fr-FR" altLang="fr-FR"/>
              <a:pPr algn="ctr">
                <a:spcAft>
                  <a:spcPts val="600"/>
                </a:spcAft>
              </a:pPr>
              <a:t>10</a:t>
            </a:fld>
            <a:endParaRPr lang="fr-FR" altLang="fr-FR"/>
          </a:p>
        </p:txBody>
      </p:sp>
      <p:graphicFrame>
        <p:nvGraphicFramePr>
          <p:cNvPr id="22534" name="Espace réservé du contenu 2">
            <a:extLst>
              <a:ext uri="{FF2B5EF4-FFF2-40B4-BE49-F238E27FC236}">
                <a16:creationId xmlns:a16="http://schemas.microsoft.com/office/drawing/2014/main" id="{C08B9709-4A6E-4A97-9240-1D12CF6A70A3}"/>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èche droite 35">
            <a:extLst>
              <a:ext uri="{FF2B5EF4-FFF2-40B4-BE49-F238E27FC236}">
                <a16:creationId xmlns:a16="http://schemas.microsoft.com/office/drawing/2014/main" id="{9BE548E3-150D-43DC-92F1-6D7BD1F1131C}"/>
              </a:ext>
            </a:extLst>
          </p:cNvPr>
          <p:cNvSpPr>
            <a:spLocks noChangeArrowheads="1"/>
          </p:cNvSpPr>
          <p:nvPr/>
        </p:nvSpPr>
        <p:spPr bwMode="auto">
          <a:xfrm>
            <a:off x="1272435" y="2959865"/>
            <a:ext cx="9494530" cy="3234848"/>
          </a:xfrm>
          <a:prstGeom prst="rightArrow">
            <a:avLst>
              <a:gd name="adj1" fmla="val 100000"/>
              <a:gd name="adj2" fmla="val 17774"/>
            </a:avLst>
          </a:prstGeom>
          <a:solidFill>
            <a:srgbClr val="3BA9D1">
              <a:alpha val="58038"/>
            </a:srgbClr>
          </a:soli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endParaRPr lang="fr-FR" sz="1713" dirty="0">
              <a:solidFill>
                <a:schemeClr val="lt1"/>
              </a:solidFill>
            </a:endParaRPr>
          </a:p>
        </p:txBody>
      </p:sp>
      <p:sp>
        <p:nvSpPr>
          <p:cNvPr id="2" name="Espace réservé du texte 1">
            <a:extLst>
              <a:ext uri="{FF2B5EF4-FFF2-40B4-BE49-F238E27FC236}">
                <a16:creationId xmlns:a16="http://schemas.microsoft.com/office/drawing/2014/main" id="{A95756A7-F590-42DD-874C-A7D79F13377F}"/>
              </a:ext>
            </a:extLst>
          </p:cNvPr>
          <p:cNvSpPr>
            <a:spLocks noGrp="1"/>
          </p:cNvSpPr>
          <p:nvPr>
            <p:ph type="body" sz="quarter" idx="12"/>
          </p:nvPr>
        </p:nvSpPr>
        <p:spPr>
          <a:xfrm>
            <a:off x="956656" y="114830"/>
            <a:ext cx="10278690" cy="395429"/>
          </a:xfrm>
        </p:spPr>
        <p:txBody>
          <a:bodyPr/>
          <a:lstStyle/>
          <a:p>
            <a:pPr>
              <a:defRPr/>
            </a:pPr>
            <a:r>
              <a:rPr lang="fr-FR" dirty="0">
                <a:cs typeface="ＭＳ Ｐゴシック" charset="0"/>
              </a:rPr>
              <a:t>Petite histoire des vecteurs de la monnaie</a:t>
            </a:r>
          </a:p>
        </p:txBody>
      </p:sp>
      <p:sp>
        <p:nvSpPr>
          <p:cNvPr id="23556" name="Espace réservé du texte 2">
            <a:extLst>
              <a:ext uri="{FF2B5EF4-FFF2-40B4-BE49-F238E27FC236}">
                <a16:creationId xmlns:a16="http://schemas.microsoft.com/office/drawing/2014/main" id="{F27C0A0C-039F-454D-BAAC-436BABF4AE22}"/>
              </a:ext>
            </a:extLst>
          </p:cNvPr>
          <p:cNvSpPr>
            <a:spLocks noGrp="1"/>
          </p:cNvSpPr>
          <p:nvPr>
            <p:ph type="body" sz="quarter" idx="13"/>
          </p:nvPr>
        </p:nvSpPr>
        <p:spPr bwMode="auto">
          <a:xfrm>
            <a:off x="944568" y="1074254"/>
            <a:ext cx="10290778" cy="1186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t>Les formes monétaires ont considérablement évolué au cours des siècles. En prenant une forme de plus en plus virtuelle, la monnaie permet de faire circuler des montants de plus en plus importants.</a:t>
            </a:r>
          </a:p>
        </p:txBody>
      </p:sp>
      <p:sp>
        <p:nvSpPr>
          <p:cNvPr id="35" name="Flèche droite 34">
            <a:extLst>
              <a:ext uri="{FF2B5EF4-FFF2-40B4-BE49-F238E27FC236}">
                <a16:creationId xmlns:a16="http://schemas.microsoft.com/office/drawing/2014/main" id="{F583ED81-7F9C-4A04-A912-AD37CB56AFEA}"/>
              </a:ext>
            </a:extLst>
          </p:cNvPr>
          <p:cNvSpPr>
            <a:spLocks noChangeArrowheads="1"/>
          </p:cNvSpPr>
          <p:nvPr/>
        </p:nvSpPr>
        <p:spPr bwMode="auto">
          <a:xfrm>
            <a:off x="1272435" y="2959865"/>
            <a:ext cx="2660704" cy="3234848"/>
          </a:xfrm>
          <a:prstGeom prst="rightArrow">
            <a:avLst>
              <a:gd name="adj1" fmla="val 100000"/>
              <a:gd name="adj2" fmla="val 17769"/>
            </a:avLst>
          </a:prstGeom>
          <a:solidFill>
            <a:srgbClr val="3BA9D1"/>
          </a:soli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endParaRPr lang="fr-FR" sz="1713" dirty="0">
              <a:solidFill>
                <a:schemeClr val="lt1"/>
              </a:solidFill>
            </a:endParaRPr>
          </a:p>
        </p:txBody>
      </p:sp>
      <p:sp>
        <p:nvSpPr>
          <p:cNvPr id="37" name="ZoneTexte 36">
            <a:extLst>
              <a:ext uri="{FF2B5EF4-FFF2-40B4-BE49-F238E27FC236}">
                <a16:creationId xmlns:a16="http://schemas.microsoft.com/office/drawing/2014/main" id="{8FD79FC3-C6AB-4F3F-8F8B-D1B7FF727525}"/>
              </a:ext>
            </a:extLst>
          </p:cNvPr>
          <p:cNvSpPr txBox="1">
            <a:spLocks noChangeArrowheads="1"/>
          </p:cNvSpPr>
          <p:nvPr/>
        </p:nvSpPr>
        <p:spPr bwMode="auto">
          <a:xfrm>
            <a:off x="4437782" y="635335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1250</a:t>
            </a:r>
          </a:p>
        </p:txBody>
      </p:sp>
      <p:sp>
        <p:nvSpPr>
          <p:cNvPr id="38" name="ZoneTexte 1">
            <a:extLst>
              <a:ext uri="{FF2B5EF4-FFF2-40B4-BE49-F238E27FC236}">
                <a16:creationId xmlns:a16="http://schemas.microsoft.com/office/drawing/2014/main" id="{31D746E4-955C-4A85-A187-7172F5BD76F0}"/>
              </a:ext>
            </a:extLst>
          </p:cNvPr>
          <p:cNvSpPr txBox="1">
            <a:spLocks noChangeArrowheads="1"/>
          </p:cNvSpPr>
          <p:nvPr/>
        </p:nvSpPr>
        <p:spPr bwMode="auto">
          <a:xfrm>
            <a:off x="4041924" y="1083321"/>
            <a:ext cx="1933959"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b="1">
                <a:solidFill>
                  <a:srgbClr val="3BA9D1"/>
                </a:solidFill>
                <a:latin typeface="Trebuchet MS" panose="020B0603020202020204" pitchFamily="34" charset="0"/>
              </a:rPr>
              <a:t>Moyen Âge</a:t>
            </a:r>
            <a:endParaRPr lang="fr-FR" altLang="fr-FR" sz="2284">
              <a:solidFill>
                <a:srgbClr val="3BA9D1"/>
              </a:solidFill>
              <a:latin typeface="Trebuchet MS" panose="020B0603020202020204" pitchFamily="34" charset="0"/>
            </a:endParaRPr>
          </a:p>
        </p:txBody>
      </p:sp>
      <p:sp>
        <p:nvSpPr>
          <p:cNvPr id="23560" name="ZoneTexte 24">
            <a:extLst>
              <a:ext uri="{FF2B5EF4-FFF2-40B4-BE49-F238E27FC236}">
                <a16:creationId xmlns:a16="http://schemas.microsoft.com/office/drawing/2014/main" id="{37BAF68E-C0A0-4625-9B64-31D155DCA7F0}"/>
              </a:ext>
            </a:extLst>
          </p:cNvPr>
          <p:cNvSpPr txBox="1">
            <a:spLocks noChangeArrowheads="1"/>
          </p:cNvSpPr>
          <p:nvPr/>
        </p:nvSpPr>
        <p:spPr bwMode="auto">
          <a:xfrm>
            <a:off x="1698510" y="1083321"/>
            <a:ext cx="1463862"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b="1">
                <a:solidFill>
                  <a:srgbClr val="3BA9D1"/>
                </a:solidFill>
                <a:latin typeface="Trebuchet MS" panose="020B0603020202020204" pitchFamily="34" charset="0"/>
              </a:rPr>
              <a:t>Antiquité</a:t>
            </a:r>
          </a:p>
        </p:txBody>
      </p:sp>
      <p:sp>
        <p:nvSpPr>
          <p:cNvPr id="42" name="ZoneTexte 41">
            <a:extLst>
              <a:ext uri="{FF2B5EF4-FFF2-40B4-BE49-F238E27FC236}">
                <a16:creationId xmlns:a16="http://schemas.microsoft.com/office/drawing/2014/main" id="{075ABE90-44D2-468B-BCAD-0638B4AEE57E}"/>
              </a:ext>
            </a:extLst>
          </p:cNvPr>
          <p:cNvSpPr txBox="1">
            <a:spLocks noChangeArrowheads="1"/>
          </p:cNvSpPr>
          <p:nvPr/>
        </p:nvSpPr>
        <p:spPr bwMode="auto">
          <a:xfrm>
            <a:off x="1541377" y="6353358"/>
            <a:ext cx="1375569"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 50 av. JC</a:t>
            </a:r>
          </a:p>
        </p:txBody>
      </p:sp>
      <p:cxnSp>
        <p:nvCxnSpPr>
          <p:cNvPr id="43" name="Connecteur droit 42">
            <a:extLst>
              <a:ext uri="{FF2B5EF4-FFF2-40B4-BE49-F238E27FC236}">
                <a16:creationId xmlns:a16="http://schemas.microsoft.com/office/drawing/2014/main" id="{B988F7F1-75E6-47C1-9F13-C12D415613E1}"/>
              </a:ext>
            </a:extLst>
          </p:cNvPr>
          <p:cNvCxnSpPr/>
          <p:nvPr/>
        </p:nvCxnSpPr>
        <p:spPr>
          <a:xfrm>
            <a:off x="3668731" y="1522993"/>
            <a:ext cx="0" cy="5253419"/>
          </a:xfrm>
          <a:prstGeom prst="line">
            <a:avLst/>
          </a:prstGeom>
          <a:ln w="63500">
            <a:solidFill>
              <a:srgbClr val="003366"/>
            </a:solidFill>
            <a:prstDash val="sysDash"/>
          </a:ln>
        </p:spPr>
        <p:style>
          <a:lnRef idx="1">
            <a:schemeClr val="accent1"/>
          </a:lnRef>
          <a:fillRef idx="0">
            <a:schemeClr val="accent1"/>
          </a:fillRef>
          <a:effectRef idx="0">
            <a:schemeClr val="accent1"/>
          </a:effectRef>
          <a:fontRef idx="minor">
            <a:schemeClr val="tx1"/>
          </a:fontRef>
        </p:style>
      </p:cxnSp>
      <p:sp>
        <p:nvSpPr>
          <p:cNvPr id="44" name="ZoneTexte 1">
            <a:extLst>
              <a:ext uri="{FF2B5EF4-FFF2-40B4-BE49-F238E27FC236}">
                <a16:creationId xmlns:a16="http://schemas.microsoft.com/office/drawing/2014/main" id="{8BD402D0-A1B5-4153-8DE1-75D06EEB4982}"/>
              </a:ext>
            </a:extLst>
          </p:cNvPr>
          <p:cNvSpPr txBox="1">
            <a:spLocks noChangeArrowheads="1"/>
          </p:cNvSpPr>
          <p:nvPr/>
        </p:nvSpPr>
        <p:spPr bwMode="auto">
          <a:xfrm>
            <a:off x="6302239" y="1083321"/>
            <a:ext cx="2335860"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b="1">
                <a:solidFill>
                  <a:srgbClr val="3BA9D1"/>
                </a:solidFill>
                <a:latin typeface="Trebuchet MS" panose="020B0603020202020204" pitchFamily="34" charset="0"/>
              </a:rPr>
              <a:t>Ancien Régime</a:t>
            </a:r>
            <a:endParaRPr lang="fr-FR" altLang="fr-FR" sz="2284">
              <a:solidFill>
                <a:srgbClr val="3BA9D1"/>
              </a:solidFill>
              <a:latin typeface="Trebuchet MS" panose="020B0603020202020204" pitchFamily="34" charset="0"/>
            </a:endParaRPr>
          </a:p>
        </p:txBody>
      </p:sp>
      <p:sp>
        <p:nvSpPr>
          <p:cNvPr id="45" name="ZoneTexte 1">
            <a:extLst>
              <a:ext uri="{FF2B5EF4-FFF2-40B4-BE49-F238E27FC236}">
                <a16:creationId xmlns:a16="http://schemas.microsoft.com/office/drawing/2014/main" id="{25FE4089-FA07-4137-A06F-3EE7F3E0C33E}"/>
              </a:ext>
            </a:extLst>
          </p:cNvPr>
          <p:cNvSpPr txBox="1">
            <a:spLocks noChangeArrowheads="1"/>
          </p:cNvSpPr>
          <p:nvPr/>
        </p:nvSpPr>
        <p:spPr bwMode="auto">
          <a:xfrm>
            <a:off x="8754439" y="903522"/>
            <a:ext cx="2645595" cy="7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b="1">
                <a:solidFill>
                  <a:srgbClr val="3BA9D1"/>
                </a:solidFill>
                <a:latin typeface="Trebuchet MS" panose="020B0603020202020204" pitchFamily="34" charset="0"/>
              </a:rPr>
              <a:t>Époque contemporaine</a:t>
            </a:r>
            <a:endParaRPr lang="fr-FR" altLang="fr-FR" sz="2284">
              <a:solidFill>
                <a:srgbClr val="3BA9D1"/>
              </a:solidFill>
              <a:latin typeface="Trebuchet MS" panose="020B0603020202020204" pitchFamily="34" charset="0"/>
            </a:endParaRPr>
          </a:p>
        </p:txBody>
      </p:sp>
      <p:pic>
        <p:nvPicPr>
          <p:cNvPr id="23565" name="Image 45">
            <a:extLst>
              <a:ext uri="{FF2B5EF4-FFF2-40B4-BE49-F238E27FC236}">
                <a16:creationId xmlns:a16="http://schemas.microsoft.com/office/drawing/2014/main" id="{69EE1CD5-87BA-4AB2-97B1-91175788B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429" y="4226004"/>
            <a:ext cx="1124114" cy="110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Image 47">
            <a:hlinkClick r:id="rId4" action="ppaction://hlinksldjump"/>
            <a:extLst>
              <a:ext uri="{FF2B5EF4-FFF2-40B4-BE49-F238E27FC236}">
                <a16:creationId xmlns:a16="http://schemas.microsoft.com/office/drawing/2014/main" id="{789EFF39-96C8-47A3-BC68-6180CEC90D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8511" y="4070379"/>
            <a:ext cx="1427805" cy="145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16">
            <a:extLst>
              <a:ext uri="{FF2B5EF4-FFF2-40B4-BE49-F238E27FC236}">
                <a16:creationId xmlns:a16="http://schemas.microsoft.com/office/drawing/2014/main" id="{C9972ED0-C830-4CAC-ACBD-463211592376}"/>
              </a:ext>
            </a:extLst>
          </p:cNvPr>
          <p:cNvSpPr txBox="1">
            <a:spLocks noChangeArrowheads="1"/>
          </p:cNvSpPr>
          <p:nvPr/>
        </p:nvSpPr>
        <p:spPr bwMode="auto">
          <a:xfrm>
            <a:off x="7060714" y="635335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1640</a:t>
            </a:r>
          </a:p>
        </p:txBody>
      </p:sp>
      <p:sp>
        <p:nvSpPr>
          <p:cNvPr id="18" name="ZoneTexte 17">
            <a:extLst>
              <a:ext uri="{FF2B5EF4-FFF2-40B4-BE49-F238E27FC236}">
                <a16:creationId xmlns:a16="http://schemas.microsoft.com/office/drawing/2014/main" id="{0F777414-149A-4097-8ADE-621B16432D28}"/>
              </a:ext>
            </a:extLst>
          </p:cNvPr>
          <p:cNvSpPr txBox="1">
            <a:spLocks noChangeArrowheads="1"/>
          </p:cNvSpPr>
          <p:nvPr/>
        </p:nvSpPr>
        <p:spPr bwMode="auto">
          <a:xfrm>
            <a:off x="9479674" y="635335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1791</a:t>
            </a:r>
          </a:p>
        </p:txBody>
      </p:sp>
      <p:sp>
        <p:nvSpPr>
          <p:cNvPr id="28" name="Rectangle à coins arrondis 27">
            <a:extLst>
              <a:ext uri="{FF2B5EF4-FFF2-40B4-BE49-F238E27FC236}">
                <a16:creationId xmlns:a16="http://schemas.microsoft.com/office/drawing/2014/main" id="{FA521A1F-AB88-4A70-9427-672017C3AC35}"/>
              </a:ext>
            </a:extLst>
          </p:cNvPr>
          <p:cNvSpPr/>
          <p:nvPr/>
        </p:nvSpPr>
        <p:spPr>
          <a:xfrm>
            <a:off x="6229716"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r>
              <a:rPr lang="fr-FR" sz="1713" dirty="0">
                <a:solidFill>
                  <a:schemeClr val="bg1"/>
                </a:solidFill>
              </a:rPr>
              <a:t>Le </a:t>
            </a:r>
            <a:r>
              <a:rPr lang="fr-FR" sz="1713" b="1" dirty="0">
                <a:solidFill>
                  <a:schemeClr val="bg1"/>
                </a:solidFill>
              </a:rPr>
              <a:t>Louis</a:t>
            </a:r>
            <a:endParaRPr lang="fr-FR" sz="1713" dirty="0">
              <a:solidFill>
                <a:schemeClr val="bg1"/>
              </a:solidFill>
            </a:endParaRPr>
          </a:p>
          <a:p>
            <a:pPr algn="ctr">
              <a:defRPr/>
            </a:pPr>
            <a:endParaRPr lang="fr-FR" sz="571" dirty="0">
              <a:solidFill>
                <a:schemeClr val="bg1"/>
              </a:solidFill>
            </a:endParaRPr>
          </a:p>
          <a:p>
            <a:pPr algn="ctr">
              <a:defRPr/>
            </a:pPr>
            <a:r>
              <a:rPr lang="fr-FR" sz="1523" dirty="0">
                <a:solidFill>
                  <a:schemeClr val="bg1"/>
                </a:solidFill>
              </a:rPr>
              <a:t>Louis XIII réforme le système monétaire stabilisé et devenu monnaie refuge</a:t>
            </a:r>
          </a:p>
        </p:txBody>
      </p:sp>
      <p:sp>
        <p:nvSpPr>
          <p:cNvPr id="29" name="Rectangle à coins arrondis 28">
            <a:extLst>
              <a:ext uri="{FF2B5EF4-FFF2-40B4-BE49-F238E27FC236}">
                <a16:creationId xmlns:a16="http://schemas.microsoft.com/office/drawing/2014/main" id="{D7AAE014-2715-48A1-B7B7-4BE1A9FFF42D}"/>
              </a:ext>
            </a:extLst>
          </p:cNvPr>
          <p:cNvSpPr/>
          <p:nvPr/>
        </p:nvSpPr>
        <p:spPr>
          <a:xfrm>
            <a:off x="3721613"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r>
              <a:rPr lang="fr-FR" sz="1713" dirty="0">
                <a:solidFill>
                  <a:schemeClr val="bg1"/>
                </a:solidFill>
              </a:rPr>
              <a:t>La </a:t>
            </a:r>
            <a:r>
              <a:rPr lang="fr-FR" sz="1713" b="1" dirty="0">
                <a:solidFill>
                  <a:schemeClr val="bg1"/>
                </a:solidFill>
              </a:rPr>
              <a:t>Livre tournois</a:t>
            </a:r>
          </a:p>
          <a:p>
            <a:pPr algn="ctr">
              <a:defRPr/>
            </a:pPr>
            <a:endParaRPr lang="fr-FR" sz="571" dirty="0">
              <a:solidFill>
                <a:schemeClr val="bg1"/>
              </a:solidFill>
            </a:endParaRPr>
          </a:p>
          <a:p>
            <a:pPr algn="ctr">
              <a:defRPr/>
            </a:pPr>
            <a:r>
              <a:rPr lang="fr-FR" sz="1523" dirty="0">
                <a:solidFill>
                  <a:schemeClr val="bg1"/>
                </a:solidFill>
              </a:rPr>
              <a:t>Saint Louis impose le monopole du Roi sur la création moné­taire</a:t>
            </a:r>
          </a:p>
        </p:txBody>
      </p:sp>
      <p:sp>
        <p:nvSpPr>
          <p:cNvPr id="30" name="Rectangle à coins arrondis 29">
            <a:extLst>
              <a:ext uri="{FF2B5EF4-FFF2-40B4-BE49-F238E27FC236}">
                <a16:creationId xmlns:a16="http://schemas.microsoft.com/office/drawing/2014/main" id="{7489DF28-31D1-490B-A04D-E6A3C95BE1C7}"/>
              </a:ext>
            </a:extLst>
          </p:cNvPr>
          <p:cNvSpPr/>
          <p:nvPr/>
        </p:nvSpPr>
        <p:spPr>
          <a:xfrm>
            <a:off x="8737819"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r>
              <a:rPr lang="fr-FR" sz="1713" dirty="0">
                <a:solidFill>
                  <a:schemeClr val="bg1"/>
                </a:solidFill>
              </a:rPr>
              <a:t>L'</a:t>
            </a:r>
            <a:r>
              <a:rPr lang="fr-FR" sz="1713" b="1" dirty="0">
                <a:solidFill>
                  <a:schemeClr val="bg1"/>
                </a:solidFill>
              </a:rPr>
              <a:t>assignat</a:t>
            </a:r>
          </a:p>
          <a:p>
            <a:pPr algn="ctr">
              <a:defRPr/>
            </a:pPr>
            <a:endParaRPr lang="fr-FR" sz="571" dirty="0">
              <a:solidFill>
                <a:schemeClr val="bg1"/>
              </a:solidFill>
            </a:endParaRPr>
          </a:p>
          <a:p>
            <a:pPr algn="ctr">
              <a:defRPr/>
            </a:pPr>
            <a:r>
              <a:rPr lang="fr-FR" sz="1523" dirty="0">
                <a:solidFill>
                  <a:schemeClr val="bg1"/>
                </a:solidFill>
              </a:rPr>
              <a:t>Monnaie de circulation et d'échange émise par les assemblées révolutionnaires</a:t>
            </a:r>
          </a:p>
        </p:txBody>
      </p:sp>
      <p:sp>
        <p:nvSpPr>
          <p:cNvPr id="31" name="Rectangle à coins arrondis 30">
            <a:extLst>
              <a:ext uri="{FF2B5EF4-FFF2-40B4-BE49-F238E27FC236}">
                <a16:creationId xmlns:a16="http://schemas.microsoft.com/office/drawing/2014/main" id="{95813F61-80A8-4654-AD23-0EB5D863FCB0}"/>
              </a:ext>
            </a:extLst>
          </p:cNvPr>
          <p:cNvSpPr/>
          <p:nvPr/>
        </p:nvSpPr>
        <p:spPr>
          <a:xfrm>
            <a:off x="1215021"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571" dirty="0">
              <a:solidFill>
                <a:schemeClr val="bg1"/>
              </a:solidFill>
            </a:endParaRPr>
          </a:p>
          <a:p>
            <a:pPr algn="ctr">
              <a:defRPr/>
            </a:pPr>
            <a:r>
              <a:rPr lang="fr-FR" sz="1713" dirty="0">
                <a:solidFill>
                  <a:schemeClr val="bg1"/>
                </a:solidFill>
              </a:rPr>
              <a:t>Les </a:t>
            </a:r>
            <a:r>
              <a:rPr lang="fr-FR" sz="1713" b="1" dirty="0" err="1">
                <a:solidFill>
                  <a:schemeClr val="bg1"/>
                </a:solidFill>
              </a:rPr>
              <a:t>Julii</a:t>
            </a:r>
            <a:endParaRPr lang="fr-FR" sz="1713" b="1" dirty="0">
              <a:solidFill>
                <a:schemeClr val="bg1"/>
              </a:solidFill>
            </a:endParaRPr>
          </a:p>
          <a:p>
            <a:pPr algn="ctr">
              <a:defRPr/>
            </a:pPr>
            <a:endParaRPr lang="fr-FR" sz="571" b="1" dirty="0">
              <a:solidFill>
                <a:schemeClr val="bg1"/>
              </a:solidFill>
            </a:endParaRPr>
          </a:p>
          <a:p>
            <a:pPr algn="ctr">
              <a:defRPr/>
            </a:pPr>
            <a:r>
              <a:rPr lang="fr-FR" sz="1523" dirty="0">
                <a:solidFill>
                  <a:schemeClr val="bg1"/>
                </a:solidFill>
              </a:rPr>
              <a:t>Jules César, premier Romain à se faire repré­senter de son vivant sur une pièce de monnaie</a:t>
            </a:r>
          </a:p>
        </p:txBody>
      </p:sp>
      <p:cxnSp>
        <p:nvCxnSpPr>
          <p:cNvPr id="32" name="Connecteur droit 31">
            <a:extLst>
              <a:ext uri="{FF2B5EF4-FFF2-40B4-BE49-F238E27FC236}">
                <a16:creationId xmlns:a16="http://schemas.microsoft.com/office/drawing/2014/main" id="{4D677CFD-5C6B-477C-9189-35431764EBE6}"/>
              </a:ext>
            </a:extLst>
          </p:cNvPr>
          <p:cNvCxnSpPr/>
          <p:nvPr/>
        </p:nvCxnSpPr>
        <p:spPr>
          <a:xfrm>
            <a:off x="6173812" y="1550189"/>
            <a:ext cx="0" cy="5253419"/>
          </a:xfrm>
          <a:prstGeom prst="line">
            <a:avLst/>
          </a:prstGeom>
          <a:ln w="63500">
            <a:solidFill>
              <a:srgbClr val="003366"/>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FA70D77-C274-49F7-892E-A9B7E3BC4710}"/>
              </a:ext>
            </a:extLst>
          </p:cNvPr>
          <p:cNvCxnSpPr/>
          <p:nvPr/>
        </p:nvCxnSpPr>
        <p:spPr>
          <a:xfrm>
            <a:off x="8692491" y="1550189"/>
            <a:ext cx="0" cy="5253419"/>
          </a:xfrm>
          <a:prstGeom prst="line">
            <a:avLst/>
          </a:prstGeom>
          <a:ln w="63500">
            <a:solidFill>
              <a:srgbClr val="003366"/>
            </a:solidFill>
            <a:prstDash val="sysDash"/>
          </a:ln>
        </p:spPr>
        <p:style>
          <a:lnRef idx="1">
            <a:schemeClr val="accent1"/>
          </a:lnRef>
          <a:fillRef idx="0">
            <a:schemeClr val="accent1"/>
          </a:fillRef>
          <a:effectRef idx="0">
            <a:schemeClr val="accent1"/>
          </a:effectRef>
          <a:fontRef idx="minor">
            <a:schemeClr val="tx1"/>
          </a:fontRef>
        </p:style>
      </p:cxnSp>
      <p:pic>
        <p:nvPicPr>
          <p:cNvPr id="49" name="Image 48">
            <a:extLst>
              <a:ext uri="{FF2B5EF4-FFF2-40B4-BE49-F238E27FC236}">
                <a16:creationId xmlns:a16="http://schemas.microsoft.com/office/drawing/2014/main" id="{349F5114-5FFA-4A7E-9C06-E3E4B3BB16E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315880">
            <a:off x="8417507" y="3858853"/>
            <a:ext cx="2650128" cy="184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a:extLst>
              <a:ext uri="{FF2B5EF4-FFF2-40B4-BE49-F238E27FC236}">
                <a16:creationId xmlns:a16="http://schemas.microsoft.com/office/drawing/2014/main" id="{89DACC5E-76D7-491B-9EE8-9B13F867FA8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98949" y="3818059"/>
            <a:ext cx="2440112" cy="237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a:extLst>
              <a:ext uri="{FF2B5EF4-FFF2-40B4-BE49-F238E27FC236}">
                <a16:creationId xmlns:a16="http://schemas.microsoft.com/office/drawing/2014/main" id="{C624B6A1-86EA-49A9-A91A-CD6C56F288E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98097" y="4058292"/>
            <a:ext cx="1461046" cy="145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Image 46">
            <a:extLst>
              <a:ext uri="{FF2B5EF4-FFF2-40B4-BE49-F238E27FC236}">
                <a16:creationId xmlns:a16="http://schemas.microsoft.com/office/drawing/2014/main" id="{927D20A1-43FE-47D4-A189-1480FF1CB3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37380" y="4126283"/>
            <a:ext cx="1382479" cy="134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67"/>
                                        </p:tgtEl>
                                        <p:attrNameLst>
                                          <p:attrName>style.visibility</p:attrName>
                                        </p:attrNameLst>
                                      </p:cBhvr>
                                      <p:to>
                                        <p:strVal val="visible"/>
                                      </p:to>
                                    </p:set>
                                    <p:animEffect transition="in" filter="fade">
                                      <p:cBhvr>
                                        <p:cTn id="7" dur="1000"/>
                                        <p:tgtEl>
                                          <p:spTgt spid="23567"/>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65"/>
                                        </p:tgtEl>
                                        <p:attrNameLst>
                                          <p:attrName>style.visibility</p:attrName>
                                        </p:attrNameLst>
                                      </p:cBhvr>
                                      <p:to>
                                        <p:strVal val="visible"/>
                                      </p:to>
                                    </p:set>
                                    <p:animEffect transition="in" filter="fade">
                                      <p:cBhvr>
                                        <p:cTn id="11" dur="1000"/>
                                        <p:tgtEl>
                                          <p:spTgt spid="23565"/>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1250"/>
                                        <p:tgtEl>
                                          <p:spTgt spid="35"/>
                                        </p:tgtEl>
                                      </p:cBhvr>
                                    </p:animEffect>
                                  </p:childTnLst>
                                </p:cTn>
                              </p:par>
                            </p:childTnLst>
                          </p:cTn>
                        </p:par>
                        <p:par>
                          <p:cTn id="25" fill="hold" nodeType="afterGroup">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0" nodeType="clickEffect">
                                  <p:stCondLst>
                                    <p:cond delay="0"/>
                                  </p:stCondLst>
                                  <p:childTnLst>
                                    <p:animEffect transition="out" filter="fade">
                                      <p:cBhvr>
                                        <p:cTn id="32" dur="1000"/>
                                        <p:tgtEl>
                                          <p:spTgt spid="23556">
                                            <p:txEl>
                                              <p:pRg st="0" end="0"/>
                                            </p:txEl>
                                          </p:spTgt>
                                        </p:tgtEl>
                                      </p:cBhvr>
                                    </p:animEffect>
                                    <p:set>
                                      <p:cBhvr>
                                        <p:cTn id="33" dur="1" fill="hold">
                                          <p:stCondLst>
                                            <p:cond delay="999"/>
                                          </p:stCondLst>
                                        </p:cTn>
                                        <p:tgtEl>
                                          <p:spTgt spid="23556">
                                            <p:txEl>
                                              <p:pRg st="0" end="0"/>
                                            </p:txEl>
                                          </p:spTgt>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23560"/>
                                        </p:tgtEl>
                                        <p:attrNameLst>
                                          <p:attrName>style.visibility</p:attrName>
                                        </p:attrNameLst>
                                      </p:cBhvr>
                                      <p:to>
                                        <p:strVal val="visible"/>
                                      </p:to>
                                    </p:set>
                                    <p:animEffect transition="in" filter="fade">
                                      <p:cBhvr>
                                        <p:cTn id="36" dur="1000"/>
                                        <p:tgtEl>
                                          <p:spTgt spid="23560"/>
                                        </p:tgtEl>
                                      </p:cBhvr>
                                    </p:animEffect>
                                  </p:childTnLst>
                                </p:cTn>
                              </p:par>
                            </p:childTnLst>
                          </p:cTn>
                        </p:par>
                        <p:par>
                          <p:cTn id="37" fill="hold" nodeType="afterGroup">
                            <p:stCondLst>
                              <p:cond delay="1000"/>
                            </p:stCondLst>
                            <p:childTnLst>
                              <p:par>
                                <p:cTn id="38" presetID="22" presetClass="entr" presetSubtype="1"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up)">
                                      <p:cBhvr>
                                        <p:cTn id="40" dur="1000"/>
                                        <p:tgtEl>
                                          <p:spTgt spid="43"/>
                                        </p:tgtEl>
                                      </p:cBhvr>
                                    </p:animEffect>
                                  </p:childTnLst>
                                </p:cTn>
                              </p:par>
                            </p:childTnLst>
                          </p:cTn>
                        </p:par>
                        <p:par>
                          <p:cTn id="41" fill="hold" nodeType="afterGroup">
                            <p:stCondLst>
                              <p:cond delay="2000"/>
                            </p:stCondLst>
                            <p:childTnLst>
                              <p:par>
                                <p:cTn id="42" presetID="16" presetClass="entr" presetSubtype="42"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arn(outHorizontal)">
                                      <p:cBhvr>
                                        <p:cTn id="44" dur="1000"/>
                                        <p:tgtEl>
                                          <p:spTgt spid="3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1250"/>
                                        <p:tgtEl>
                                          <p:spTgt spid="36"/>
                                        </p:tgtEl>
                                      </p:cBhvr>
                                    </p:animEffect>
                                  </p:childTnLst>
                                </p:cTn>
                              </p:par>
                            </p:childTnLst>
                          </p:cTn>
                        </p:par>
                        <p:par>
                          <p:cTn id="50" fill="hold" nodeType="afterGroup">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childTnLst>
                                </p:cTn>
                              </p:par>
                            </p:childTnLst>
                          </p:cTn>
                        </p:par>
                        <p:par>
                          <p:cTn id="54" fill="hold" nodeType="afterGroup">
                            <p:stCondLst>
                              <p:cond delay="225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childTnLst>
                                </p:cTn>
                              </p:par>
                            </p:childTnLst>
                          </p:cTn>
                        </p:par>
                        <p:par>
                          <p:cTn id="58" fill="hold" nodeType="afterGroup">
                            <p:stCondLst>
                              <p:cond delay="325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childTnLst>
                                </p:cTn>
                              </p:par>
                            </p:childTnLst>
                          </p:cTn>
                        </p:par>
                        <p:par>
                          <p:cTn id="62" fill="hold" nodeType="afterGroup">
                            <p:stCondLst>
                              <p:cond delay="4250"/>
                            </p:stCondLst>
                            <p:childTnLst>
                              <p:par>
                                <p:cTn id="63" presetID="22" presetClass="entr" presetSubtype="1"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up)">
                                      <p:cBhvr>
                                        <p:cTn id="65" dur="1000"/>
                                        <p:tgtEl>
                                          <p:spTgt spid="32"/>
                                        </p:tgtEl>
                                      </p:cBhvr>
                                    </p:animEffect>
                                  </p:childTnLst>
                                </p:cTn>
                              </p:par>
                            </p:childTnLst>
                          </p:cTn>
                        </p:par>
                        <p:par>
                          <p:cTn id="66" fill="hold" nodeType="afterGroup">
                            <p:stCondLst>
                              <p:cond delay="5250"/>
                            </p:stCondLst>
                            <p:childTnLst>
                              <p:par>
                                <p:cTn id="67" presetID="22" presetClass="entr" presetSubtype="1"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up)">
                                      <p:cBhvr>
                                        <p:cTn id="69" dur="1000"/>
                                        <p:tgtEl>
                                          <p:spTgt spid="3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1000"/>
                                        <p:tgtEl>
                                          <p:spTgt spid="38"/>
                                        </p:tgtEl>
                                      </p:cBhvr>
                                    </p:animEffect>
                                  </p:childTnLst>
                                </p:cTn>
                              </p:par>
                            </p:childTnLst>
                          </p:cTn>
                        </p:par>
                        <p:par>
                          <p:cTn id="75" fill="hold" nodeType="afterGroup">
                            <p:stCondLst>
                              <p:cond delay="1000"/>
                            </p:stCondLst>
                            <p:childTnLst>
                              <p:par>
                                <p:cTn id="76" presetID="16" presetClass="entr" presetSubtype="42"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barn(outHorizontal)">
                                      <p:cBhvr>
                                        <p:cTn id="78" dur="1000"/>
                                        <p:tgtEl>
                                          <p:spTgt spid="2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8" presetClass="emph" presetSubtype="0" fill="hold" nodeType="clickEffect">
                                  <p:stCondLst>
                                    <p:cond delay="0"/>
                                  </p:stCondLst>
                                  <p:childTnLst>
                                    <p:animRot by="21600000">
                                      <p:cBhvr>
                                        <p:cTn id="82" dur="2000" fill="hold"/>
                                        <p:tgtEl>
                                          <p:spTgt spid="23565"/>
                                        </p:tgtEl>
                                        <p:attrNameLst>
                                          <p:attrName>r</p:attrName>
                                        </p:attrNameLst>
                                      </p:cBhvr>
                                    </p:animRot>
                                  </p:childTnLst>
                                </p:cTn>
                              </p:par>
                              <p:par>
                                <p:cTn id="83" presetID="63" presetClass="path" presetSubtype="0" accel="50000" decel="50000" fill="hold" nodeType="withEffect">
                                  <p:stCondLst>
                                    <p:cond delay="0"/>
                                  </p:stCondLst>
                                  <p:childTnLst>
                                    <p:animMotion origin="layout" path="M 0 0 L 0.25 0 E" pathEditMode="relative" ptsTypes="">
                                      <p:cBhvr>
                                        <p:cTn id="84" dur="2000" fill="hold"/>
                                        <p:tgtEl>
                                          <p:spTgt spid="23565"/>
                                        </p:tgtEl>
                                        <p:attrNameLst>
                                          <p:attrName>ppt_x</p:attrName>
                                          <p:attrName>ppt_y</p:attrName>
                                        </p:attrNameLst>
                                      </p:cBhvr>
                                    </p:animMotion>
                                  </p:childTnLst>
                                </p:cTn>
                              </p:par>
                              <p:par>
                                <p:cTn id="85" presetID="10" presetClass="entr" presetSubtype="0" fill="hold" nodeType="withEffect">
                                  <p:stCondLst>
                                    <p:cond delay="130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1000"/>
                                        <p:tgtEl>
                                          <p:spTgt spid="7"/>
                                        </p:tgtEl>
                                      </p:cBhvr>
                                    </p:animEffect>
                                  </p:childTnLst>
                                </p:cTn>
                              </p:par>
                              <p:par>
                                <p:cTn id="88" presetID="22" presetClass="entr" presetSubtype="8" fill="hold" nodeType="withEffect">
                                  <p:stCondLst>
                                    <p:cond delay="2000"/>
                                  </p:stCondLst>
                                  <p:childTnLst>
                                    <p:set>
                                      <p:cBhvr>
                                        <p:cTn id="89" dur="1" fill="hold">
                                          <p:stCondLst>
                                            <p:cond delay="0"/>
                                          </p:stCondLst>
                                        </p:cTn>
                                        <p:tgtEl>
                                          <p:spTgt spid="44"/>
                                        </p:tgtEl>
                                        <p:attrNameLst>
                                          <p:attrName>style.visibility</p:attrName>
                                        </p:attrNameLst>
                                      </p:cBhvr>
                                      <p:to>
                                        <p:strVal val="visible"/>
                                      </p:to>
                                    </p:set>
                                    <p:animEffect transition="in" filter="wipe(left)">
                                      <p:cBhvr>
                                        <p:cTn id="90" dur="1000"/>
                                        <p:tgtEl>
                                          <p:spTgt spid="44"/>
                                        </p:tgtEl>
                                      </p:cBhvr>
                                    </p:animEffect>
                                  </p:childTnLst>
                                </p:cTn>
                              </p:par>
                            </p:childTnLst>
                          </p:cTn>
                        </p:par>
                        <p:par>
                          <p:cTn id="91" fill="hold" nodeType="afterGroup">
                            <p:stCondLst>
                              <p:cond delay="3000"/>
                            </p:stCondLst>
                            <p:childTnLst>
                              <p:par>
                                <p:cTn id="92" presetID="16" presetClass="entr" presetSubtype="42"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arn(outHorizontal)">
                                      <p:cBhvr>
                                        <p:cTn id="94" dur="1000"/>
                                        <p:tgtEl>
                                          <p:spTgt spid="28"/>
                                        </p:tgtEl>
                                      </p:cBhvr>
                                    </p:animEffect>
                                  </p:childTnLst>
                                </p:cTn>
                              </p:par>
                              <p:par>
                                <p:cTn id="95" presetID="10" presetClass="exit" presetSubtype="0" fill="hold" nodeType="withEffect">
                                  <p:stCondLst>
                                    <p:cond delay="0"/>
                                  </p:stCondLst>
                                  <p:childTnLst>
                                    <p:animEffect transition="out" filter="fade">
                                      <p:cBhvr>
                                        <p:cTn id="96" dur="1000"/>
                                        <p:tgtEl>
                                          <p:spTgt spid="23565"/>
                                        </p:tgtEl>
                                      </p:cBhvr>
                                    </p:animEffect>
                                    <p:set>
                                      <p:cBhvr>
                                        <p:cTn id="97" dur="1" fill="hold">
                                          <p:stCondLst>
                                            <p:cond delay="999"/>
                                          </p:stCondLst>
                                        </p:cTn>
                                        <p:tgtEl>
                                          <p:spTgt spid="2356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0" presetClass="entr" presetSubtype="0" fill="hold" nodeType="clickEffect">
                                  <p:stCondLst>
                                    <p:cond delay="0"/>
                                  </p:stCondLst>
                                  <p:childTnLst>
                                    <p:set>
                                      <p:cBhvr>
                                        <p:cTn id="101" dur="1" fill="hold">
                                          <p:stCondLst>
                                            <p:cond delay="0"/>
                                          </p:stCondLst>
                                        </p:cTn>
                                        <p:tgtEl>
                                          <p:spTgt spid="23566"/>
                                        </p:tgtEl>
                                        <p:attrNameLst>
                                          <p:attrName>style.visibility</p:attrName>
                                        </p:attrNameLst>
                                      </p:cBhvr>
                                      <p:to>
                                        <p:strVal val="visible"/>
                                      </p:to>
                                    </p:set>
                                    <p:animEffect transition="in" filter="fade">
                                      <p:cBhvr>
                                        <p:cTn id="102" dur="1000"/>
                                        <p:tgtEl>
                                          <p:spTgt spid="23566"/>
                                        </p:tgtEl>
                                      </p:cBhvr>
                                    </p:animEffect>
                                  </p:childTnLst>
                                </p:cTn>
                              </p:par>
                              <p:par>
                                <p:cTn id="103" presetID="6" presetClass="emph" presetSubtype="0" fill="hold" nodeType="withEffect">
                                  <p:stCondLst>
                                    <p:cond delay="900"/>
                                  </p:stCondLst>
                                  <p:childTnLst>
                                    <p:animScale>
                                      <p:cBhvr>
                                        <p:cTn id="104" dur="2000" fill="hold"/>
                                        <p:tgtEl>
                                          <p:spTgt spid="23566"/>
                                        </p:tgtEl>
                                      </p:cBhvr>
                                      <p:by x="50000" y="50000"/>
                                    </p:animScale>
                                  </p:childTnLst>
                                </p:cTn>
                              </p:par>
                              <p:par>
                                <p:cTn id="105" presetID="63" presetClass="path" presetSubtype="0" accel="50000" decel="50000" fill="hold" nodeType="withEffect">
                                  <p:stCondLst>
                                    <p:cond delay="900"/>
                                  </p:stCondLst>
                                  <p:childTnLst>
                                    <p:animMotion origin="layout" path="M -1.17647E-6 -2.61176E-6 L 0.22324 -0.03435 " pathEditMode="relative" rAng="0" ptsTypes="AA">
                                      <p:cBhvr>
                                        <p:cTn id="106" dur="2000" fill="hold"/>
                                        <p:tgtEl>
                                          <p:spTgt spid="23566"/>
                                        </p:tgtEl>
                                        <p:attrNameLst>
                                          <p:attrName>ppt_x</p:attrName>
                                          <p:attrName>ppt_y</p:attrName>
                                        </p:attrNameLst>
                                      </p:cBhvr>
                                      <p:rCtr x="11162" y="-1718"/>
                                    </p:animMotion>
                                  </p:childTnLst>
                                </p:cTn>
                              </p:par>
                            </p:childTnLst>
                          </p:cTn>
                        </p:par>
                        <p:par>
                          <p:cTn id="107" fill="hold" nodeType="afterGroup">
                            <p:stCondLst>
                              <p:cond delay="2900"/>
                            </p:stCondLst>
                            <p:childTnLst>
                              <p:par>
                                <p:cTn id="108" presetID="10" presetClass="exit" presetSubtype="0" fill="hold" nodeType="afterEffect">
                                  <p:stCondLst>
                                    <p:cond delay="0"/>
                                  </p:stCondLst>
                                  <p:childTnLst>
                                    <p:animEffect transition="out" filter="fade">
                                      <p:cBhvr>
                                        <p:cTn id="109" dur="1000"/>
                                        <p:tgtEl>
                                          <p:spTgt spid="23566"/>
                                        </p:tgtEl>
                                      </p:cBhvr>
                                    </p:animEffect>
                                    <p:set>
                                      <p:cBhvr>
                                        <p:cTn id="110" dur="1" fill="hold">
                                          <p:stCondLst>
                                            <p:cond delay="999"/>
                                          </p:stCondLst>
                                        </p:cTn>
                                        <p:tgtEl>
                                          <p:spTgt spid="23566"/>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left)">
                                      <p:cBhvr>
                                        <p:cTn id="115" dur="1000"/>
                                        <p:tgtEl>
                                          <p:spTgt spid="45"/>
                                        </p:tgtEl>
                                      </p:cBhvr>
                                    </p:animEffect>
                                  </p:childTnLst>
                                </p:cTn>
                              </p:par>
                            </p:childTnLst>
                          </p:cTn>
                        </p:par>
                        <p:par>
                          <p:cTn id="116" fill="hold" nodeType="afterGroup">
                            <p:stCondLst>
                              <p:cond delay="1000"/>
                            </p:stCondLst>
                            <p:childTnLst>
                              <p:par>
                                <p:cTn id="117" presetID="16" presetClass="entr" presetSubtype="42"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barn(outHorizontal)">
                                      <p:cBhvr>
                                        <p:cTn id="11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3556" grpId="0" build="p"/>
      <p:bldP spid="35" grpId="0" animBg="1"/>
      <p:bldP spid="37" grpId="0"/>
      <p:bldP spid="23560" grpId="0"/>
      <p:bldP spid="42" grpId="0"/>
      <p:bldP spid="45" grpId="0"/>
      <p:bldP spid="17" grpId="0"/>
      <p:bldP spid="18" grpId="0"/>
      <p:bldP spid="28" grpId="0" animBg="1"/>
      <p:bldP spid="29" grpId="0" animBg="1"/>
      <p:bldP spid="30" grpId="0" animBg="1"/>
      <p:bldP spid="3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èche droite 35">
            <a:extLst>
              <a:ext uri="{FF2B5EF4-FFF2-40B4-BE49-F238E27FC236}">
                <a16:creationId xmlns:a16="http://schemas.microsoft.com/office/drawing/2014/main" id="{54D6AE28-4F85-435F-8DD8-BE06F0278CD8}"/>
              </a:ext>
            </a:extLst>
          </p:cNvPr>
          <p:cNvSpPr>
            <a:spLocks noChangeArrowheads="1"/>
          </p:cNvSpPr>
          <p:nvPr/>
        </p:nvSpPr>
        <p:spPr bwMode="auto">
          <a:xfrm>
            <a:off x="1272435" y="2959865"/>
            <a:ext cx="9494530" cy="3234848"/>
          </a:xfrm>
          <a:prstGeom prst="rightArrow">
            <a:avLst>
              <a:gd name="adj1" fmla="val 100000"/>
              <a:gd name="adj2" fmla="val 17774"/>
            </a:avLst>
          </a:prstGeom>
          <a:solidFill>
            <a:srgbClr val="3BA9D1">
              <a:alpha val="58038"/>
            </a:srgbClr>
          </a:soli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endParaRPr lang="fr-FR" sz="1713" dirty="0">
              <a:solidFill>
                <a:schemeClr val="lt1"/>
              </a:solidFill>
            </a:endParaRPr>
          </a:p>
        </p:txBody>
      </p:sp>
      <p:sp>
        <p:nvSpPr>
          <p:cNvPr id="2" name="Espace réservé du texte 1">
            <a:extLst>
              <a:ext uri="{FF2B5EF4-FFF2-40B4-BE49-F238E27FC236}">
                <a16:creationId xmlns:a16="http://schemas.microsoft.com/office/drawing/2014/main" id="{2262C1AB-734D-4BD4-9F5A-F86671EDEE25}"/>
              </a:ext>
            </a:extLst>
          </p:cNvPr>
          <p:cNvSpPr>
            <a:spLocks noGrp="1"/>
          </p:cNvSpPr>
          <p:nvPr>
            <p:ph type="body" sz="quarter" idx="12"/>
          </p:nvPr>
        </p:nvSpPr>
        <p:spPr>
          <a:xfrm>
            <a:off x="956656" y="114830"/>
            <a:ext cx="10278690" cy="395429"/>
          </a:xfrm>
        </p:spPr>
        <p:txBody>
          <a:bodyPr/>
          <a:lstStyle/>
          <a:p>
            <a:pPr>
              <a:defRPr/>
            </a:pPr>
            <a:r>
              <a:rPr lang="fr-FR" dirty="0">
                <a:cs typeface="ＭＳ Ｐゴシック" charset="0"/>
              </a:rPr>
              <a:t>Petite histoire des vecteurs de la monnaie</a:t>
            </a:r>
          </a:p>
        </p:txBody>
      </p:sp>
      <p:sp>
        <p:nvSpPr>
          <p:cNvPr id="37" name="ZoneTexte 36">
            <a:extLst>
              <a:ext uri="{FF2B5EF4-FFF2-40B4-BE49-F238E27FC236}">
                <a16:creationId xmlns:a16="http://schemas.microsoft.com/office/drawing/2014/main" id="{DA4592EB-2F3B-4F8E-A749-37115D353CA5}"/>
              </a:ext>
            </a:extLst>
          </p:cNvPr>
          <p:cNvSpPr txBox="1">
            <a:spLocks noChangeArrowheads="1"/>
          </p:cNvSpPr>
          <p:nvPr/>
        </p:nvSpPr>
        <p:spPr bwMode="auto">
          <a:xfrm>
            <a:off x="5699389" y="633673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1967</a:t>
            </a:r>
          </a:p>
        </p:txBody>
      </p:sp>
      <p:sp>
        <p:nvSpPr>
          <p:cNvPr id="42" name="ZoneTexte 41">
            <a:extLst>
              <a:ext uri="{FF2B5EF4-FFF2-40B4-BE49-F238E27FC236}">
                <a16:creationId xmlns:a16="http://schemas.microsoft.com/office/drawing/2014/main" id="{85D29FA5-3AC8-49A0-B4CC-C8BF819DB94E}"/>
              </a:ext>
            </a:extLst>
          </p:cNvPr>
          <p:cNvSpPr txBox="1">
            <a:spLocks noChangeArrowheads="1"/>
          </p:cNvSpPr>
          <p:nvPr/>
        </p:nvSpPr>
        <p:spPr bwMode="auto">
          <a:xfrm>
            <a:off x="2103434" y="633673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1865</a:t>
            </a:r>
          </a:p>
        </p:txBody>
      </p:sp>
      <p:pic>
        <p:nvPicPr>
          <p:cNvPr id="24586" name="Image 16">
            <a:extLst>
              <a:ext uri="{FF2B5EF4-FFF2-40B4-BE49-F238E27FC236}">
                <a16:creationId xmlns:a16="http://schemas.microsoft.com/office/drawing/2014/main" id="{C86B2B29-FE00-44CE-8E1E-F078708AC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934" y="4575022"/>
            <a:ext cx="1323553" cy="151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Image 17">
            <a:extLst>
              <a:ext uri="{FF2B5EF4-FFF2-40B4-BE49-F238E27FC236}">
                <a16:creationId xmlns:a16="http://schemas.microsoft.com/office/drawing/2014/main" id="{DF4BDC36-DBA0-4B9E-B702-F7A1ACF1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622" y="3506812"/>
            <a:ext cx="1964177" cy="82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Image 18">
            <a:extLst>
              <a:ext uri="{FF2B5EF4-FFF2-40B4-BE49-F238E27FC236}">
                <a16:creationId xmlns:a16="http://schemas.microsoft.com/office/drawing/2014/main" id="{C10180C2-03DD-4A1E-B46A-8D9691A56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669" y="3651859"/>
            <a:ext cx="1964177" cy="82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Image 19">
            <a:extLst>
              <a:ext uri="{FF2B5EF4-FFF2-40B4-BE49-F238E27FC236}">
                <a16:creationId xmlns:a16="http://schemas.microsoft.com/office/drawing/2014/main" id="{D3C2DBCD-57EC-4A53-A567-484BFAD0E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716" y="3796906"/>
            <a:ext cx="1964177" cy="82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Image 10">
            <a:extLst>
              <a:ext uri="{FF2B5EF4-FFF2-40B4-BE49-F238E27FC236}">
                <a16:creationId xmlns:a16="http://schemas.microsoft.com/office/drawing/2014/main" id="{0991564E-67ED-4CAE-9715-C3F468D21F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5860" y="3469039"/>
            <a:ext cx="3363277" cy="279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Image 9">
            <a:extLst>
              <a:ext uri="{FF2B5EF4-FFF2-40B4-BE49-F238E27FC236}">
                <a16:creationId xmlns:a16="http://schemas.microsoft.com/office/drawing/2014/main" id="{4618EDCD-2719-44AB-B142-B0548D33A15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3811" y="4327233"/>
            <a:ext cx="1740563" cy="69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16">
            <a:extLst>
              <a:ext uri="{FF2B5EF4-FFF2-40B4-BE49-F238E27FC236}">
                <a16:creationId xmlns:a16="http://schemas.microsoft.com/office/drawing/2014/main" id="{2C73F4CA-35B9-4F24-B4AD-6081E26FD423}"/>
              </a:ext>
            </a:extLst>
          </p:cNvPr>
          <p:cNvSpPr txBox="1">
            <a:spLocks noChangeArrowheads="1"/>
          </p:cNvSpPr>
          <p:nvPr/>
        </p:nvSpPr>
        <p:spPr bwMode="auto">
          <a:xfrm>
            <a:off x="9463054" y="6336738"/>
            <a:ext cx="755335"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b="1">
                <a:solidFill>
                  <a:srgbClr val="133963"/>
                </a:solidFill>
                <a:latin typeface="Trebuchet MS" panose="020B0603020202020204" pitchFamily="34" charset="0"/>
              </a:rPr>
              <a:t>2002</a:t>
            </a:r>
          </a:p>
        </p:txBody>
      </p:sp>
      <p:sp>
        <p:nvSpPr>
          <p:cNvPr id="20493" name="Espace réservé du texte 2">
            <a:extLst>
              <a:ext uri="{FF2B5EF4-FFF2-40B4-BE49-F238E27FC236}">
                <a16:creationId xmlns:a16="http://schemas.microsoft.com/office/drawing/2014/main" id="{ECC758E1-7B6A-423E-B3F2-487C1578CA7D}"/>
              </a:ext>
            </a:extLst>
          </p:cNvPr>
          <p:cNvSpPr>
            <a:spLocks noGrp="1"/>
          </p:cNvSpPr>
          <p:nvPr>
            <p:ph type="body" sz="quarter" idx="13"/>
          </p:nvPr>
        </p:nvSpPr>
        <p:spPr bwMode="auto">
          <a:xfrm>
            <a:off x="944568" y="1074255"/>
            <a:ext cx="10290778"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t>Époque contemporaine</a:t>
            </a:r>
          </a:p>
        </p:txBody>
      </p:sp>
      <p:sp>
        <p:nvSpPr>
          <p:cNvPr id="19" name="Rectangle à coins arrondis 18">
            <a:extLst>
              <a:ext uri="{FF2B5EF4-FFF2-40B4-BE49-F238E27FC236}">
                <a16:creationId xmlns:a16="http://schemas.microsoft.com/office/drawing/2014/main" id="{7EDE864B-2EB7-4356-9252-9777C93A8EE2}"/>
              </a:ext>
            </a:extLst>
          </p:cNvPr>
          <p:cNvSpPr/>
          <p:nvPr/>
        </p:nvSpPr>
        <p:spPr>
          <a:xfrm>
            <a:off x="8524782"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r>
              <a:rPr lang="fr-FR" sz="1713" dirty="0">
                <a:solidFill>
                  <a:schemeClr val="bg1"/>
                </a:solidFill>
                <a:latin typeface="Calibri" pitchFamily="34" charset="0"/>
              </a:rPr>
              <a:t>L' </a:t>
            </a:r>
            <a:r>
              <a:rPr lang="fr-FR" sz="1713" b="1" dirty="0">
                <a:solidFill>
                  <a:schemeClr val="bg1"/>
                </a:solidFill>
                <a:latin typeface="Calibri" pitchFamily="34" charset="0"/>
              </a:rPr>
              <a:t>Euro</a:t>
            </a:r>
            <a:endParaRPr lang="fr-FR" sz="1713" dirty="0">
              <a:solidFill>
                <a:schemeClr val="bg1"/>
              </a:solidFill>
              <a:latin typeface="Calibri" pitchFamily="34" charset="0"/>
            </a:endParaRPr>
          </a:p>
          <a:p>
            <a:pPr algn="ctr">
              <a:defRPr/>
            </a:pPr>
            <a:endParaRPr lang="fr-FR" sz="571" dirty="0">
              <a:solidFill>
                <a:schemeClr val="bg1"/>
              </a:solidFill>
            </a:endParaRPr>
          </a:p>
          <a:p>
            <a:pPr algn="ctr">
              <a:defRPr/>
            </a:pPr>
            <a:r>
              <a:rPr lang="fr-FR" sz="1618" dirty="0">
                <a:solidFill>
                  <a:schemeClr val="bg1"/>
                </a:solidFill>
                <a:latin typeface="Calibri" pitchFamily="34" charset="0"/>
              </a:rPr>
              <a:t>Mis en circulation le 1</a:t>
            </a:r>
            <a:r>
              <a:rPr lang="fr-FR" sz="1618" baseline="30000" dirty="0">
                <a:solidFill>
                  <a:schemeClr val="bg1"/>
                </a:solidFill>
                <a:latin typeface="Calibri" pitchFamily="34" charset="0"/>
              </a:rPr>
              <a:t>er</a:t>
            </a:r>
            <a:r>
              <a:rPr lang="fr-FR" sz="1618" dirty="0">
                <a:solidFill>
                  <a:schemeClr val="bg1"/>
                </a:solidFill>
                <a:latin typeface="Calibri" pitchFamily="34" charset="0"/>
              </a:rPr>
              <a:t> janvier sous sa forme fiduciaire (libellé dès 1999)</a:t>
            </a:r>
          </a:p>
        </p:txBody>
      </p:sp>
      <p:sp>
        <p:nvSpPr>
          <p:cNvPr id="21" name="Rectangle à coins arrondis 20">
            <a:extLst>
              <a:ext uri="{FF2B5EF4-FFF2-40B4-BE49-F238E27FC236}">
                <a16:creationId xmlns:a16="http://schemas.microsoft.com/office/drawing/2014/main" id="{906F33E8-9572-45B1-846D-D2C85977597C}"/>
              </a:ext>
            </a:extLst>
          </p:cNvPr>
          <p:cNvSpPr/>
          <p:nvPr/>
        </p:nvSpPr>
        <p:spPr>
          <a:xfrm>
            <a:off x="4869901"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r>
              <a:rPr lang="fr-FR" sz="1713" dirty="0">
                <a:solidFill>
                  <a:schemeClr val="bg1"/>
                </a:solidFill>
              </a:rPr>
              <a:t> La </a:t>
            </a:r>
            <a:r>
              <a:rPr lang="fr-FR" sz="1713" b="1" dirty="0">
                <a:solidFill>
                  <a:schemeClr val="bg1"/>
                </a:solidFill>
              </a:rPr>
              <a:t>carte bancaire</a:t>
            </a:r>
            <a:endParaRPr lang="fr-FR" sz="1713" dirty="0">
              <a:solidFill>
                <a:schemeClr val="bg1"/>
              </a:solidFill>
            </a:endParaRPr>
          </a:p>
          <a:p>
            <a:pPr algn="ctr">
              <a:defRPr/>
            </a:pPr>
            <a:endParaRPr lang="fr-FR" sz="571" dirty="0">
              <a:solidFill>
                <a:schemeClr val="bg1"/>
              </a:solidFill>
            </a:endParaRPr>
          </a:p>
          <a:p>
            <a:pPr algn="ctr">
              <a:defRPr/>
            </a:pPr>
            <a:r>
              <a:rPr lang="fr-FR" sz="1523" dirty="0">
                <a:solidFill>
                  <a:schemeClr val="bg1"/>
                </a:solidFill>
              </a:rPr>
              <a:t>Première carte de paiement en France grâce à l'association de 6 banques</a:t>
            </a:r>
          </a:p>
        </p:txBody>
      </p:sp>
      <p:sp>
        <p:nvSpPr>
          <p:cNvPr id="25" name="Rectangle à coins arrondis 24">
            <a:extLst>
              <a:ext uri="{FF2B5EF4-FFF2-40B4-BE49-F238E27FC236}">
                <a16:creationId xmlns:a16="http://schemas.microsoft.com/office/drawing/2014/main" id="{E7207506-684D-4F91-93A3-DC13660BD51E}"/>
              </a:ext>
            </a:extLst>
          </p:cNvPr>
          <p:cNvSpPr/>
          <p:nvPr/>
        </p:nvSpPr>
        <p:spPr>
          <a:xfrm>
            <a:off x="1215021" y="1704302"/>
            <a:ext cx="2408383" cy="1447447"/>
          </a:xfrm>
          <a:prstGeom prst="wedgeRoundRectCallout">
            <a:avLst>
              <a:gd name="adj1" fmla="val -8315"/>
              <a:gd name="adj2" fmla="val 61687"/>
              <a:gd name="adj3" fmla="val 16667"/>
            </a:avLst>
          </a:prstGeom>
          <a:solidFill>
            <a:schemeClr val="bg1">
              <a:lumMod val="50000"/>
            </a:schemeClr>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571" dirty="0">
              <a:solidFill>
                <a:schemeClr val="bg1"/>
              </a:solidFill>
            </a:endParaRPr>
          </a:p>
          <a:p>
            <a:pPr algn="ctr">
              <a:defRPr/>
            </a:pPr>
            <a:r>
              <a:rPr lang="fr-FR" sz="1713" dirty="0">
                <a:solidFill>
                  <a:schemeClr val="bg1"/>
                </a:solidFill>
              </a:rPr>
              <a:t>Les </a:t>
            </a:r>
            <a:r>
              <a:rPr lang="fr-FR" sz="1713" b="1" dirty="0">
                <a:solidFill>
                  <a:schemeClr val="bg1"/>
                </a:solidFill>
              </a:rPr>
              <a:t>chèques</a:t>
            </a:r>
          </a:p>
          <a:p>
            <a:pPr algn="ctr">
              <a:defRPr/>
            </a:pPr>
            <a:endParaRPr lang="fr-FR" sz="571" b="1" dirty="0">
              <a:solidFill>
                <a:schemeClr val="bg1"/>
              </a:solidFill>
            </a:endParaRPr>
          </a:p>
          <a:p>
            <a:pPr algn="ctr">
              <a:defRPr/>
            </a:pPr>
            <a:r>
              <a:rPr lang="fr-FR" sz="1523" dirty="0">
                <a:solidFill>
                  <a:schemeClr val="bg1"/>
                </a:solidFill>
              </a:rPr>
              <a:t>Créés sous le règne de Napoléon III (usage peu répandu avant 1945)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1250"/>
                                        <p:tgtEl>
                                          <p:spTgt spid="36"/>
                                        </p:tgtEl>
                                      </p:cBhvr>
                                    </p:animEffect>
                                  </p:childTnLst>
                                </p:cTn>
                              </p:par>
                            </p:childTnLst>
                          </p:cTn>
                        </p:par>
                        <p:par>
                          <p:cTn id="11" fill="hold" nodeType="afterGroup">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childTnLst>
                          </p:cTn>
                        </p:par>
                        <p:par>
                          <p:cTn id="15" fill="hold" nodeType="afterGroup">
                            <p:stCondLst>
                              <p:cond delay="2250"/>
                            </p:stCondLst>
                            <p:childTnLst>
                              <p:par>
                                <p:cTn id="16" presetID="10" presetClass="entr" presetSubtype="0" fill="hold" nodeType="afterEffect">
                                  <p:stCondLst>
                                    <p:cond delay="0"/>
                                  </p:stCondLst>
                                  <p:childTnLst>
                                    <p:set>
                                      <p:cBhvr>
                                        <p:cTn id="17" dur="1" fill="hold">
                                          <p:stCondLst>
                                            <p:cond delay="0"/>
                                          </p:stCondLst>
                                        </p:cTn>
                                        <p:tgtEl>
                                          <p:spTgt spid="24591"/>
                                        </p:tgtEl>
                                        <p:attrNameLst>
                                          <p:attrName>style.visibility</p:attrName>
                                        </p:attrNameLst>
                                      </p:cBhvr>
                                      <p:to>
                                        <p:strVal val="visible"/>
                                      </p:to>
                                    </p:set>
                                    <p:animEffect transition="in" filter="fade">
                                      <p:cBhvr>
                                        <p:cTn id="18" dur="1000"/>
                                        <p:tgtEl>
                                          <p:spTgt spid="24591"/>
                                        </p:tgtEl>
                                      </p:cBhvr>
                                    </p:animEffect>
                                  </p:childTnLst>
                                </p:cTn>
                              </p:par>
                            </p:childTnLst>
                          </p:cTn>
                        </p:par>
                        <p:par>
                          <p:cTn id="19" fill="hold" nodeType="afterGroup">
                            <p:stCondLst>
                              <p:cond delay="325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par>
                          <p:cTn id="23" fill="hold" nodeType="afterGroup">
                            <p:stCondLst>
                              <p:cond delay="4250"/>
                            </p:stCondLst>
                            <p:childTnLst>
                              <p:par>
                                <p:cTn id="24" presetID="10" presetClass="entr" presetSubtype="0" fill="hold" nodeType="afterEffect">
                                  <p:stCondLst>
                                    <p:cond delay="0"/>
                                  </p:stCondLst>
                                  <p:childTnLst>
                                    <p:set>
                                      <p:cBhvr>
                                        <p:cTn id="25" dur="1" fill="hold">
                                          <p:stCondLst>
                                            <p:cond delay="0"/>
                                          </p:stCondLst>
                                        </p:cTn>
                                        <p:tgtEl>
                                          <p:spTgt spid="24586"/>
                                        </p:tgtEl>
                                        <p:attrNameLst>
                                          <p:attrName>style.visibility</p:attrName>
                                        </p:attrNameLst>
                                      </p:cBhvr>
                                      <p:to>
                                        <p:strVal val="visible"/>
                                      </p:to>
                                    </p:set>
                                    <p:animEffect transition="in" filter="fade">
                                      <p:cBhvr>
                                        <p:cTn id="26" dur="1000"/>
                                        <p:tgtEl>
                                          <p:spTgt spid="24586"/>
                                        </p:tgtEl>
                                      </p:cBhvr>
                                    </p:animEffect>
                                  </p:childTnLst>
                                </p:cTn>
                              </p:par>
                            </p:childTnLst>
                          </p:cTn>
                        </p:par>
                        <p:par>
                          <p:cTn id="27" fill="hold" nodeType="afterGroup">
                            <p:stCondLst>
                              <p:cond delay="5250"/>
                            </p:stCondLst>
                            <p:childTnLst>
                              <p:par>
                                <p:cTn id="28" presetID="10" presetClass="entr" presetSubtype="0" fill="hold" nodeType="afterEffect">
                                  <p:stCondLst>
                                    <p:cond delay="0"/>
                                  </p:stCondLst>
                                  <p:childTnLst>
                                    <p:set>
                                      <p:cBhvr>
                                        <p:cTn id="29" dur="1" fill="hold">
                                          <p:stCondLst>
                                            <p:cond delay="0"/>
                                          </p:stCondLst>
                                        </p:cTn>
                                        <p:tgtEl>
                                          <p:spTgt spid="24587"/>
                                        </p:tgtEl>
                                        <p:attrNameLst>
                                          <p:attrName>style.visibility</p:attrName>
                                        </p:attrNameLst>
                                      </p:cBhvr>
                                      <p:to>
                                        <p:strVal val="visible"/>
                                      </p:to>
                                    </p:set>
                                    <p:animEffect transition="in" filter="fade">
                                      <p:cBhvr>
                                        <p:cTn id="30" dur="1000"/>
                                        <p:tgtEl>
                                          <p:spTgt spid="24587"/>
                                        </p:tgtEl>
                                      </p:cBhvr>
                                    </p:animEffect>
                                  </p:childTnLst>
                                </p:cTn>
                              </p:par>
                              <p:par>
                                <p:cTn id="31" presetID="10" presetClass="entr" presetSubtype="0" fill="hold" nodeType="withEffect">
                                  <p:stCondLst>
                                    <p:cond delay="0"/>
                                  </p:stCondLst>
                                  <p:childTnLst>
                                    <p:set>
                                      <p:cBhvr>
                                        <p:cTn id="32" dur="1" fill="hold">
                                          <p:stCondLst>
                                            <p:cond delay="0"/>
                                          </p:stCondLst>
                                        </p:cTn>
                                        <p:tgtEl>
                                          <p:spTgt spid="24588"/>
                                        </p:tgtEl>
                                        <p:attrNameLst>
                                          <p:attrName>style.visibility</p:attrName>
                                        </p:attrNameLst>
                                      </p:cBhvr>
                                      <p:to>
                                        <p:strVal val="visible"/>
                                      </p:to>
                                    </p:set>
                                    <p:animEffect transition="in" filter="fade">
                                      <p:cBhvr>
                                        <p:cTn id="33" dur="1000"/>
                                        <p:tgtEl>
                                          <p:spTgt spid="24588"/>
                                        </p:tgtEl>
                                      </p:cBhvr>
                                    </p:animEffect>
                                  </p:childTnLst>
                                </p:cTn>
                              </p:par>
                              <p:par>
                                <p:cTn id="34" presetID="10" presetClass="entr" presetSubtype="0" fill="hold" nodeType="withEffect">
                                  <p:stCondLst>
                                    <p:cond delay="0"/>
                                  </p:stCondLst>
                                  <p:childTnLst>
                                    <p:set>
                                      <p:cBhvr>
                                        <p:cTn id="35" dur="1" fill="hold">
                                          <p:stCondLst>
                                            <p:cond delay="0"/>
                                          </p:stCondLst>
                                        </p:cTn>
                                        <p:tgtEl>
                                          <p:spTgt spid="24589"/>
                                        </p:tgtEl>
                                        <p:attrNameLst>
                                          <p:attrName>style.visibility</p:attrName>
                                        </p:attrNameLst>
                                      </p:cBhvr>
                                      <p:to>
                                        <p:strVal val="visible"/>
                                      </p:to>
                                    </p:set>
                                    <p:animEffect transition="in" filter="fade">
                                      <p:cBhvr>
                                        <p:cTn id="36" dur="1000"/>
                                        <p:tgtEl>
                                          <p:spTgt spid="2458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42"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outHorizontal)">
                                      <p:cBhvr>
                                        <p:cTn id="41" dur="1000"/>
                                        <p:tgtEl>
                                          <p:spTgt spid="2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42"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outHorizontal)">
                                      <p:cBhvr>
                                        <p:cTn id="46" dur="1000"/>
                                        <p:tgtEl>
                                          <p:spTgt spid="2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4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outHorizontal)">
                                      <p:cBhvr>
                                        <p:cTn id="5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42" grpId="0"/>
      <p:bldP spid="17" grpId="0"/>
      <p:bldP spid="19" grpId="0" animBg="1"/>
      <p:bldP spid="21" grpId="0" animBg="1"/>
      <p:bldP spid="2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gner un rectangle à un seul coin 1">
            <a:extLst>
              <a:ext uri="{FF2B5EF4-FFF2-40B4-BE49-F238E27FC236}">
                <a16:creationId xmlns:a16="http://schemas.microsoft.com/office/drawing/2014/main" id="{F514575A-4F3F-4C2D-8687-55984ACAE792}"/>
              </a:ext>
            </a:extLst>
          </p:cNvPr>
          <p:cNvSpPr/>
          <p:nvPr/>
        </p:nvSpPr>
        <p:spPr>
          <a:xfrm>
            <a:off x="8671339" y="1918850"/>
            <a:ext cx="2242184" cy="2001950"/>
          </a:xfrm>
          <a:prstGeom prst="snip1Rect">
            <a:avLst/>
          </a:prstGeom>
          <a:solidFill>
            <a:srgbClr val="3BA9D1"/>
          </a:solidFill>
          <a:ln w="47625" cap="rnd" cmpd="sng">
            <a:solidFill>
              <a:srgbClr val="7F7F7F"/>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33793" name="Espace réservé du texte 1">
            <a:extLst>
              <a:ext uri="{FF2B5EF4-FFF2-40B4-BE49-F238E27FC236}">
                <a16:creationId xmlns:a16="http://schemas.microsoft.com/office/drawing/2014/main" id="{CE5CC4DD-5369-4B46-A7B4-FC7026E88A4E}"/>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dirty="0">
                <a:latin typeface="Calibri" pitchFamily="34" charset="0"/>
              </a:rPr>
              <a:t>L’exemple de la carte bancaire</a:t>
            </a:r>
          </a:p>
        </p:txBody>
      </p:sp>
      <p:pic>
        <p:nvPicPr>
          <p:cNvPr id="6" name="Image 5" descr="perso lambda 4.png">
            <a:extLst>
              <a:ext uri="{FF2B5EF4-FFF2-40B4-BE49-F238E27FC236}">
                <a16:creationId xmlns:a16="http://schemas.microsoft.com/office/drawing/2014/main" id="{CB163179-3BD6-45BE-BB1B-82716F84B6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9212" y="1658975"/>
            <a:ext cx="960936" cy="234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descr="Banque (dessin).png">
            <a:extLst>
              <a:ext uri="{FF2B5EF4-FFF2-40B4-BE49-F238E27FC236}">
                <a16:creationId xmlns:a16="http://schemas.microsoft.com/office/drawing/2014/main" id="{EFB53A85-C335-4A66-A943-92A3107B88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2564" y="4307593"/>
            <a:ext cx="2329816" cy="156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Espace réservé du texte 2">
            <a:extLst>
              <a:ext uri="{FF2B5EF4-FFF2-40B4-BE49-F238E27FC236}">
                <a16:creationId xmlns:a16="http://schemas.microsoft.com/office/drawing/2014/main" id="{456B7341-87F7-4472-95E4-F7678B239D25}"/>
              </a:ext>
            </a:extLst>
          </p:cNvPr>
          <p:cNvSpPr>
            <a:spLocks noGrp="1"/>
          </p:cNvSpPr>
          <p:nvPr>
            <p:ph type="body" sz="quarter" idx="13"/>
          </p:nvPr>
        </p:nvSpPr>
        <p:spPr bwMode="auto">
          <a:xfrm>
            <a:off x="930970" y="1019862"/>
            <a:ext cx="10290778" cy="36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665"/>
              <a:t>Vous faites un achat par carte bancaire à un commerçant.</a:t>
            </a:r>
          </a:p>
        </p:txBody>
      </p:sp>
      <p:sp>
        <p:nvSpPr>
          <p:cNvPr id="26637" name="ZoneTexte 10">
            <a:extLst>
              <a:ext uri="{FF2B5EF4-FFF2-40B4-BE49-F238E27FC236}">
                <a16:creationId xmlns:a16="http://schemas.microsoft.com/office/drawing/2014/main" id="{5EE5F724-4771-4175-9FDD-5CE4D18DED92}"/>
              </a:ext>
            </a:extLst>
          </p:cNvPr>
          <p:cNvSpPr txBox="1">
            <a:spLocks noChangeArrowheads="1"/>
          </p:cNvSpPr>
          <p:nvPr/>
        </p:nvSpPr>
        <p:spPr bwMode="auto">
          <a:xfrm>
            <a:off x="3336332" y="5820009"/>
            <a:ext cx="3459974" cy="9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2855" b="1">
                <a:solidFill>
                  <a:srgbClr val="3BA9D1"/>
                </a:solidFill>
                <a:latin typeface="Calibri" panose="020F0502020204030204" pitchFamily="34" charset="0"/>
              </a:rPr>
              <a:t>Jeux d'écriture interne </a:t>
            </a:r>
            <a:r>
              <a:rPr lang="fr-FR" altLang="fr-FR" sz="2855">
                <a:solidFill>
                  <a:srgbClr val="3BA9D1"/>
                </a:solidFill>
                <a:latin typeface="Calibri" panose="020F0502020204030204" pitchFamily="34" charset="0"/>
              </a:rPr>
              <a:t>à la banque</a:t>
            </a:r>
          </a:p>
        </p:txBody>
      </p:sp>
      <p:pic>
        <p:nvPicPr>
          <p:cNvPr id="16" name="Image 15" descr="commerçant épicier.png">
            <a:extLst>
              <a:ext uri="{FF2B5EF4-FFF2-40B4-BE49-F238E27FC236}">
                <a16:creationId xmlns:a16="http://schemas.microsoft.com/office/drawing/2014/main" id="{B018DC3C-EF14-4244-854B-15F504EDD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67270" y="1645377"/>
            <a:ext cx="2878274" cy="248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ZoneTexte 16">
            <a:extLst>
              <a:ext uri="{FF2B5EF4-FFF2-40B4-BE49-F238E27FC236}">
                <a16:creationId xmlns:a16="http://schemas.microsoft.com/office/drawing/2014/main" id="{31DECDDE-912E-43D9-9725-4B044CACFFD2}"/>
              </a:ext>
            </a:extLst>
          </p:cNvPr>
          <p:cNvSpPr txBox="1">
            <a:spLocks noChangeArrowheads="1"/>
          </p:cNvSpPr>
          <p:nvPr/>
        </p:nvSpPr>
        <p:spPr bwMode="auto">
          <a:xfrm>
            <a:off x="8706090" y="2166639"/>
            <a:ext cx="2172682" cy="173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solidFill>
                  <a:schemeClr val="bg1"/>
                </a:solidFill>
                <a:latin typeface="Calibri" panose="020F0502020204030204" pitchFamily="34" charset="0"/>
              </a:rPr>
              <a:t>Celui-ci a la même banque que vous !</a:t>
            </a:r>
          </a:p>
        </p:txBody>
      </p:sp>
      <p:sp>
        <p:nvSpPr>
          <p:cNvPr id="18" name="Virage 17">
            <a:extLst>
              <a:ext uri="{FF2B5EF4-FFF2-40B4-BE49-F238E27FC236}">
                <a16:creationId xmlns:a16="http://schemas.microsoft.com/office/drawing/2014/main" id="{70AD8771-F22A-4E96-A63F-C1D2A0158E80}"/>
              </a:ext>
            </a:extLst>
          </p:cNvPr>
          <p:cNvSpPr/>
          <p:nvPr/>
        </p:nvSpPr>
        <p:spPr>
          <a:xfrm rot="10800000" flipH="1">
            <a:off x="2982780" y="4260754"/>
            <a:ext cx="732789" cy="826466"/>
          </a:xfrm>
          <a:prstGeom prst="bentArrow">
            <a:avLst/>
          </a:prstGeom>
          <a:solidFill>
            <a:srgbClr val="7F7F7F"/>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19" name="Virage 18">
            <a:extLst>
              <a:ext uri="{FF2B5EF4-FFF2-40B4-BE49-F238E27FC236}">
                <a16:creationId xmlns:a16="http://schemas.microsoft.com/office/drawing/2014/main" id="{9A1E5A8F-979E-434F-8465-DEC6EDABA8EF}"/>
              </a:ext>
            </a:extLst>
          </p:cNvPr>
          <p:cNvSpPr/>
          <p:nvPr/>
        </p:nvSpPr>
        <p:spPr>
          <a:xfrm rot="5400000" flipH="1">
            <a:off x="6392893" y="4213916"/>
            <a:ext cx="732790" cy="826465"/>
          </a:xfrm>
          <a:prstGeom prst="bentArrow">
            <a:avLst/>
          </a:prstGeom>
          <a:solidFill>
            <a:srgbClr val="7F7F7F"/>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pic>
        <p:nvPicPr>
          <p:cNvPr id="14" name="Image 9">
            <a:extLst>
              <a:ext uri="{FF2B5EF4-FFF2-40B4-BE49-F238E27FC236}">
                <a16:creationId xmlns:a16="http://schemas.microsoft.com/office/drawing/2014/main" id="{E623F606-EC07-4985-BE1E-FD9DBF36F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708922" y="2189993"/>
            <a:ext cx="1029309" cy="698859"/>
          </a:xfrm>
          <a:prstGeom prst="rect">
            <a:avLst/>
          </a:prstGeom>
          <a:noFill/>
          <a:ln>
            <a:noFill/>
          </a:ln>
          <a:scene3d>
            <a:camera prst="orthographicFront">
              <a:rot lat="2400000" lon="2399990" rev="18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21" descr="Banque (dessin).png">
            <a:extLst>
              <a:ext uri="{FF2B5EF4-FFF2-40B4-BE49-F238E27FC236}">
                <a16:creationId xmlns:a16="http://schemas.microsoft.com/office/drawing/2014/main" id="{C4208322-D3DC-4305-8C45-7E579FF1BA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588" y="4260754"/>
            <a:ext cx="1465578" cy="98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Virage 22">
            <a:extLst>
              <a:ext uri="{FF2B5EF4-FFF2-40B4-BE49-F238E27FC236}">
                <a16:creationId xmlns:a16="http://schemas.microsoft.com/office/drawing/2014/main" id="{E039042B-38E3-4EBB-B14D-173BB5AA7B43}"/>
              </a:ext>
            </a:extLst>
          </p:cNvPr>
          <p:cNvSpPr/>
          <p:nvPr/>
        </p:nvSpPr>
        <p:spPr>
          <a:xfrm rot="10800000" flipH="1">
            <a:off x="2361797" y="4260754"/>
            <a:ext cx="732790" cy="826466"/>
          </a:xfrm>
          <a:prstGeom prst="bentArrow">
            <a:avLst/>
          </a:prstGeom>
          <a:solidFill>
            <a:srgbClr val="7F7F7F"/>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24" name="Virage 23">
            <a:extLst>
              <a:ext uri="{FF2B5EF4-FFF2-40B4-BE49-F238E27FC236}">
                <a16:creationId xmlns:a16="http://schemas.microsoft.com/office/drawing/2014/main" id="{C5AAFDBB-F487-4104-95C1-32C6CD1E69AA}"/>
              </a:ext>
            </a:extLst>
          </p:cNvPr>
          <p:cNvSpPr/>
          <p:nvPr/>
        </p:nvSpPr>
        <p:spPr>
          <a:xfrm rot="5400000" flipH="1">
            <a:off x="6897535" y="4213916"/>
            <a:ext cx="732790" cy="826465"/>
          </a:xfrm>
          <a:prstGeom prst="bentArrow">
            <a:avLst/>
          </a:prstGeom>
          <a:solidFill>
            <a:srgbClr val="7F7F7F"/>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pic>
        <p:nvPicPr>
          <p:cNvPr id="25" name="Image 24" descr="Banque (dessin).png">
            <a:extLst>
              <a:ext uri="{FF2B5EF4-FFF2-40B4-BE49-F238E27FC236}">
                <a16:creationId xmlns:a16="http://schemas.microsoft.com/office/drawing/2014/main" id="{31723E3F-32A9-4A88-8E0C-000CB667EA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5120" y="4260754"/>
            <a:ext cx="1465578" cy="98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lèche vers la droite 14">
            <a:extLst>
              <a:ext uri="{FF2B5EF4-FFF2-40B4-BE49-F238E27FC236}">
                <a16:creationId xmlns:a16="http://schemas.microsoft.com/office/drawing/2014/main" id="{37DCEE07-B0B6-4903-A860-E9F5DCA4B94E}"/>
              </a:ext>
            </a:extLst>
          </p:cNvPr>
          <p:cNvSpPr/>
          <p:nvPr/>
        </p:nvSpPr>
        <p:spPr>
          <a:xfrm>
            <a:off x="4691614" y="4701939"/>
            <a:ext cx="663288" cy="385281"/>
          </a:xfrm>
          <a:prstGeom prst="rightArrow">
            <a:avLst/>
          </a:prstGeom>
          <a:solidFill>
            <a:srgbClr val="3BA9D1"/>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27" name="ZoneTexte 26">
            <a:extLst>
              <a:ext uri="{FF2B5EF4-FFF2-40B4-BE49-F238E27FC236}">
                <a16:creationId xmlns:a16="http://schemas.microsoft.com/office/drawing/2014/main" id="{943853B9-1FDB-403D-BF82-FAB0DCC4E902}"/>
              </a:ext>
            </a:extLst>
          </p:cNvPr>
          <p:cNvSpPr txBox="1">
            <a:spLocks noChangeArrowheads="1"/>
          </p:cNvSpPr>
          <p:nvPr/>
        </p:nvSpPr>
        <p:spPr bwMode="auto">
          <a:xfrm>
            <a:off x="3130849" y="5196005"/>
            <a:ext cx="1377946"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1904">
                <a:solidFill>
                  <a:srgbClr val="3BA9D1"/>
                </a:solidFill>
                <a:latin typeface="Calibri" panose="020F0502020204030204" pitchFamily="34" charset="0"/>
              </a:rPr>
              <a:t>Banque de l’acheteur</a:t>
            </a:r>
          </a:p>
        </p:txBody>
      </p:sp>
      <p:sp>
        <p:nvSpPr>
          <p:cNvPr id="28" name="ZoneTexte 27">
            <a:extLst>
              <a:ext uri="{FF2B5EF4-FFF2-40B4-BE49-F238E27FC236}">
                <a16:creationId xmlns:a16="http://schemas.microsoft.com/office/drawing/2014/main" id="{CB139022-36D4-422B-BA18-EA63AD5479AF}"/>
              </a:ext>
            </a:extLst>
          </p:cNvPr>
          <p:cNvSpPr txBox="1">
            <a:spLocks noChangeArrowheads="1"/>
          </p:cNvSpPr>
          <p:nvPr/>
        </p:nvSpPr>
        <p:spPr bwMode="auto">
          <a:xfrm>
            <a:off x="5252161" y="5196005"/>
            <a:ext cx="1717899"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1904">
                <a:solidFill>
                  <a:srgbClr val="3BA9D1"/>
                </a:solidFill>
                <a:latin typeface="Calibri" panose="020F0502020204030204" pitchFamily="34" charset="0"/>
              </a:rPr>
              <a:t>Banque du commerçant</a:t>
            </a:r>
          </a:p>
        </p:txBody>
      </p:sp>
      <p:sp>
        <p:nvSpPr>
          <p:cNvPr id="29" name="ZoneTexte 10">
            <a:extLst>
              <a:ext uri="{FF2B5EF4-FFF2-40B4-BE49-F238E27FC236}">
                <a16:creationId xmlns:a16="http://schemas.microsoft.com/office/drawing/2014/main" id="{15F29236-459D-47C2-865A-39BD94825EB1}"/>
              </a:ext>
            </a:extLst>
          </p:cNvPr>
          <p:cNvSpPr txBox="1">
            <a:spLocks noChangeArrowheads="1"/>
          </p:cNvSpPr>
          <p:nvPr/>
        </p:nvSpPr>
        <p:spPr bwMode="auto">
          <a:xfrm>
            <a:off x="3617360" y="6042112"/>
            <a:ext cx="2532278" cy="5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2855" b="1">
                <a:solidFill>
                  <a:srgbClr val="3BA9D1"/>
                </a:solidFill>
                <a:latin typeface="Calibri" panose="020F0502020204030204" pitchFamily="34" charset="0"/>
              </a:rPr>
              <a:t>I</a:t>
            </a:r>
            <a:r>
              <a:rPr lang="fr-FR" altLang="ja-JP" sz="2855" b="1">
                <a:solidFill>
                  <a:srgbClr val="3BA9D1"/>
                </a:solidFill>
                <a:latin typeface="Calibri" panose="020F0502020204030204" pitchFamily="34" charset="0"/>
              </a:rPr>
              <a:t>nterbancarité</a:t>
            </a:r>
            <a:endParaRPr lang="fr-FR" altLang="fr-FR" sz="2855" b="1">
              <a:solidFill>
                <a:srgbClr val="3BA9D1"/>
              </a:solidFill>
              <a:latin typeface="Calibri" panose="020F0502020204030204" pitchFamily="34" charset="0"/>
            </a:endParaRPr>
          </a:p>
        </p:txBody>
      </p:sp>
      <p:sp>
        <p:nvSpPr>
          <p:cNvPr id="32" name="Rogner un rectangle à un seul coin 31">
            <a:extLst>
              <a:ext uri="{FF2B5EF4-FFF2-40B4-BE49-F238E27FC236}">
                <a16:creationId xmlns:a16="http://schemas.microsoft.com/office/drawing/2014/main" id="{DABB712E-22FF-4BA8-852B-67C8D8AEFFCB}"/>
              </a:ext>
            </a:extLst>
          </p:cNvPr>
          <p:cNvSpPr/>
          <p:nvPr/>
        </p:nvSpPr>
        <p:spPr>
          <a:xfrm>
            <a:off x="8810342" y="2107714"/>
            <a:ext cx="2242184" cy="3728915"/>
          </a:xfrm>
          <a:prstGeom prst="snip1Rect">
            <a:avLst/>
          </a:prstGeom>
          <a:solidFill>
            <a:srgbClr val="3BA9D1"/>
          </a:solidFill>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33" name="ZoneTexte 16">
            <a:extLst>
              <a:ext uri="{FF2B5EF4-FFF2-40B4-BE49-F238E27FC236}">
                <a16:creationId xmlns:a16="http://schemas.microsoft.com/office/drawing/2014/main" id="{ACEEB0C7-A166-4F3F-A545-7FAE3B89C5BD}"/>
              </a:ext>
            </a:extLst>
          </p:cNvPr>
          <p:cNvSpPr txBox="1">
            <a:spLocks noChangeArrowheads="1"/>
          </p:cNvSpPr>
          <p:nvPr/>
        </p:nvSpPr>
        <p:spPr bwMode="auto">
          <a:xfrm>
            <a:off x="8775591" y="2113758"/>
            <a:ext cx="2242184" cy="378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solidFill>
                  <a:schemeClr val="bg1"/>
                </a:solidFill>
                <a:latin typeface="Calibri" panose="020F0502020204030204" pitchFamily="34" charset="0"/>
              </a:rPr>
              <a:t>… Mais si le commerçant n’a pas la même banque, le paiement reste aussi simple pour vous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1.76471E-6 -3.7037E-7 L 0.24882 -0.06349 " pathEditMode="relative" rAng="0" ptsTypes="AA">
                                      <p:cBhvr>
                                        <p:cTn id="8" dur="2000" fill="hold"/>
                                        <p:tgtEl>
                                          <p:spTgt spid="14"/>
                                        </p:tgtEl>
                                        <p:attrNameLst>
                                          <p:attrName>ppt_x</p:attrName>
                                          <p:attrName>ppt_y</p:attrName>
                                        </p:attrNameLst>
                                      </p:cBhvr>
                                      <p:rCtr x="12441" y="-3175"/>
                                    </p:animMotion>
                                  </p:childTnLst>
                                </p:cTn>
                              </p:par>
                              <p:par>
                                <p:cTn id="9" presetID="1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ppt_x</p:attrName>
                                        </p:attrNameLst>
                                      </p:cBhvr>
                                      <p:tavLst>
                                        <p:tav tm="0">
                                          <p:val>
                                            <p:strVal val="#ppt_x-#ppt_w*1.125000"/>
                                          </p:val>
                                        </p:tav>
                                        <p:tav tm="100000">
                                          <p:val>
                                            <p:strVal val="#ppt_x"/>
                                          </p:val>
                                        </p:tav>
                                      </p:tavLst>
                                    </p:anim>
                                    <p:animEffect transition="in" filter="wipe(right)">
                                      <p:cBhvr>
                                        <p:cTn id="12" dur="1000"/>
                                        <p:tgtEl>
                                          <p:spTgt spid="6"/>
                                        </p:tgtEl>
                                      </p:cBhvr>
                                    </p:animEffect>
                                  </p:childTnLst>
                                </p:cTn>
                              </p:par>
                              <p:par>
                                <p:cTn id="13" presetID="1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p:tgtEl>
                                          <p:spTgt spid="16"/>
                                        </p:tgtEl>
                                        <p:attrNameLst>
                                          <p:attrName>ppt_x</p:attrName>
                                        </p:attrNameLst>
                                      </p:cBhvr>
                                      <p:tavLst>
                                        <p:tav tm="0">
                                          <p:val>
                                            <p:strVal val="#ppt_x+#ppt_w*1.125000"/>
                                          </p:val>
                                        </p:tav>
                                        <p:tav tm="100000">
                                          <p:val>
                                            <p:strVal val="#ppt_x"/>
                                          </p:val>
                                        </p:tav>
                                      </p:tavLst>
                                    </p:anim>
                                    <p:animEffect transition="in" filter="wipe(left)">
                                      <p:cBhvr>
                                        <p:cTn id="16" dur="1000"/>
                                        <p:tgtEl>
                                          <p:spTgt spid="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37"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outVertical)">
                                      <p:cBhvr>
                                        <p:cTn id="21" dur="10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1000"/>
                                        <p:tgtEl>
                                          <p:spTgt spid="1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637"/>
                                        </p:tgtEl>
                                        <p:attrNameLst>
                                          <p:attrName>style.visibility</p:attrName>
                                        </p:attrNameLst>
                                      </p:cBhvr>
                                      <p:to>
                                        <p:strVal val="visible"/>
                                      </p:to>
                                    </p:set>
                                    <p:animEffect transition="in" filter="fade">
                                      <p:cBhvr>
                                        <p:cTn id="39" dur="1000"/>
                                        <p:tgtEl>
                                          <p:spTgt spid="2663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26637"/>
                                        </p:tgtEl>
                                      </p:cBhvr>
                                    </p:animEffect>
                                    <p:set>
                                      <p:cBhvr>
                                        <p:cTn id="56" dur="1" fill="hold">
                                          <p:stCondLst>
                                            <p:cond delay="499"/>
                                          </p:stCondLst>
                                        </p:cTn>
                                        <p:tgtEl>
                                          <p:spTgt spid="26637"/>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10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childTnLst>
                                </p:cTn>
                              </p:par>
                            </p:childTnLst>
                          </p:cTn>
                        </p:par>
                        <p:par>
                          <p:cTn id="73" fill="hold" nodeType="afterGroup">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childTnLst>
                                </p:cTn>
                              </p:par>
                            </p:childTnLst>
                          </p:cTn>
                        </p:par>
                        <p:par>
                          <p:cTn id="77" fill="hold" nodeType="afterGroup">
                            <p:stCondLst>
                              <p:cond delay="2000"/>
                            </p:stCondLst>
                            <p:childTnLst>
                              <p:par>
                                <p:cTn id="78" presetID="22" presetClass="entr" presetSubtype="8"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1000"/>
                                        <p:tgtEl>
                                          <p:spTgt spid="26"/>
                                        </p:tgtEl>
                                      </p:cBhvr>
                                    </p:animEffect>
                                  </p:childTnLst>
                                </p:cTn>
                              </p:par>
                            </p:childTnLst>
                          </p:cTn>
                        </p:par>
                        <p:par>
                          <p:cTn id="81" fill="hold" nodeType="afterGroup">
                            <p:stCondLst>
                              <p:cond delay="3000"/>
                            </p:stCondLst>
                            <p:childTnLst>
                              <p:par>
                                <p:cTn id="82" presetID="10" presetClass="entr" presetSubtype="0"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childTnLst>
                                </p:cTn>
                              </p:par>
                            </p:childTnLst>
                          </p:cTn>
                        </p:par>
                        <p:par>
                          <p:cTn id="88" fill="hold" nodeType="afterGroup">
                            <p:stCondLst>
                              <p:cond delay="4000"/>
                            </p:stCondLst>
                            <p:childTnLst>
                              <p:par>
                                <p:cTn id="89" presetID="22" presetClass="entr" presetSubtype="4"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down)">
                                      <p:cBhvr>
                                        <p:cTn id="91" dur="1000"/>
                                        <p:tgtEl>
                                          <p:spTgt spid="2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left)">
                                      <p:cBhvr>
                                        <p:cTn id="96" dur="1000"/>
                                        <p:tgtEl>
                                          <p:spTgt spid="2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xit" presetSubtype="0" fill="hold" nodeType="clickEffect">
                                  <p:stCondLst>
                                    <p:cond delay="0"/>
                                  </p:stCondLst>
                                  <p:childTnLst>
                                    <p:animEffect transition="out" filter="fade">
                                      <p:cBhvr>
                                        <p:cTn id="100" dur="500"/>
                                        <p:tgtEl>
                                          <p:spTgt spid="2"/>
                                        </p:tgtEl>
                                      </p:cBhvr>
                                    </p:animEffect>
                                    <p:set>
                                      <p:cBhvr>
                                        <p:cTn id="101" dur="1" fill="hold">
                                          <p:stCondLst>
                                            <p:cond delay="499"/>
                                          </p:stCondLst>
                                        </p:cTn>
                                        <p:tgtEl>
                                          <p:spTgt spid="2"/>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8"/>
                                        </p:tgtEl>
                                      </p:cBhvr>
                                    </p:animEffect>
                                    <p:set>
                                      <p:cBhvr>
                                        <p:cTn id="107" dur="1" fill="hold">
                                          <p:stCondLst>
                                            <p:cond delay="499"/>
                                          </p:stCondLst>
                                        </p:cTn>
                                        <p:tgtEl>
                                          <p:spTgt spid="8"/>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9"/>
                                        </p:tgtEl>
                                      </p:cBhvr>
                                    </p:animEffect>
                                    <p:set>
                                      <p:cBhvr>
                                        <p:cTn id="110" dur="1" fill="hold">
                                          <p:stCondLst>
                                            <p:cond delay="499"/>
                                          </p:stCondLst>
                                        </p:cTn>
                                        <p:tgtEl>
                                          <p:spTgt spid="19"/>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26637"/>
                                        </p:tgtEl>
                                      </p:cBhvr>
                                    </p:animEffect>
                                    <p:set>
                                      <p:cBhvr>
                                        <p:cTn id="113" dur="1" fill="hold">
                                          <p:stCondLst>
                                            <p:cond delay="499"/>
                                          </p:stCondLst>
                                        </p:cTn>
                                        <p:tgtEl>
                                          <p:spTgt spid="266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7" grpId="0"/>
      <p:bldP spid="26637" grpId="1"/>
      <p:bldP spid="26637" grpId="2"/>
      <p:bldP spid="26" grpId="0" animBg="1"/>
      <p:bldP spid="27" grpId="0"/>
      <p:bldP spid="28" grpId="0"/>
      <p:bldP spid="29" grpId="0"/>
      <p:bldP spid="3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texte 1">
            <a:extLst>
              <a:ext uri="{FF2B5EF4-FFF2-40B4-BE49-F238E27FC236}">
                <a16:creationId xmlns:a16="http://schemas.microsoft.com/office/drawing/2014/main" id="{7F31FDE6-6FC7-47B7-B5B9-34210158BEF5}"/>
              </a:ext>
            </a:extLst>
          </p:cNvPr>
          <p:cNvSpPr>
            <a:spLocks noGrp="1"/>
          </p:cNvSpPr>
          <p:nvPr>
            <p:ph type="body" sz="quarter" idx="10"/>
          </p:nvPr>
        </p:nvSpPr>
        <p:spPr bwMode="auto">
          <a:xfrm>
            <a:off x="1842046" y="716170"/>
            <a:ext cx="8788938" cy="14500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latin typeface="Calibri" panose="020F0502020204030204" pitchFamily="34" charset="0"/>
                <a:cs typeface="Calibri" panose="020F0502020204030204" pitchFamily="34" charset="0"/>
              </a:rPr>
              <a:t>3</a:t>
            </a:r>
          </a:p>
        </p:txBody>
      </p:sp>
      <p:sp>
        <p:nvSpPr>
          <p:cNvPr id="4" name="Espace réservé du texte 3">
            <a:extLst>
              <a:ext uri="{FF2B5EF4-FFF2-40B4-BE49-F238E27FC236}">
                <a16:creationId xmlns:a16="http://schemas.microsoft.com/office/drawing/2014/main" id="{1568C313-64F4-42D8-96F6-4AF874410248}"/>
              </a:ext>
            </a:extLst>
          </p:cNvPr>
          <p:cNvSpPr>
            <a:spLocks noGrp="1"/>
          </p:cNvSpPr>
          <p:nvPr>
            <p:ph type="body" sz="quarter" idx="12"/>
          </p:nvPr>
        </p:nvSpPr>
        <p:spPr>
          <a:xfrm>
            <a:off x="956656" y="3892093"/>
            <a:ext cx="10278690" cy="421847"/>
          </a:xfrm>
        </p:spPr>
        <p:txBody>
          <a:bodyPr/>
          <a:lstStyle/>
          <a:p>
            <a:pPr>
              <a:defRPr/>
            </a:pPr>
            <a:r>
              <a:rPr lang="fr-FR" dirty="0">
                <a:cs typeface="ＭＳ Ｐゴシック" charset="0"/>
              </a:rPr>
              <a:t>Exercice</a:t>
            </a:r>
          </a:p>
        </p:txBody>
      </p:sp>
      <p:sp>
        <p:nvSpPr>
          <p:cNvPr id="22532" name="Espace réservé du texte 2">
            <a:extLst>
              <a:ext uri="{FF2B5EF4-FFF2-40B4-BE49-F238E27FC236}">
                <a16:creationId xmlns:a16="http://schemas.microsoft.com/office/drawing/2014/main" id="{5DC6AF60-E923-4019-A8D4-3FDA9247627C}"/>
              </a:ext>
            </a:extLst>
          </p:cNvPr>
          <p:cNvSpPr>
            <a:spLocks noGrp="1"/>
          </p:cNvSpPr>
          <p:nvPr>
            <p:ph type="body" sz="quarter" idx="11"/>
          </p:nvPr>
        </p:nvSpPr>
        <p:spPr bwMode="auto">
          <a:xfrm>
            <a:off x="958167" y="2783088"/>
            <a:ext cx="10277179" cy="5765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t>Perdre un billet ou un chèque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6F888ED-3087-4E15-988F-5C0343F73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24" y="2799709"/>
            <a:ext cx="4452639" cy="44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a:extLst>
              <a:ext uri="{FF2B5EF4-FFF2-40B4-BE49-F238E27FC236}">
                <a16:creationId xmlns:a16="http://schemas.microsoft.com/office/drawing/2014/main" id="{44DE78F4-2C5C-4643-8BBF-32DC9D0BF4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09393" y="2772513"/>
            <a:ext cx="2110734" cy="444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7" name="Image 8" descr="Père.png">
            <a:extLst>
              <a:ext uri="{FF2B5EF4-FFF2-40B4-BE49-F238E27FC236}">
                <a16:creationId xmlns:a16="http://schemas.microsoft.com/office/drawing/2014/main" id="{8E5ABA1A-62CB-4C8F-BC6E-76048AB9F58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204" y="2814818"/>
            <a:ext cx="3225784" cy="407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Espace réservé du texte 1">
            <a:extLst>
              <a:ext uri="{FF2B5EF4-FFF2-40B4-BE49-F238E27FC236}">
                <a16:creationId xmlns:a16="http://schemas.microsoft.com/office/drawing/2014/main" id="{DE4704C2-3FB8-4448-A234-C849D94AC610}"/>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a:latin typeface="Calibri" pitchFamily="34" charset="0"/>
              </a:rPr>
              <a:t>Les vecteurs de la monnaie</a:t>
            </a:r>
          </a:p>
        </p:txBody>
      </p:sp>
      <p:sp>
        <p:nvSpPr>
          <p:cNvPr id="23558" name="ZoneTexte 6">
            <a:extLst>
              <a:ext uri="{FF2B5EF4-FFF2-40B4-BE49-F238E27FC236}">
                <a16:creationId xmlns:a16="http://schemas.microsoft.com/office/drawing/2014/main" id="{0ADBAE98-76EB-4288-B5EC-C4178CE07C94}"/>
              </a:ext>
            </a:extLst>
          </p:cNvPr>
          <p:cNvSpPr txBox="1">
            <a:spLocks noChangeArrowheads="1"/>
          </p:cNvSpPr>
          <p:nvPr/>
        </p:nvSpPr>
        <p:spPr bwMode="auto">
          <a:xfrm>
            <a:off x="1171204" y="868772"/>
            <a:ext cx="10064142" cy="59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r>
              <a:rPr lang="fr-FR" altLang="fr-FR" sz="2855">
                <a:solidFill>
                  <a:srgbClr val="3BA9D1"/>
                </a:solidFill>
                <a:latin typeface="Calibri" panose="020F0502020204030204" pitchFamily="34" charset="0"/>
              </a:rPr>
              <a:t>Pierre demande à </a:t>
            </a:r>
            <a:r>
              <a:rPr lang="fr-FR" altLang="fr-FR" sz="3236">
                <a:solidFill>
                  <a:srgbClr val="3BA9D1"/>
                </a:solidFill>
                <a:latin typeface="Calibri" panose="020F0502020204030204" pitchFamily="34" charset="0"/>
              </a:rPr>
              <a:t>ses</a:t>
            </a:r>
            <a:r>
              <a:rPr lang="fr-FR" altLang="fr-FR" sz="2855">
                <a:solidFill>
                  <a:srgbClr val="3BA9D1"/>
                </a:solidFill>
                <a:latin typeface="Calibri" panose="020F0502020204030204" pitchFamily="34" charset="0"/>
              </a:rPr>
              <a:t> parents 20 € pour acheter une calculatrice… </a:t>
            </a:r>
          </a:p>
        </p:txBody>
      </p:sp>
      <p:pic>
        <p:nvPicPr>
          <p:cNvPr id="39941" name="Image 10" descr="mère.png">
            <a:extLst>
              <a:ext uri="{FF2B5EF4-FFF2-40B4-BE49-F238E27FC236}">
                <a16:creationId xmlns:a16="http://schemas.microsoft.com/office/drawing/2014/main" id="{B6CEE7D4-4150-4D1C-8916-BC2C3953035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69218" y="2787622"/>
            <a:ext cx="4224492" cy="419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descr="billets.png">
            <a:extLst>
              <a:ext uri="{FF2B5EF4-FFF2-40B4-BE49-F238E27FC236}">
                <a16:creationId xmlns:a16="http://schemas.microsoft.com/office/drawing/2014/main" id="{FE3F62DB-8A5B-42B6-A002-51F72B41CAA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19530" y="3331548"/>
            <a:ext cx="1636311" cy="6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14" descr="cheque.png">
            <a:extLst>
              <a:ext uri="{FF2B5EF4-FFF2-40B4-BE49-F238E27FC236}">
                <a16:creationId xmlns:a16="http://schemas.microsoft.com/office/drawing/2014/main" id="{3614876F-535E-4DE4-8118-C649A952A1C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87142" y="2917559"/>
            <a:ext cx="1526015" cy="106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ZoneTexte 17">
            <a:extLst>
              <a:ext uri="{FF2B5EF4-FFF2-40B4-BE49-F238E27FC236}">
                <a16:creationId xmlns:a16="http://schemas.microsoft.com/office/drawing/2014/main" id="{5E9DA693-1DBB-4D51-9006-C79C5BEF8DFD}"/>
              </a:ext>
            </a:extLst>
          </p:cNvPr>
          <p:cNvSpPr txBox="1">
            <a:spLocks noChangeArrowheads="1"/>
          </p:cNvSpPr>
          <p:nvPr/>
        </p:nvSpPr>
        <p:spPr bwMode="auto">
          <a:xfrm>
            <a:off x="1147029" y="1631778"/>
            <a:ext cx="10064142" cy="9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a:r>
              <a:rPr lang="fr-FR" altLang="fr-FR" sz="2855" b="1">
                <a:solidFill>
                  <a:srgbClr val="3BA9D1"/>
                </a:solidFill>
                <a:latin typeface="Calibri" panose="020F0502020204030204" pitchFamily="34" charset="0"/>
              </a:rPr>
              <a:t>Quelle est la réaction des parents dans les deux cas, et pourquoi ?</a:t>
            </a:r>
            <a:endParaRPr lang="fr-FR" altLang="fr-FR" sz="2855" b="1">
              <a:latin typeface="Calibri" panose="020F0502020204030204" pitchFamily="34" charset="0"/>
            </a:endParaRPr>
          </a:p>
        </p:txBody>
      </p:sp>
      <p:sp>
        <p:nvSpPr>
          <p:cNvPr id="19" name="ZoneTexte 6">
            <a:extLst>
              <a:ext uri="{FF2B5EF4-FFF2-40B4-BE49-F238E27FC236}">
                <a16:creationId xmlns:a16="http://schemas.microsoft.com/office/drawing/2014/main" id="{145B01EA-4F8D-49EF-8E40-3147B3E6DC7E}"/>
              </a:ext>
            </a:extLst>
          </p:cNvPr>
          <p:cNvSpPr txBox="1">
            <a:spLocks noChangeArrowheads="1"/>
          </p:cNvSpPr>
          <p:nvPr/>
        </p:nvSpPr>
        <p:spPr bwMode="auto">
          <a:xfrm>
            <a:off x="4537501" y="912587"/>
            <a:ext cx="3029366" cy="5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r>
              <a:rPr lang="fr-FR" altLang="fr-FR" sz="2855" b="1">
                <a:solidFill>
                  <a:srgbClr val="3BA9D1"/>
                </a:solidFill>
                <a:latin typeface="Calibri" panose="020F0502020204030204" pitchFamily="34" charset="0"/>
              </a:rPr>
              <a:t>… Il perd les 20 €.</a:t>
            </a:r>
          </a:p>
        </p:txBody>
      </p:sp>
      <p:pic>
        <p:nvPicPr>
          <p:cNvPr id="39949" name="Image 4" descr="tete de jeune 2.png">
            <a:extLst>
              <a:ext uri="{FF2B5EF4-FFF2-40B4-BE49-F238E27FC236}">
                <a16:creationId xmlns:a16="http://schemas.microsoft.com/office/drawing/2014/main" id="{856F48B8-826E-4237-8854-499D83F88E7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64698" y="4009944"/>
            <a:ext cx="3499257" cy="296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Image 5" descr="tete de jeune 3.png">
            <a:extLst>
              <a:ext uri="{FF2B5EF4-FFF2-40B4-BE49-F238E27FC236}">
                <a16:creationId xmlns:a16="http://schemas.microsoft.com/office/drawing/2014/main" id="{4AA36E07-6851-4486-996C-E27CE4AC80D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45056" y="3938931"/>
            <a:ext cx="3396516" cy="293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11">
            <a:extLst>
              <a:ext uri="{FF2B5EF4-FFF2-40B4-BE49-F238E27FC236}">
                <a16:creationId xmlns:a16="http://schemas.microsoft.com/office/drawing/2014/main" id="{2AD31148-9356-47FD-9863-5B5444001FB6}"/>
              </a:ext>
            </a:extLst>
          </p:cNvPr>
          <p:cNvSpPr txBox="1">
            <a:spLocks noChangeArrowheads="1"/>
          </p:cNvSpPr>
          <p:nvPr/>
        </p:nvSpPr>
        <p:spPr bwMode="auto">
          <a:xfrm>
            <a:off x="1435613" y="2343415"/>
            <a:ext cx="3713806" cy="7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r>
              <a:rPr lang="fr-FR" altLang="fr-FR" sz="2284">
                <a:solidFill>
                  <a:srgbClr val="3BA9D1"/>
                </a:solidFill>
                <a:latin typeface="Calibri" panose="020F0502020204030204" pitchFamily="34" charset="0"/>
              </a:rPr>
              <a:t>1</a:t>
            </a:r>
            <a:r>
              <a:rPr lang="fr-FR" altLang="fr-FR" sz="2284" baseline="30000">
                <a:solidFill>
                  <a:srgbClr val="3BA9D1"/>
                </a:solidFill>
                <a:latin typeface="Calibri" panose="020F0502020204030204" pitchFamily="34" charset="0"/>
              </a:rPr>
              <a:t>er</a:t>
            </a:r>
            <a:r>
              <a:rPr lang="fr-FR" altLang="fr-FR" sz="2284">
                <a:solidFill>
                  <a:srgbClr val="3BA9D1"/>
                </a:solidFill>
                <a:latin typeface="Calibri" panose="020F0502020204030204" pitchFamily="34" charset="0"/>
              </a:rPr>
              <a:t> cas </a:t>
            </a:r>
            <a:r>
              <a:rPr lang="fr-FR" altLang="fr-FR" sz="2284">
                <a:latin typeface="Calibri" panose="020F0502020204030204" pitchFamily="34" charset="0"/>
              </a:rPr>
              <a:t>: son père lui fait un chèque de 20 €.</a:t>
            </a:r>
          </a:p>
        </p:txBody>
      </p:sp>
      <p:sp>
        <p:nvSpPr>
          <p:cNvPr id="17" name="ZoneTexte 16">
            <a:extLst>
              <a:ext uri="{FF2B5EF4-FFF2-40B4-BE49-F238E27FC236}">
                <a16:creationId xmlns:a16="http://schemas.microsoft.com/office/drawing/2014/main" id="{6BD839EC-C02E-459C-A3FD-74E35BA283B3}"/>
              </a:ext>
            </a:extLst>
          </p:cNvPr>
          <p:cNvSpPr txBox="1">
            <a:spLocks noChangeArrowheads="1"/>
          </p:cNvSpPr>
          <p:nvPr/>
        </p:nvSpPr>
        <p:spPr bwMode="auto">
          <a:xfrm>
            <a:off x="6858252" y="2355502"/>
            <a:ext cx="4111174" cy="7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r>
              <a:rPr lang="fr-FR" altLang="fr-FR" sz="2284">
                <a:solidFill>
                  <a:srgbClr val="3BA9D1"/>
                </a:solidFill>
                <a:latin typeface="Calibri" panose="020F0502020204030204" pitchFamily="34" charset="0"/>
              </a:rPr>
              <a:t>2</a:t>
            </a:r>
            <a:r>
              <a:rPr lang="fr-FR" altLang="fr-FR" sz="2284" baseline="30000">
                <a:solidFill>
                  <a:srgbClr val="3BA9D1"/>
                </a:solidFill>
                <a:latin typeface="Calibri" panose="020F0502020204030204" pitchFamily="34" charset="0"/>
              </a:rPr>
              <a:t>e</a:t>
            </a:r>
            <a:r>
              <a:rPr lang="fr-FR" altLang="fr-FR" sz="2284">
                <a:solidFill>
                  <a:srgbClr val="3BA9D1"/>
                </a:solidFill>
                <a:latin typeface="Calibri" panose="020F0502020204030204" pitchFamily="34" charset="0"/>
              </a:rPr>
              <a:t>  cas </a:t>
            </a:r>
            <a:r>
              <a:rPr lang="fr-FR" altLang="fr-FR" sz="2284">
                <a:latin typeface="Calibri" panose="020F0502020204030204" pitchFamily="34" charset="0"/>
              </a:rPr>
              <a:t>: sa mère lui donne 20 € en billets.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par>
                          <p:cTn id="23" fill="hold" nodeType="afterGroup">
                            <p:stCondLst>
                              <p:cond delay="1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42" presetClass="path" presetSubtype="0" accel="50000" decel="50000" fill="hold" grpId="3" nodeType="withEffect">
                                  <p:stCondLst>
                                    <p:cond delay="0"/>
                                  </p:stCondLst>
                                  <p:childTnLst>
                                    <p:animMotion origin="layout" path="M -2.35294E-6 3.24515E-6 L -2.35294E-6 0.10538 " pathEditMode="relative" rAng="0" ptsTypes="AA">
                                      <p:cBhvr>
                                        <p:cTn id="32" dur="2000" fill="hold"/>
                                        <p:tgtEl>
                                          <p:spTgt spid="19"/>
                                        </p:tgtEl>
                                        <p:attrNameLst>
                                          <p:attrName>ppt_x</p:attrName>
                                          <p:attrName>ppt_y</p:attrName>
                                        </p:attrNameLst>
                                      </p:cBhvr>
                                      <p:rCtr x="0" y="5269"/>
                                    </p:animMotion>
                                  </p:childTnLst>
                                </p:cTn>
                              </p:par>
                              <p:par>
                                <p:cTn id="33" presetID="27" presetClass="emph" presetSubtype="0" repeatCount="3000" fill="remove" grpId="1" nodeType="withEffect">
                                  <p:stCondLst>
                                    <p:cond delay="0"/>
                                  </p:stCondLst>
                                  <p:childTnLst>
                                    <p:animClr clrSpc="rgb" dir="cw">
                                      <p:cBhvr override="childStyle">
                                        <p:cTn id="34" dur="500" autoRev="1" fill="remove"/>
                                        <p:tgtEl>
                                          <p:spTgt spid="19"/>
                                        </p:tgtEl>
                                        <p:attrNameLst>
                                          <p:attrName>style.color</p:attrName>
                                        </p:attrNameLst>
                                      </p:cBhvr>
                                      <p:to>
                                        <a:schemeClr val="bg1"/>
                                      </p:to>
                                    </p:animClr>
                                    <p:animClr clrSpc="rgb" dir="cw">
                                      <p:cBhvr>
                                        <p:cTn id="35" dur="500" autoRev="1" fill="remove"/>
                                        <p:tgtEl>
                                          <p:spTgt spid="19"/>
                                        </p:tgtEl>
                                        <p:attrNameLst>
                                          <p:attrName>fillcolor</p:attrName>
                                        </p:attrNameLst>
                                      </p:cBhvr>
                                      <p:to>
                                        <a:schemeClr val="bg1"/>
                                      </p:to>
                                    </p:animClr>
                                    <p:set>
                                      <p:cBhvr>
                                        <p:cTn id="36" dur="500" autoRev="1" fill="remove"/>
                                        <p:tgtEl>
                                          <p:spTgt spid="19"/>
                                        </p:tgtEl>
                                        <p:attrNameLst>
                                          <p:attrName>fill.type</p:attrName>
                                        </p:attrNameLst>
                                      </p:cBhvr>
                                      <p:to>
                                        <p:strVal val="solid"/>
                                      </p:to>
                                    </p:set>
                                    <p:set>
                                      <p:cBhvr>
                                        <p:cTn id="37" dur="500" autoRev="1" fill="remove"/>
                                        <p:tgtEl>
                                          <p:spTgt spid="19"/>
                                        </p:tgtEl>
                                        <p:attrNameLst>
                                          <p:attrName>fill.on</p:attrName>
                                        </p:attrNameLst>
                                      </p:cBhvr>
                                      <p:to>
                                        <p:strVal val="true"/>
                                      </p:to>
                                    </p:set>
                                  </p:childTnLst>
                                </p:cTn>
                              </p:par>
                              <p:par>
                                <p:cTn id="38" presetID="2" presetClass="exit" presetSubtype="4" fill="hold" nodeType="withEffect">
                                  <p:stCondLst>
                                    <p:cond delay="0"/>
                                  </p:stCondLst>
                                  <p:childTnLst>
                                    <p:anim calcmode="lin" valueType="num">
                                      <p:cBhvr additive="base">
                                        <p:cTn id="39" dur="1000"/>
                                        <p:tgtEl>
                                          <p:spTgt spid="15"/>
                                        </p:tgtEl>
                                        <p:attrNameLst>
                                          <p:attrName>ppt_x</p:attrName>
                                        </p:attrNameLst>
                                      </p:cBhvr>
                                      <p:tavLst>
                                        <p:tav tm="0">
                                          <p:val>
                                            <p:strVal val="ppt_x"/>
                                          </p:val>
                                        </p:tav>
                                        <p:tav tm="100000">
                                          <p:val>
                                            <p:strVal val="ppt_x"/>
                                          </p:val>
                                        </p:tav>
                                      </p:tavLst>
                                    </p:anim>
                                    <p:anim calcmode="lin" valueType="num">
                                      <p:cBhvr additive="base">
                                        <p:cTn id="40" dur="1000"/>
                                        <p:tgtEl>
                                          <p:spTgt spid="15"/>
                                        </p:tgtEl>
                                        <p:attrNameLst>
                                          <p:attrName>ppt_y</p:attrName>
                                        </p:attrNameLst>
                                      </p:cBhvr>
                                      <p:tavLst>
                                        <p:tav tm="0">
                                          <p:val>
                                            <p:strVal val="ppt_y"/>
                                          </p:val>
                                        </p:tav>
                                        <p:tav tm="100000">
                                          <p:val>
                                            <p:strVal val="1+ppt_h/2"/>
                                          </p:val>
                                        </p:tav>
                                      </p:tavLst>
                                    </p:anim>
                                    <p:set>
                                      <p:cBhvr>
                                        <p:cTn id="41" dur="1" fill="hold">
                                          <p:stCondLst>
                                            <p:cond delay="999"/>
                                          </p:stCondLst>
                                        </p:cTn>
                                        <p:tgtEl>
                                          <p:spTgt spid="15"/>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1000"/>
                                        <p:tgtEl>
                                          <p:spTgt spid="14"/>
                                        </p:tgtEl>
                                        <p:attrNameLst>
                                          <p:attrName>ppt_x</p:attrName>
                                        </p:attrNameLst>
                                      </p:cBhvr>
                                      <p:tavLst>
                                        <p:tav tm="0">
                                          <p:val>
                                            <p:strVal val="ppt_x"/>
                                          </p:val>
                                        </p:tav>
                                        <p:tav tm="100000">
                                          <p:val>
                                            <p:strVal val="ppt_x"/>
                                          </p:val>
                                        </p:tav>
                                      </p:tavLst>
                                    </p:anim>
                                    <p:anim calcmode="lin" valueType="num">
                                      <p:cBhvr additive="base">
                                        <p:cTn id="44" dur="1000"/>
                                        <p:tgtEl>
                                          <p:spTgt spid="14"/>
                                        </p:tgtEl>
                                        <p:attrNameLst>
                                          <p:attrName>ppt_y</p:attrName>
                                        </p:attrNameLst>
                                      </p:cBhvr>
                                      <p:tavLst>
                                        <p:tav tm="0">
                                          <p:val>
                                            <p:strVal val="ppt_y"/>
                                          </p:val>
                                        </p:tav>
                                        <p:tav tm="100000">
                                          <p:val>
                                            <p:strVal val="1+ppt_h/2"/>
                                          </p:val>
                                        </p:tav>
                                      </p:tavLst>
                                    </p:anim>
                                    <p:set>
                                      <p:cBhvr>
                                        <p:cTn id="45" dur="1" fill="hold">
                                          <p:stCondLst>
                                            <p:cond delay="999"/>
                                          </p:stCondLst>
                                        </p:cTn>
                                        <p:tgtEl>
                                          <p:spTgt spid="14"/>
                                        </p:tgtEl>
                                        <p:attrNameLst>
                                          <p:attrName>style.visibility</p:attrName>
                                        </p:attrNameLst>
                                      </p:cBhvr>
                                      <p:to>
                                        <p:strVal val="hidden"/>
                                      </p:to>
                                    </p:set>
                                  </p:childTnLst>
                                </p:cTn>
                              </p:par>
                              <p:par>
                                <p:cTn id="46" presetID="10" presetClass="exit" presetSubtype="0" fill="hold" nodeType="withEffect">
                                  <p:stCondLst>
                                    <p:cond delay="500"/>
                                  </p:stCondLst>
                                  <p:childTnLst>
                                    <p:animEffect transition="out" filter="fade">
                                      <p:cBhvr>
                                        <p:cTn id="47" dur="1000"/>
                                        <p:tgtEl>
                                          <p:spTgt spid="39950"/>
                                        </p:tgtEl>
                                      </p:cBhvr>
                                    </p:animEffect>
                                    <p:set>
                                      <p:cBhvr>
                                        <p:cTn id="48" dur="1" fill="hold">
                                          <p:stCondLst>
                                            <p:cond delay="999"/>
                                          </p:stCondLst>
                                        </p:cTn>
                                        <p:tgtEl>
                                          <p:spTgt spid="39950"/>
                                        </p:tgtEl>
                                        <p:attrNameLst>
                                          <p:attrName>style.visibility</p:attrName>
                                        </p:attrNameLst>
                                      </p:cBhvr>
                                      <p:to>
                                        <p:strVal val="hidden"/>
                                      </p:to>
                                    </p:set>
                                  </p:childTnLst>
                                </p:cTn>
                              </p:par>
                              <p:par>
                                <p:cTn id="49" presetID="10" presetClass="entr" presetSubtype="0" fill="hold" nodeType="withEffect">
                                  <p:stCondLst>
                                    <p:cond delay="500"/>
                                  </p:stCondLst>
                                  <p:childTnLst>
                                    <p:set>
                                      <p:cBhvr>
                                        <p:cTn id="50" dur="1" fill="hold">
                                          <p:stCondLst>
                                            <p:cond delay="0"/>
                                          </p:stCondLst>
                                        </p:cTn>
                                        <p:tgtEl>
                                          <p:spTgt spid="39949"/>
                                        </p:tgtEl>
                                        <p:attrNameLst>
                                          <p:attrName>style.visibility</p:attrName>
                                        </p:attrNameLst>
                                      </p:cBhvr>
                                      <p:to>
                                        <p:strVal val="visible"/>
                                      </p:to>
                                    </p:set>
                                    <p:animEffect transition="in" filter="fade">
                                      <p:cBhvr>
                                        <p:cTn id="51" dur="1000"/>
                                        <p:tgtEl>
                                          <p:spTgt spid="3994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childTnLst>
                                </p:cTn>
                              </p:par>
                              <p:par>
                                <p:cTn id="57" presetID="10" presetClass="exit" presetSubtype="0" fill="hold" grpId="2" nodeType="withEffect">
                                  <p:stCondLst>
                                    <p:cond delay="0"/>
                                  </p:stCondLst>
                                  <p:childTnLst>
                                    <p:animEffect transition="out" filter="fade">
                                      <p:cBhvr>
                                        <p:cTn id="58" dur="1000"/>
                                        <p:tgtEl>
                                          <p:spTgt spid="19"/>
                                        </p:tgtEl>
                                      </p:cBhvr>
                                    </p:animEffect>
                                    <p:set>
                                      <p:cBhvr>
                                        <p:cTn id="59" dur="1" fill="hold">
                                          <p:stCondLst>
                                            <p:cond delay="999"/>
                                          </p:stCondLst>
                                        </p:cTn>
                                        <p:tgtEl>
                                          <p:spTgt spid="19"/>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0" presetClass="entr" presetSubtype="0" fill="hold" nodeType="clickEffect">
                                  <p:stCondLst>
                                    <p:cond delay="0"/>
                                  </p:stCondLst>
                                  <p:childTnLst>
                                    <p:set>
                                      <p:cBhvr>
                                        <p:cTn id="63" dur="1" fill="hold">
                                          <p:stCondLst>
                                            <p:cond delay="0"/>
                                          </p:stCondLst>
                                        </p:cTn>
                                        <p:tgtEl>
                                          <p:spTgt spid="39937"/>
                                        </p:tgtEl>
                                        <p:attrNameLst>
                                          <p:attrName>style.visibility</p:attrName>
                                        </p:attrNameLst>
                                      </p:cBhvr>
                                      <p:to>
                                        <p:strVal val="visible"/>
                                      </p:to>
                                    </p:set>
                                    <p:animEffect transition="in" filter="fade">
                                      <p:cBhvr>
                                        <p:cTn id="64" dur="1000"/>
                                        <p:tgtEl>
                                          <p:spTgt spid="39937"/>
                                        </p:tgtEl>
                                      </p:cBhvr>
                                    </p:animEffect>
                                  </p:childTnLst>
                                </p:cTn>
                              </p:par>
                              <p:par>
                                <p:cTn id="65" presetID="10" presetClass="exit" presetSubtype="0" fill="hold" nodeType="withEffect">
                                  <p:stCondLst>
                                    <p:cond delay="0"/>
                                  </p:stCondLst>
                                  <p:childTnLst>
                                    <p:animEffect transition="out" filter="fade">
                                      <p:cBhvr>
                                        <p:cTn id="66" dur="1000"/>
                                        <p:tgtEl>
                                          <p:spTgt spid="3"/>
                                        </p:tgtEl>
                                      </p:cBhvr>
                                    </p:animEffect>
                                    <p:set>
                                      <p:cBhvr>
                                        <p:cTn id="67" dur="1" fill="hold">
                                          <p:stCondLst>
                                            <p:cond delay="999"/>
                                          </p:stCondLst>
                                        </p:cTn>
                                        <p:tgtEl>
                                          <p:spTgt spid="3"/>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xit" presetSubtype="0" fill="hold" nodeType="clickEffect">
                                  <p:stCondLst>
                                    <p:cond delay="0"/>
                                  </p:stCondLst>
                                  <p:childTnLst>
                                    <p:animEffect transition="out" filter="fade">
                                      <p:cBhvr>
                                        <p:cTn id="71" dur="1000"/>
                                        <p:tgtEl>
                                          <p:spTgt spid="2"/>
                                        </p:tgtEl>
                                      </p:cBhvr>
                                    </p:animEffect>
                                    <p:set>
                                      <p:cBhvr>
                                        <p:cTn id="72" dur="1" fill="hold">
                                          <p:stCondLst>
                                            <p:cond delay="999"/>
                                          </p:stCondLst>
                                        </p:cTn>
                                        <p:tgtEl>
                                          <p:spTgt spid="2"/>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39941"/>
                                        </p:tgtEl>
                                        <p:attrNameLst>
                                          <p:attrName>style.visibility</p:attrName>
                                        </p:attrNameLst>
                                      </p:cBhvr>
                                      <p:to>
                                        <p:strVal val="visible"/>
                                      </p:to>
                                    </p:set>
                                    <p:animEffect transition="in" filter="fade">
                                      <p:cBhvr>
                                        <p:cTn id="75" dur="10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9" grpId="1"/>
      <p:bldP spid="19" grpId="2"/>
      <p:bldP spid="19" grpId="3"/>
      <p:bldP spid="12" grpId="0"/>
      <p:bldP spid="1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monnaie :</a:t>
            </a:r>
            <a:endParaRPr lang="en-US" dirty="0"/>
          </a:p>
        </p:txBody>
      </p:sp>
      <p:sp>
        <p:nvSpPr>
          <p:cNvPr id="3" name="Espace réservé du contenu 2"/>
          <p:cNvSpPr>
            <a:spLocks noGrp="1"/>
          </p:cNvSpPr>
          <p:nvPr>
            <p:ph idx="1"/>
          </p:nvPr>
        </p:nvSpPr>
        <p:spPr/>
        <p:txBody>
          <a:bodyPr/>
          <a:lstStyle/>
          <a:p>
            <a:pPr marL="0" indent="0" algn="ctr">
              <a:buNone/>
            </a:pPr>
            <a:endParaRPr lang="fr-FR" dirty="0"/>
          </a:p>
          <a:p>
            <a:pPr marL="0" indent="0" algn="ctr">
              <a:buNone/>
            </a:pPr>
            <a:endParaRPr lang="fr-FR" dirty="0"/>
          </a:p>
          <a:p>
            <a:pPr marL="0" indent="0" algn="ctr">
              <a:buNone/>
            </a:pPr>
            <a:r>
              <a:rPr lang="fr-FR" sz="5400" b="1" dirty="0">
                <a:solidFill>
                  <a:srgbClr val="FFFF00"/>
                </a:solidFill>
              </a:rPr>
              <a:t>Qu’est-ce que la monnaie ?</a:t>
            </a:r>
            <a:endParaRPr lang="en-US" sz="5400" b="1" dirty="0">
              <a:solidFill>
                <a:srgbClr val="FFFF00"/>
              </a:solidFill>
            </a:endParaRPr>
          </a:p>
        </p:txBody>
      </p:sp>
    </p:spTree>
    <p:extLst>
      <p:ext uri="{BB962C8B-B14F-4D97-AF65-F5344CB8AC3E}">
        <p14:creationId xmlns:p14="http://schemas.microsoft.com/office/powerpoint/2010/main" val="66490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1.Signification du terme « monnaie »</a:t>
            </a:r>
            <a:endParaRPr lang="en-US" dirty="0"/>
          </a:p>
        </p:txBody>
      </p:sp>
      <p:sp>
        <p:nvSpPr>
          <p:cNvPr id="3" name="Espace réservé du contenu 2"/>
          <p:cNvSpPr>
            <a:spLocks noGrp="1"/>
          </p:cNvSpPr>
          <p:nvPr>
            <p:ph idx="1"/>
          </p:nvPr>
        </p:nvSpPr>
        <p:spPr/>
        <p:txBody>
          <a:bodyPr/>
          <a:lstStyle/>
          <a:p>
            <a:pPr marL="0" indent="0">
              <a:buNone/>
            </a:pPr>
            <a:r>
              <a:rPr lang="fr-FR" dirty="0"/>
              <a:t>Les économistes définissent la monnaie comme tout ce qui est généralement acceptée en paiement de biens et services ou pour le remboursement de dettes.</a:t>
            </a:r>
            <a:endParaRPr lang="en-US" dirty="0"/>
          </a:p>
        </p:txBody>
      </p:sp>
    </p:spTree>
    <p:extLst>
      <p:ext uri="{BB962C8B-B14F-4D97-AF65-F5344CB8AC3E}">
        <p14:creationId xmlns:p14="http://schemas.microsoft.com/office/powerpoint/2010/main" val="3773499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 Les fonctions de la monnaie </a:t>
            </a:r>
            <a:endParaRPr lang="en-US" dirty="0"/>
          </a:p>
        </p:txBody>
      </p:sp>
      <p:sp>
        <p:nvSpPr>
          <p:cNvPr id="3" name="Espace réservé du contenu 2"/>
          <p:cNvSpPr>
            <a:spLocks noGrp="1"/>
          </p:cNvSpPr>
          <p:nvPr>
            <p:ph idx="1"/>
          </p:nvPr>
        </p:nvSpPr>
        <p:spPr/>
        <p:txBody>
          <a:bodyPr/>
          <a:lstStyle/>
          <a:p>
            <a:pPr>
              <a:buFont typeface="Wingdings" panose="05000000000000000000" pitchFamily="2" charset="2"/>
              <a:buChar char="q"/>
            </a:pPr>
            <a:r>
              <a:rPr lang="fr-FR" dirty="0"/>
              <a:t> intermédiaire des échanges</a:t>
            </a:r>
          </a:p>
          <a:p>
            <a:pPr>
              <a:buFont typeface="Wingdings" panose="05000000000000000000" pitchFamily="2" charset="2"/>
              <a:buChar char="q"/>
            </a:pPr>
            <a:r>
              <a:rPr lang="fr-FR" dirty="0"/>
              <a:t> unité de compte </a:t>
            </a:r>
          </a:p>
          <a:p>
            <a:pPr>
              <a:buFont typeface="Wingdings" panose="05000000000000000000" pitchFamily="2" charset="2"/>
              <a:buChar char="q"/>
            </a:pPr>
            <a:r>
              <a:rPr lang="fr-FR" dirty="0"/>
              <a:t> réserve de valeur </a:t>
            </a:r>
            <a:endParaRPr lang="en-US" dirty="0"/>
          </a:p>
        </p:txBody>
      </p:sp>
    </p:spTree>
    <p:extLst>
      <p:ext uri="{BB962C8B-B14F-4D97-AF65-F5344CB8AC3E}">
        <p14:creationId xmlns:p14="http://schemas.microsoft.com/office/powerpoint/2010/main" val="572957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2.1 Intermédiaire des échanges</a:t>
            </a:r>
            <a:br>
              <a:rPr lang="fr-FR" dirty="0"/>
            </a:br>
            <a:r>
              <a:rPr lang="fr-FR" dirty="0"/>
              <a:t>  </a:t>
            </a:r>
            <a:endParaRPr lang="en-US" dirty="0"/>
          </a:p>
        </p:txBody>
      </p:sp>
      <p:sp>
        <p:nvSpPr>
          <p:cNvPr id="3" name="Espace réservé du contenu 2"/>
          <p:cNvSpPr>
            <a:spLocks noGrp="1"/>
          </p:cNvSpPr>
          <p:nvPr>
            <p:ph idx="1"/>
          </p:nvPr>
        </p:nvSpPr>
        <p:spPr/>
        <p:txBody>
          <a:bodyPr/>
          <a:lstStyle/>
          <a:p>
            <a:pPr marL="0" indent="0">
              <a:buNone/>
            </a:pPr>
            <a:r>
              <a:rPr lang="fr-FR" dirty="0"/>
              <a:t>La monnaie confère à son détenteur un pouvoir d’achat. Elle lui permet de régler ses achats c’est-à-dire d’échanger des biens et services contre la monnaie. La monnaie est donc un instrument qui facilite les échanges de biens et services.</a:t>
            </a:r>
            <a:endParaRPr lang="en-US" dirty="0"/>
          </a:p>
        </p:txBody>
      </p:sp>
    </p:spTree>
    <p:extLst>
      <p:ext uri="{BB962C8B-B14F-4D97-AF65-F5344CB8AC3E}">
        <p14:creationId xmlns:p14="http://schemas.microsoft.com/office/powerpoint/2010/main" val="30395959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2.2 Unité de compte  </a:t>
            </a:r>
            <a:endParaRPr lang="en-US" dirty="0"/>
          </a:p>
        </p:txBody>
      </p:sp>
      <p:sp>
        <p:nvSpPr>
          <p:cNvPr id="3" name="Espace réservé du contenu 2"/>
          <p:cNvSpPr>
            <a:spLocks noGrp="1"/>
          </p:cNvSpPr>
          <p:nvPr>
            <p:ph idx="1"/>
          </p:nvPr>
        </p:nvSpPr>
        <p:spPr/>
        <p:txBody>
          <a:bodyPr/>
          <a:lstStyle/>
          <a:p>
            <a:pPr marL="0" indent="0">
              <a:buNone/>
            </a:pPr>
            <a:r>
              <a:rPr lang="fr-FR" dirty="0"/>
              <a:t>La monnaie permet de mesurer et de comparer la valeur des différents biens et services offerts aux acheteurs. Exprimés en unité de compte ( FCFA), la monnaie traduit un prix et permet de dire que tel bien a plus de valeur que tel autre.</a:t>
            </a:r>
            <a:endParaRPr lang="en-US" dirty="0"/>
          </a:p>
        </p:txBody>
      </p:sp>
    </p:spTree>
    <p:extLst>
      <p:ext uri="{BB962C8B-B14F-4D97-AF65-F5344CB8AC3E}">
        <p14:creationId xmlns:p14="http://schemas.microsoft.com/office/powerpoint/2010/main" val="102574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75BC7-0B0A-4460-AE7F-1AB51AEDA6B6}"/>
              </a:ext>
            </a:extLst>
          </p:cNvPr>
          <p:cNvSpPr>
            <a:spLocks noGrp="1"/>
          </p:cNvSpPr>
          <p:nvPr>
            <p:ph type="title"/>
          </p:nvPr>
        </p:nvSpPr>
        <p:spPr>
          <a:xfrm>
            <a:off x="630936" y="495992"/>
            <a:ext cx="4195140" cy="5638831"/>
          </a:xfrm>
          <a:noFill/>
        </p:spPr>
        <p:txBody>
          <a:bodyPr anchor="ctr">
            <a:normAutofit/>
          </a:bodyPr>
          <a:lstStyle/>
          <a:p>
            <a:pPr eaLnBrk="1" fontAlgn="auto" hangingPunct="1">
              <a:spcAft>
                <a:spcPts val="0"/>
              </a:spcAft>
              <a:defRPr/>
            </a:pPr>
            <a:r>
              <a:rPr lang="fr-FR">
                <a:latin typeface="Comic Sans MS" pitchFamily="66" charset="0"/>
              </a:rPr>
              <a:t>b. Méthodes en macroéconomie</a:t>
            </a:r>
            <a:endParaRPr lang="fr-FR"/>
          </a:p>
        </p:txBody>
      </p:sp>
      <p:sp>
        <p:nvSpPr>
          <p:cNvPr id="23556" name="Espace réservé du numéro de diapositive 3">
            <a:extLst>
              <a:ext uri="{FF2B5EF4-FFF2-40B4-BE49-F238E27FC236}">
                <a16:creationId xmlns:a16="http://schemas.microsoft.com/office/drawing/2014/main" id="{F4DDEBB5-F9F9-4142-B513-4680F847BEE3}"/>
              </a:ext>
            </a:extLst>
          </p:cNvPr>
          <p:cNvSpPr>
            <a:spLocks noGrp="1" noChangeArrowheads="1"/>
          </p:cNvSpPr>
          <p:nvPr>
            <p:ph type="sldNum" sz="quarter" idx="12"/>
          </p:nvPr>
        </p:nvSpPr>
        <p:spPr bwMode="auto">
          <a:xfrm>
            <a:off x="0" y="6309360"/>
            <a:ext cx="640080" cy="54864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spcAft>
                <a:spcPts val="600"/>
              </a:spcAft>
            </a:pPr>
            <a:fld id="{5E61B255-6AD4-4FFC-BFD6-B78866839F3A}" type="slidenum">
              <a:rPr lang="fr-FR" altLang="fr-FR"/>
              <a:pPr algn="ctr">
                <a:spcAft>
                  <a:spcPts val="600"/>
                </a:spcAft>
              </a:pPr>
              <a:t>11</a:t>
            </a:fld>
            <a:endParaRPr lang="fr-FR" altLang="fr-FR"/>
          </a:p>
        </p:txBody>
      </p:sp>
      <p:graphicFrame>
        <p:nvGraphicFramePr>
          <p:cNvPr id="23558" name="Espace réservé du contenu 2">
            <a:extLst>
              <a:ext uri="{FF2B5EF4-FFF2-40B4-BE49-F238E27FC236}">
                <a16:creationId xmlns:a16="http://schemas.microsoft.com/office/drawing/2014/main" id="{3A6E5AE5-240F-4CFE-A22D-DD901A5B3560}"/>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2.3 réserve de valeur  </a:t>
            </a:r>
            <a:endParaRPr lang="en-US" dirty="0"/>
          </a:p>
        </p:txBody>
      </p:sp>
      <p:sp>
        <p:nvSpPr>
          <p:cNvPr id="3" name="Espace réservé du contenu 2"/>
          <p:cNvSpPr>
            <a:spLocks noGrp="1"/>
          </p:cNvSpPr>
          <p:nvPr>
            <p:ph idx="1"/>
          </p:nvPr>
        </p:nvSpPr>
        <p:spPr/>
        <p:txBody>
          <a:bodyPr/>
          <a:lstStyle/>
          <a:p>
            <a:pPr marL="0" indent="0">
              <a:buNone/>
            </a:pPr>
            <a:r>
              <a:rPr lang="fr-FR" dirty="0"/>
              <a:t>Un agent économique qui détient de la monnaie, peut s’en servir soit pour acquérir soit pour effectuer un achat ultérieur. Dans ce cas la monnaie à permis de transférer le pouvoir d’achat d’une période à une autre. </a:t>
            </a:r>
            <a:endParaRPr lang="en-US" dirty="0"/>
          </a:p>
        </p:txBody>
      </p:sp>
    </p:spTree>
    <p:extLst>
      <p:ext uri="{BB962C8B-B14F-4D97-AF65-F5344CB8AC3E}">
        <p14:creationId xmlns:p14="http://schemas.microsoft.com/office/powerpoint/2010/main" val="866710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 Évolution du système de paiement: les différentes formes monnaie</a:t>
            </a:r>
            <a:endParaRPr lang="en-US" dirty="0"/>
          </a:p>
        </p:txBody>
      </p:sp>
      <p:sp>
        <p:nvSpPr>
          <p:cNvPr id="3" name="Espace réservé du contenu 2"/>
          <p:cNvSpPr>
            <a:spLocks noGrp="1"/>
          </p:cNvSpPr>
          <p:nvPr>
            <p:ph idx="1"/>
          </p:nvPr>
        </p:nvSpPr>
        <p:spPr/>
        <p:txBody>
          <a:bodyPr/>
          <a:lstStyle/>
          <a:p>
            <a:pPr>
              <a:buFont typeface="Wingdings" panose="05000000000000000000" pitchFamily="2" charset="2"/>
              <a:buChar char="q"/>
            </a:pPr>
            <a:r>
              <a:rPr lang="fr-FR" dirty="0"/>
              <a:t> la monnaie marchandise</a:t>
            </a:r>
          </a:p>
          <a:p>
            <a:pPr>
              <a:buFont typeface="Wingdings" panose="05000000000000000000" pitchFamily="2" charset="2"/>
              <a:buChar char="q"/>
            </a:pPr>
            <a:r>
              <a:rPr lang="fr-FR" dirty="0"/>
              <a:t> la monnaie fiduciaire </a:t>
            </a:r>
          </a:p>
          <a:p>
            <a:pPr>
              <a:buFont typeface="Wingdings" panose="05000000000000000000" pitchFamily="2" charset="2"/>
              <a:buChar char="q"/>
            </a:pPr>
            <a:r>
              <a:rPr lang="fr-FR" dirty="0"/>
              <a:t> la monnaie scripturale </a:t>
            </a:r>
          </a:p>
          <a:p>
            <a:pPr>
              <a:buFont typeface="Wingdings" panose="05000000000000000000" pitchFamily="2" charset="2"/>
              <a:buChar char="q"/>
            </a:pPr>
            <a:r>
              <a:rPr lang="fr-FR" dirty="0"/>
              <a:t> la monnaie électronique </a:t>
            </a:r>
            <a:endParaRPr lang="en-US" dirty="0"/>
          </a:p>
        </p:txBody>
      </p:sp>
    </p:spTree>
    <p:extLst>
      <p:ext uri="{BB962C8B-B14F-4D97-AF65-F5344CB8AC3E}">
        <p14:creationId xmlns:p14="http://schemas.microsoft.com/office/powerpoint/2010/main" val="8359271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3.1 la monnaie marchandise</a:t>
            </a:r>
            <a:endParaRPr lang="en-US" dirty="0"/>
          </a:p>
        </p:txBody>
      </p:sp>
      <p:sp>
        <p:nvSpPr>
          <p:cNvPr id="3" name="Espace réservé du contenu 2"/>
          <p:cNvSpPr>
            <a:spLocks noGrp="1"/>
          </p:cNvSpPr>
          <p:nvPr>
            <p:ph idx="1"/>
          </p:nvPr>
        </p:nvSpPr>
        <p:spPr/>
        <p:txBody>
          <a:bodyPr/>
          <a:lstStyle/>
          <a:p>
            <a:pPr marL="0" indent="0">
              <a:buNone/>
            </a:pPr>
            <a:r>
              <a:rPr lang="fr-FR" dirty="0"/>
              <a:t>Les premières marchandises qui ont servi de monnaie furent des biens de types alimentaires. C’étaient le sel, le poisson séché, le thé, etc. Pour être choisie, cette marchandise devait posséder les qualités suivantes:</a:t>
            </a:r>
          </a:p>
          <a:p>
            <a:pPr>
              <a:buFont typeface="Wingdings" panose="05000000000000000000" pitchFamily="2" charset="2"/>
              <a:buChar char="ü"/>
            </a:pPr>
            <a:r>
              <a:rPr lang="fr-FR" dirty="0"/>
              <a:t> elle doit être disponible </a:t>
            </a:r>
          </a:p>
          <a:p>
            <a:pPr>
              <a:buFont typeface="Wingdings" panose="05000000000000000000" pitchFamily="2" charset="2"/>
              <a:buChar char="ü"/>
            </a:pPr>
            <a:r>
              <a:rPr lang="fr-FR" dirty="0"/>
              <a:t> elle doit être de conservation facile </a:t>
            </a:r>
          </a:p>
          <a:p>
            <a:pPr>
              <a:buFont typeface="Wingdings" panose="05000000000000000000" pitchFamily="2" charset="2"/>
              <a:buChar char="ü"/>
            </a:pPr>
            <a:r>
              <a:rPr lang="fr-FR" dirty="0"/>
              <a:t> elle doit être divisible </a:t>
            </a:r>
            <a:endParaRPr lang="en-US" dirty="0"/>
          </a:p>
        </p:txBody>
      </p:sp>
    </p:spTree>
    <p:extLst>
      <p:ext uri="{BB962C8B-B14F-4D97-AF65-F5344CB8AC3E}">
        <p14:creationId xmlns:p14="http://schemas.microsoft.com/office/powerpoint/2010/main" val="12409243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3.2 la monnaie fiduciaire </a:t>
            </a:r>
            <a:endParaRPr lang="en-US" dirty="0"/>
          </a:p>
        </p:txBody>
      </p:sp>
      <p:sp>
        <p:nvSpPr>
          <p:cNvPr id="3" name="Espace réservé du contenu 2"/>
          <p:cNvSpPr>
            <a:spLocks noGrp="1"/>
          </p:cNvSpPr>
          <p:nvPr>
            <p:ph idx="1"/>
          </p:nvPr>
        </p:nvSpPr>
        <p:spPr/>
        <p:txBody>
          <a:bodyPr/>
          <a:lstStyle/>
          <a:p>
            <a:pPr marL="0" indent="0">
              <a:buNone/>
            </a:pPr>
            <a:r>
              <a:rPr lang="fr-FR" dirty="0"/>
              <a:t>Elle se présente sous forme de billets de banque et de pièces ( monnaie divisionnaire)</a:t>
            </a:r>
          </a:p>
          <a:p>
            <a:pPr>
              <a:buFont typeface="Wingdings" panose="05000000000000000000" pitchFamily="2" charset="2"/>
              <a:buChar char="Ø"/>
            </a:pPr>
            <a:r>
              <a:rPr lang="fr-FR" dirty="0"/>
              <a:t> un cours légal ( personne ne peut les refuser en paiement)</a:t>
            </a:r>
          </a:p>
          <a:p>
            <a:pPr>
              <a:buFont typeface="Wingdings" panose="05000000000000000000" pitchFamily="2" charset="2"/>
              <a:buChar char="Ø"/>
            </a:pPr>
            <a:r>
              <a:rPr lang="fr-FR" dirty="0"/>
              <a:t> un cours forcé ( ils ne sont plus convertibles en or et en argent)</a:t>
            </a:r>
            <a:endParaRPr lang="en-US" dirty="0"/>
          </a:p>
        </p:txBody>
      </p:sp>
    </p:spTree>
    <p:extLst>
      <p:ext uri="{BB962C8B-B14F-4D97-AF65-F5344CB8AC3E}">
        <p14:creationId xmlns:p14="http://schemas.microsoft.com/office/powerpoint/2010/main" val="1670146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3.3 la monnaie scripturale </a:t>
            </a:r>
            <a:endParaRPr lang="en-US" dirty="0"/>
          </a:p>
        </p:txBody>
      </p:sp>
      <p:sp>
        <p:nvSpPr>
          <p:cNvPr id="3" name="Espace réservé du contenu 2"/>
          <p:cNvSpPr>
            <a:spLocks noGrp="1"/>
          </p:cNvSpPr>
          <p:nvPr>
            <p:ph idx="1"/>
          </p:nvPr>
        </p:nvSpPr>
        <p:spPr/>
        <p:txBody>
          <a:bodyPr/>
          <a:lstStyle/>
          <a:p>
            <a:pPr marL="0" indent="0">
              <a:buNone/>
            </a:pPr>
            <a:r>
              <a:rPr lang="fr-FR" dirty="0"/>
              <a:t>C’est la monnaie inscrite au crédit d’un compte courant ou d’un compte chèque. Elle consiste en un simple jeu d’écriture par lequel un banquier reconnait l’existence de la monnaie au crédit d’un compte ouvert au nom de son client. Il s’agit donc de tous les dépôts à vue que les agents économiques possèdent dans les banques et les centres de chèques postaux.</a:t>
            </a:r>
            <a:endParaRPr lang="en-US" dirty="0"/>
          </a:p>
        </p:txBody>
      </p:sp>
    </p:spTree>
    <p:extLst>
      <p:ext uri="{BB962C8B-B14F-4D97-AF65-F5344CB8AC3E}">
        <p14:creationId xmlns:p14="http://schemas.microsoft.com/office/powerpoint/2010/main" val="3098162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3.4 la monnaie électronique </a:t>
            </a:r>
            <a:endParaRPr lang="en-US" dirty="0"/>
          </a:p>
        </p:txBody>
      </p:sp>
      <p:sp>
        <p:nvSpPr>
          <p:cNvPr id="3" name="Espace réservé du contenu 2"/>
          <p:cNvSpPr>
            <a:spLocks noGrp="1"/>
          </p:cNvSpPr>
          <p:nvPr>
            <p:ph idx="1"/>
          </p:nvPr>
        </p:nvSpPr>
        <p:spPr/>
        <p:txBody>
          <a:bodyPr/>
          <a:lstStyle/>
          <a:p>
            <a:pPr marL="0" indent="0">
              <a:buNone/>
            </a:pPr>
            <a:r>
              <a:rPr lang="fr-FR" dirty="0"/>
              <a:t>Elle est une valeur monétaire de nature électronique et stockée sur un support électronique ( par exemple la carte à puce). Elle est censée être l’équivalent des pièces et billets de la monnaie fiduciaire, sous forme </a:t>
            </a:r>
            <a:r>
              <a:rPr lang="fr-FR" dirty="0" err="1"/>
              <a:t>éléctronique</a:t>
            </a:r>
            <a:r>
              <a:rPr lang="fr-FR" dirty="0"/>
              <a:t>.</a:t>
            </a:r>
            <a:endParaRPr lang="en-US" dirty="0"/>
          </a:p>
        </p:txBody>
      </p:sp>
    </p:spTree>
    <p:extLst>
      <p:ext uri="{BB962C8B-B14F-4D97-AF65-F5344CB8AC3E}">
        <p14:creationId xmlns:p14="http://schemas.microsoft.com/office/powerpoint/2010/main" val="1616835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4.1 les composantes de la masse monétaire</a:t>
            </a:r>
            <a:endParaRPr lang="en-US" dirty="0"/>
          </a:p>
        </p:txBody>
      </p:sp>
      <p:sp>
        <p:nvSpPr>
          <p:cNvPr id="3" name="Espace réservé du contenu 2"/>
          <p:cNvSpPr>
            <a:spLocks noGrp="1"/>
          </p:cNvSpPr>
          <p:nvPr>
            <p:ph idx="1"/>
          </p:nvPr>
        </p:nvSpPr>
        <p:spPr/>
        <p:txBody>
          <a:bodyPr/>
          <a:lstStyle/>
          <a:p>
            <a:pPr marL="0" indent="0">
              <a:buNone/>
            </a:pPr>
            <a:r>
              <a:rPr lang="fr-FR" dirty="0"/>
              <a:t>Parmi les moyens de moyens de paiement mis à la disposition de l’économie, il y’a ceux qui peuvent être directement utilisés en cas de besoin et ceux qui ne peuvent pas. Ceux qui peuvent être directement utilisés sans être transformés sont appelés </a:t>
            </a:r>
            <a:r>
              <a:rPr lang="fr-FR" dirty="0">
                <a:solidFill>
                  <a:srgbClr val="FFFF00"/>
                </a:solidFill>
              </a:rPr>
              <a:t>disponibilité monétaires. </a:t>
            </a:r>
            <a:r>
              <a:rPr lang="fr-FR" dirty="0"/>
              <a:t>Ceux qui doivent être transformés avant d’être utilisés sont appelés </a:t>
            </a:r>
            <a:r>
              <a:rPr lang="fr-FR" dirty="0">
                <a:solidFill>
                  <a:srgbClr val="FFFF00"/>
                </a:solidFill>
              </a:rPr>
              <a:t>disponibilités quasi monétaires</a:t>
            </a:r>
            <a:r>
              <a:rPr lang="fr-FR" dirty="0"/>
              <a:t>.</a:t>
            </a:r>
          </a:p>
          <a:p>
            <a:pPr marL="0" indent="0">
              <a:buNone/>
            </a:pPr>
            <a:r>
              <a:rPr lang="fr-FR" dirty="0">
                <a:solidFill>
                  <a:srgbClr val="FFFF00"/>
                </a:solidFill>
              </a:rPr>
              <a:t>On distingue donc la masse monétaire au sens strict, la masse monétaire au sens large et la liquidité générale de l’économie.</a:t>
            </a:r>
            <a:endParaRPr lang="en-US" dirty="0">
              <a:solidFill>
                <a:srgbClr val="FFFF00"/>
              </a:solidFill>
            </a:endParaRPr>
          </a:p>
        </p:txBody>
      </p:sp>
    </p:spTree>
    <p:extLst>
      <p:ext uri="{BB962C8B-B14F-4D97-AF65-F5344CB8AC3E}">
        <p14:creationId xmlns:p14="http://schemas.microsoft.com/office/powerpoint/2010/main" val="3798392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4.1.1 la masse monétaire au sens strict</a:t>
            </a:r>
            <a:endParaRPr lang="en-US" dirty="0"/>
          </a:p>
        </p:txBody>
      </p:sp>
      <p:sp>
        <p:nvSpPr>
          <p:cNvPr id="3" name="Espace réservé du contenu 2"/>
          <p:cNvSpPr>
            <a:spLocks noGrp="1"/>
          </p:cNvSpPr>
          <p:nvPr>
            <p:ph idx="1"/>
          </p:nvPr>
        </p:nvSpPr>
        <p:spPr/>
        <p:txBody>
          <a:bodyPr/>
          <a:lstStyle/>
          <a:p>
            <a:pPr marL="0" indent="0">
              <a:buNone/>
            </a:pPr>
            <a:r>
              <a:rPr lang="fr-FR" dirty="0"/>
              <a:t>Elle est constituée par :</a:t>
            </a:r>
          </a:p>
          <a:p>
            <a:pPr>
              <a:buFont typeface="Wingdings" panose="05000000000000000000" pitchFamily="2" charset="2"/>
              <a:buChar char="Ø"/>
            </a:pPr>
            <a:r>
              <a:rPr lang="fr-FR" dirty="0"/>
              <a:t> les billets de banques ( émis par la banque centrale)</a:t>
            </a:r>
          </a:p>
          <a:p>
            <a:pPr>
              <a:buFont typeface="Wingdings" panose="05000000000000000000" pitchFamily="2" charset="2"/>
              <a:buChar char="Ø"/>
            </a:pPr>
            <a:r>
              <a:rPr lang="fr-FR" dirty="0"/>
              <a:t> les pièces (monnaie divisionnaire)</a:t>
            </a:r>
          </a:p>
          <a:p>
            <a:pPr>
              <a:buFont typeface="Wingdings" panose="05000000000000000000" pitchFamily="2" charset="2"/>
              <a:buChar char="Ø"/>
            </a:pPr>
            <a:r>
              <a:rPr lang="fr-FR" dirty="0"/>
              <a:t> les dépôts à vue dans les banques et les centres de chèques postaux </a:t>
            </a:r>
          </a:p>
          <a:p>
            <a:pPr marL="0" indent="0">
              <a:buNone/>
            </a:pPr>
            <a:endParaRPr lang="fr-FR" dirty="0"/>
          </a:p>
          <a:p>
            <a:pPr marL="0" indent="0">
              <a:buNone/>
            </a:pPr>
            <a:endParaRPr lang="en-US" dirty="0"/>
          </a:p>
        </p:txBody>
      </p:sp>
      <p:sp>
        <p:nvSpPr>
          <p:cNvPr id="4" name="Rectangle 3"/>
          <p:cNvSpPr/>
          <p:nvPr/>
        </p:nvSpPr>
        <p:spPr>
          <a:xfrm>
            <a:off x="1390917" y="4893972"/>
            <a:ext cx="8242479" cy="69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M1 = billets+pièces+dépots à vue</a:t>
            </a:r>
            <a:endParaRPr lang="en-US" dirty="0"/>
          </a:p>
        </p:txBody>
      </p:sp>
    </p:spTree>
    <p:extLst>
      <p:ext uri="{BB962C8B-B14F-4D97-AF65-F5344CB8AC3E}">
        <p14:creationId xmlns:p14="http://schemas.microsoft.com/office/powerpoint/2010/main" val="2593559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4.1.2 la masse monétaire au sens large </a:t>
            </a:r>
            <a:endParaRPr lang="en-US" dirty="0"/>
          </a:p>
        </p:txBody>
      </p:sp>
      <p:sp>
        <p:nvSpPr>
          <p:cNvPr id="3" name="Espace réservé du contenu 2"/>
          <p:cNvSpPr>
            <a:spLocks noGrp="1"/>
          </p:cNvSpPr>
          <p:nvPr>
            <p:ph idx="1"/>
          </p:nvPr>
        </p:nvSpPr>
        <p:spPr/>
        <p:txBody>
          <a:bodyPr/>
          <a:lstStyle/>
          <a:p>
            <a:pPr marL="0" indent="0">
              <a:buNone/>
            </a:pPr>
            <a:r>
              <a:rPr lang="fr-FR" dirty="0"/>
              <a:t>Elle est constituée des moyens de paiements qui peuvent être utilisés immédiatement et de ceux qu’il va falloir transformer avant d’être utilisés ( quasi-monnaie des banques).</a:t>
            </a:r>
          </a:p>
          <a:p>
            <a:pPr marL="0" indent="0">
              <a:buNone/>
            </a:pPr>
            <a:r>
              <a:rPr lang="fr-FR" dirty="0"/>
              <a:t>La quasi-monnaie des banques comprend:</a:t>
            </a:r>
          </a:p>
          <a:p>
            <a:pPr>
              <a:buFont typeface="Wingdings" panose="05000000000000000000" pitchFamily="2" charset="2"/>
              <a:buChar char="Ø"/>
            </a:pPr>
            <a:r>
              <a:rPr lang="fr-FR" dirty="0"/>
              <a:t> les comptes sur livrets gérés par les banques </a:t>
            </a:r>
          </a:p>
          <a:p>
            <a:pPr>
              <a:buFont typeface="Wingdings" panose="05000000000000000000" pitchFamily="2" charset="2"/>
              <a:buChar char="Ø"/>
            </a:pPr>
            <a:r>
              <a:rPr lang="fr-FR" dirty="0"/>
              <a:t> les bons de caisses </a:t>
            </a:r>
          </a:p>
          <a:p>
            <a:pPr>
              <a:buFont typeface="Wingdings" panose="05000000000000000000" pitchFamily="2" charset="2"/>
              <a:buChar char="Ø"/>
            </a:pPr>
            <a:r>
              <a:rPr lang="fr-FR" dirty="0"/>
              <a:t> les dépôts à terme </a:t>
            </a:r>
          </a:p>
          <a:p>
            <a:pPr>
              <a:buFont typeface="Wingdings" panose="05000000000000000000" pitchFamily="2" charset="2"/>
              <a:buChar char="Ø"/>
            </a:pPr>
            <a:r>
              <a:rPr lang="fr-FR" dirty="0"/>
              <a:t> l’épargne logement gérée par les banques </a:t>
            </a:r>
          </a:p>
          <a:p>
            <a:pPr marL="0" indent="0">
              <a:buNone/>
            </a:pPr>
            <a:endParaRPr lang="en-US" dirty="0"/>
          </a:p>
        </p:txBody>
      </p:sp>
      <p:sp>
        <p:nvSpPr>
          <p:cNvPr id="4" name="Rectangle 3"/>
          <p:cNvSpPr/>
          <p:nvPr/>
        </p:nvSpPr>
        <p:spPr>
          <a:xfrm>
            <a:off x="1648496" y="5962918"/>
            <a:ext cx="8538693" cy="61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M2 = M1 + QUASI MONNAIE </a:t>
            </a:r>
            <a:endParaRPr lang="en-US" dirty="0"/>
          </a:p>
        </p:txBody>
      </p:sp>
    </p:spTree>
    <p:extLst>
      <p:ext uri="{BB962C8B-B14F-4D97-AF65-F5344CB8AC3E}">
        <p14:creationId xmlns:p14="http://schemas.microsoft.com/office/powerpoint/2010/main" val="3944652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4.1.3 la liquidité générale de l’économie </a:t>
            </a:r>
            <a:endParaRPr lang="en-US" dirty="0"/>
          </a:p>
        </p:txBody>
      </p:sp>
      <p:sp>
        <p:nvSpPr>
          <p:cNvPr id="3" name="Espace réservé du contenu 2"/>
          <p:cNvSpPr>
            <a:spLocks noGrp="1"/>
          </p:cNvSpPr>
          <p:nvPr>
            <p:ph idx="1"/>
          </p:nvPr>
        </p:nvSpPr>
        <p:spPr>
          <a:xfrm>
            <a:off x="680321" y="2014898"/>
            <a:ext cx="9613861" cy="3599316"/>
          </a:xfrm>
        </p:spPr>
        <p:txBody>
          <a:bodyPr>
            <a:normAutofit lnSpcReduction="10000"/>
          </a:bodyPr>
          <a:lstStyle/>
          <a:p>
            <a:pPr marL="0" indent="0">
              <a:buNone/>
            </a:pPr>
            <a:r>
              <a:rPr lang="fr-FR" dirty="0"/>
              <a:t>La quasi-monnaie confiée à des organismes autres que les banques est écarté de M2. Ces organismes sont les caisses d’épargne et le trésor. </a:t>
            </a:r>
          </a:p>
          <a:p>
            <a:pPr marL="0" indent="0">
              <a:buNone/>
            </a:pPr>
            <a:r>
              <a:rPr lang="fr-FR" dirty="0"/>
              <a:t>Lorsqu’on les ajoute maintenant à M2, on obtient un troisième agrégat monétaire notée M3 qui comprend:</a:t>
            </a:r>
          </a:p>
          <a:p>
            <a:pPr>
              <a:buFont typeface="Wingdings" panose="05000000000000000000" pitchFamily="2" charset="2"/>
              <a:buChar char="Ø"/>
            </a:pPr>
            <a:r>
              <a:rPr lang="fr-FR" dirty="0"/>
              <a:t> les comptes sur livrets gérés par les caisses d’épargne</a:t>
            </a:r>
          </a:p>
          <a:p>
            <a:pPr>
              <a:buFont typeface="Wingdings" panose="05000000000000000000" pitchFamily="2" charset="2"/>
              <a:buChar char="Ø"/>
            </a:pPr>
            <a:r>
              <a:rPr lang="fr-FR" dirty="0"/>
              <a:t> les bons du trésor </a:t>
            </a:r>
          </a:p>
          <a:p>
            <a:pPr>
              <a:buFont typeface="Wingdings" panose="05000000000000000000" pitchFamily="2" charset="2"/>
              <a:buChar char="Ø"/>
            </a:pPr>
            <a:r>
              <a:rPr lang="fr-FR" dirty="0"/>
              <a:t> l’épargne logement gérée par les caisses d’épargne. </a:t>
            </a:r>
            <a:endParaRPr lang="en-US" dirty="0"/>
          </a:p>
        </p:txBody>
      </p:sp>
      <p:sp>
        <p:nvSpPr>
          <p:cNvPr id="4" name="Rectangle 3"/>
          <p:cNvSpPr/>
          <p:nvPr/>
        </p:nvSpPr>
        <p:spPr>
          <a:xfrm>
            <a:off x="1223493" y="5293217"/>
            <a:ext cx="9169758" cy="1326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M3 = M2 + comptes sur livrets gérés par les caisses d’épargne+ les bons du trésor + l’épargne logement gérée par les caisses d’épargne</a:t>
            </a:r>
            <a:endParaRPr lang="en-US" sz="2400" dirty="0"/>
          </a:p>
        </p:txBody>
      </p:sp>
    </p:spTree>
    <p:extLst>
      <p:ext uri="{BB962C8B-B14F-4D97-AF65-F5344CB8AC3E}">
        <p14:creationId xmlns:p14="http://schemas.microsoft.com/office/powerpoint/2010/main" val="368117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b="1" dirty="0"/>
              <a:t>La consommation </a:t>
            </a:r>
            <a:endParaRPr lang="en-US" b="1" dirty="0"/>
          </a:p>
        </p:txBody>
      </p:sp>
      <p:sp>
        <p:nvSpPr>
          <p:cNvPr id="2" name="Espace réservé du numéro de diapositive 1"/>
          <p:cNvSpPr>
            <a:spLocks noGrp="1"/>
          </p:cNvSpPr>
          <p:nvPr>
            <p:ph type="sldNum" sz="quarter" idx="12"/>
          </p:nvPr>
        </p:nvSpPr>
        <p:spPr/>
        <p:txBody>
          <a:bodyPr/>
          <a:lstStyle/>
          <a:p>
            <a:fld id="{97A36265-A841-4213-AE16-EFCD39CDB434}" type="slidenum">
              <a:rPr lang="fr-FR" smtClean="0"/>
              <a:t>12</a:t>
            </a:fld>
            <a:endParaRPr lang="fr-FR"/>
          </a:p>
        </p:txBody>
      </p:sp>
    </p:spTree>
    <p:extLst>
      <p:ext uri="{BB962C8B-B14F-4D97-AF65-F5344CB8AC3E}">
        <p14:creationId xmlns:p14="http://schemas.microsoft.com/office/powerpoint/2010/main" val="14568029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explications des termes  </a:t>
            </a:r>
            <a:endParaRPr lang="en-US" dirty="0"/>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a:solidFill>
                  <a:srgbClr val="FFFF00"/>
                </a:solidFill>
              </a:rPr>
              <a:t>Le chèque: </a:t>
            </a:r>
            <a:r>
              <a:rPr lang="fr-FR" dirty="0"/>
              <a:t>pour l’utiliser, il faut être titulaire d’un compte courant (pour les entreprises) ou d’un compte chèque (pour les particuliers). Il existe plusieurs types de chèque, selon qu’on veut sécuriser d’avantage ses opérations. On à le chèque au porteur, le chèque certifié et le chèque barré.</a:t>
            </a:r>
          </a:p>
          <a:p>
            <a:pPr>
              <a:buFont typeface="Wingdings" panose="05000000000000000000" pitchFamily="2" charset="2"/>
              <a:buChar char="Ø"/>
            </a:pPr>
            <a:r>
              <a:rPr lang="fr-FR" dirty="0">
                <a:solidFill>
                  <a:srgbClr val="FFFF00"/>
                </a:solidFill>
              </a:rPr>
              <a:t>Le virement: </a:t>
            </a:r>
            <a:r>
              <a:rPr lang="fr-FR" dirty="0"/>
              <a:t>c’est une opération qui permet à un banquier sur l’ordre de son client de prélever une somme sur le compte de celui-ci pour la porter sur un autre compte. En Côte d’Ivoire l’Etat et les entreprises utilisent cet instrument pour payer les salaires des travailleurs.</a:t>
            </a:r>
          </a:p>
          <a:p>
            <a:pPr marL="0" indent="0">
              <a:buNone/>
            </a:pPr>
            <a:endParaRPr lang="en-US" dirty="0"/>
          </a:p>
        </p:txBody>
      </p:sp>
    </p:spTree>
    <p:extLst>
      <p:ext uri="{BB962C8B-B14F-4D97-AF65-F5344CB8AC3E}">
        <p14:creationId xmlns:p14="http://schemas.microsoft.com/office/powerpoint/2010/main" val="42706496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explications des </a:t>
            </a:r>
            <a:r>
              <a:rPr lang="en-US" dirty="0" err="1"/>
              <a:t>termes</a:t>
            </a:r>
            <a:r>
              <a:rPr lang="en-US" dirty="0"/>
              <a:t> </a:t>
            </a:r>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a:solidFill>
                  <a:srgbClr val="FFFF00"/>
                </a:solidFill>
              </a:rPr>
              <a:t>Les dépôts à vue dans les banques</a:t>
            </a:r>
            <a:r>
              <a:rPr lang="fr-FR" dirty="0"/>
              <a:t>: c’est l’ensemble des avoirs en compte des ménages, des entreprises et des administrations auprès des banques. Ces avoirs sont assortis d’un </a:t>
            </a:r>
            <a:r>
              <a:rPr lang="fr-FR" dirty="0" err="1"/>
              <a:t>chequier</a:t>
            </a:r>
            <a:r>
              <a:rPr lang="fr-FR" dirty="0"/>
              <a:t> c’est-à-dire sont disponibles à tout moment et peuvent être transférer par chèque ou par virement.</a:t>
            </a:r>
          </a:p>
          <a:p>
            <a:pPr>
              <a:buFont typeface="Wingdings" panose="05000000000000000000" pitchFamily="2" charset="2"/>
              <a:buChar char="Ø"/>
            </a:pPr>
            <a:r>
              <a:rPr lang="fr-FR" dirty="0">
                <a:solidFill>
                  <a:srgbClr val="FFFF00"/>
                </a:solidFill>
              </a:rPr>
              <a:t>Les bons de caisse: </a:t>
            </a:r>
            <a:r>
              <a:rPr lang="fr-FR" dirty="0"/>
              <a:t>ce sont des emprunts contractés par la banque et qui sont matérialisés par des titres ou bons de 3 mois à 5 ans. Ces titres sont mobilisables c’est-à-dire que les ménages ou les entreprises peuvent effectuer un retrait sur leur compte moyennant une réduction du taux d’intérêt alloué au dépôt. </a:t>
            </a:r>
            <a:endParaRPr lang="en-US" dirty="0"/>
          </a:p>
        </p:txBody>
      </p:sp>
    </p:spTree>
    <p:extLst>
      <p:ext uri="{BB962C8B-B14F-4D97-AF65-F5344CB8AC3E}">
        <p14:creationId xmlns:p14="http://schemas.microsoft.com/office/powerpoint/2010/main" val="34367518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explications des </a:t>
            </a:r>
            <a:r>
              <a:rPr lang="en-US" dirty="0" err="1"/>
              <a:t>termes</a:t>
            </a:r>
            <a:r>
              <a:rPr lang="en-US" dirty="0"/>
              <a:t> </a:t>
            </a:r>
          </a:p>
        </p:txBody>
      </p:sp>
      <p:sp>
        <p:nvSpPr>
          <p:cNvPr id="3" name="Espace réservé du contenu 2"/>
          <p:cNvSpPr>
            <a:spLocks noGrp="1"/>
          </p:cNvSpPr>
          <p:nvPr>
            <p:ph idx="1"/>
          </p:nvPr>
        </p:nvSpPr>
        <p:spPr/>
        <p:txBody>
          <a:bodyPr>
            <a:normAutofit/>
          </a:bodyPr>
          <a:lstStyle/>
          <a:p>
            <a:pPr>
              <a:buFont typeface="Wingdings" panose="05000000000000000000" pitchFamily="2" charset="2"/>
              <a:buChar char="Ø"/>
            </a:pPr>
            <a:r>
              <a:rPr lang="fr-FR" dirty="0">
                <a:solidFill>
                  <a:srgbClr val="FFFF00"/>
                </a:solidFill>
              </a:rPr>
              <a:t> Les comptes sur livrets gérés par les banques</a:t>
            </a:r>
            <a:r>
              <a:rPr lang="fr-FR" dirty="0"/>
              <a:t>:  ce sont les comptes épargne ouvert par les particuliers auprès des banques et qui donnent lieu à l’inscription des fonds sur un livret que la banque remet au déposant lors de l’ouverture du compte. Ces avoirs sont remboursables à vue mais peuvent pas être </a:t>
            </a:r>
            <a:r>
              <a:rPr lang="fr-FR" dirty="0" err="1"/>
              <a:t>utlisés</a:t>
            </a:r>
            <a:r>
              <a:rPr lang="fr-FR" dirty="0"/>
              <a:t> par chèques. Les comptes sur livrets présentent les caractéristiques suivantes:</a:t>
            </a:r>
          </a:p>
          <a:p>
            <a:pPr>
              <a:buFont typeface="Wingdings" panose="05000000000000000000" pitchFamily="2" charset="2"/>
              <a:buChar char="§"/>
            </a:pPr>
            <a:r>
              <a:rPr lang="fr-FR" dirty="0"/>
              <a:t>Ce compte est assorti d’un intérêt</a:t>
            </a:r>
          </a:p>
          <a:p>
            <a:pPr>
              <a:buFont typeface="Wingdings" panose="05000000000000000000" pitchFamily="2" charset="2"/>
              <a:buChar char="§"/>
            </a:pPr>
            <a:r>
              <a:rPr lang="fr-FR" dirty="0"/>
              <a:t> seul le titulaire du compte peut en principe faire des retraits sur le compte</a:t>
            </a:r>
          </a:p>
          <a:p>
            <a:pPr>
              <a:buFont typeface="Wingdings" panose="05000000000000000000" pitchFamily="2" charset="2"/>
              <a:buChar char="§"/>
            </a:pPr>
            <a:r>
              <a:rPr lang="fr-FR" dirty="0"/>
              <a:t>Ce compte ne peut jamais être débiteur </a:t>
            </a:r>
            <a:endParaRPr lang="en-US" dirty="0"/>
          </a:p>
        </p:txBody>
      </p:sp>
      <p:sp>
        <p:nvSpPr>
          <p:cNvPr id="4" name="ZoneTexte 3"/>
          <p:cNvSpPr txBox="1"/>
          <p:nvPr/>
        </p:nvSpPr>
        <p:spPr>
          <a:xfrm>
            <a:off x="680321" y="5777281"/>
            <a:ext cx="9506868" cy="923330"/>
          </a:xfrm>
          <a:prstGeom prst="rect">
            <a:avLst/>
          </a:prstGeom>
          <a:noFill/>
        </p:spPr>
        <p:txBody>
          <a:bodyPr wrap="square" rtlCol="0">
            <a:spAutoFit/>
          </a:bodyPr>
          <a:lstStyle/>
          <a:p>
            <a:r>
              <a:rPr lang="fr-FR" dirty="0">
                <a:solidFill>
                  <a:srgbClr val="FFFF00"/>
                </a:solidFill>
              </a:rPr>
              <a:t>En CIV le montant maxi des dépôts est de 5 millions et le mini est de 25 milles FCFA et le solde ne doit jamais être ramené à un chiffre inférieur à 25 milles FCFA. Le montant de chaque opération doit être égale au moins de 5 milles FCFA.</a:t>
            </a:r>
            <a:endParaRPr lang="en-US" dirty="0">
              <a:solidFill>
                <a:srgbClr val="FFFF00"/>
              </a:solidFill>
            </a:endParaRPr>
          </a:p>
        </p:txBody>
      </p:sp>
    </p:spTree>
    <p:extLst>
      <p:ext uri="{BB962C8B-B14F-4D97-AF65-F5344CB8AC3E}">
        <p14:creationId xmlns:p14="http://schemas.microsoft.com/office/powerpoint/2010/main" val="4219762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explications des termes </a:t>
            </a:r>
            <a:endParaRPr lang="en-US" dirty="0"/>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a:solidFill>
                  <a:srgbClr val="FFFF00"/>
                </a:solidFill>
              </a:rPr>
              <a:t> L’épargne logement gérée par les banques: </a:t>
            </a:r>
            <a:r>
              <a:rPr lang="fr-FR" dirty="0"/>
              <a:t>c’est un compte d’épargne ouvert au particuliers par les banques et dont la caractéristique essentielle est de permettre aux déposants d’obtenir après un certain délai des facilités de prêts à la construction ou à l’acquisition d’un logement à des taux de faveur. Les fonds déposés sont indisponibles pendant un délai minimum de 3 ans.</a:t>
            </a:r>
            <a:endParaRPr lang="en-US" dirty="0"/>
          </a:p>
        </p:txBody>
      </p:sp>
    </p:spTree>
    <p:extLst>
      <p:ext uri="{BB962C8B-B14F-4D97-AF65-F5344CB8AC3E}">
        <p14:creationId xmlns:p14="http://schemas.microsoft.com/office/powerpoint/2010/main" val="2013214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explications des </a:t>
            </a:r>
            <a:r>
              <a:rPr lang="en-US" dirty="0" err="1"/>
              <a:t>termes</a:t>
            </a:r>
            <a:r>
              <a:rPr lang="en-US" dirty="0"/>
              <a:t> </a:t>
            </a:r>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a:solidFill>
                  <a:srgbClr val="FFFF00"/>
                </a:solidFill>
              </a:rPr>
              <a:t> Les comptes sur livrets gérés par les caisses d’épargne</a:t>
            </a:r>
            <a:r>
              <a:rPr lang="fr-FR" dirty="0"/>
              <a:t>: ces comptes présentent à peu près les mêmes caractéristiques que les comptes sur livrets bancaires. La seule différence est que les comptes sont ouverts auprès des caisses d’épargne. Les fonds inscrits sur les livrets peuvent retirer à tout moment en espèce mais le titulaire ne dispose pas de carnet de chèque pour utiliser ces fonds comme moyens de paiement.</a:t>
            </a:r>
            <a:endParaRPr lang="en-US" dirty="0"/>
          </a:p>
        </p:txBody>
      </p:sp>
    </p:spTree>
    <p:extLst>
      <p:ext uri="{BB962C8B-B14F-4D97-AF65-F5344CB8AC3E}">
        <p14:creationId xmlns:p14="http://schemas.microsoft.com/office/powerpoint/2010/main" val="4205299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explications </a:t>
            </a:r>
            <a:r>
              <a:rPr lang="fr-FR" dirty="0"/>
              <a:t>des termes</a:t>
            </a:r>
            <a:endParaRPr lang="en-US" dirty="0"/>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a:solidFill>
                  <a:srgbClr val="FFFF00"/>
                </a:solidFill>
              </a:rPr>
              <a:t>Les bons de trésor</a:t>
            </a:r>
            <a:r>
              <a:rPr lang="fr-FR" dirty="0"/>
              <a:t>: ce sont des titres de créances sur le trésor public. Lorsque l’Etat doit faire face à des retraits dont les montants sont supérieurs à ses dépôts, il a généralement recours à l’emprunt. Il émet à cet effet des titres de créances appelés bons de trésor qui seront achetés par les agents économiques.</a:t>
            </a:r>
          </a:p>
          <a:p>
            <a:pPr>
              <a:buFont typeface="Wingdings" panose="05000000000000000000" pitchFamily="2" charset="2"/>
              <a:buChar char="Ø"/>
            </a:pPr>
            <a:r>
              <a:rPr lang="fr-FR" dirty="0"/>
              <a:t> </a:t>
            </a:r>
            <a:r>
              <a:rPr lang="fr-FR" dirty="0">
                <a:solidFill>
                  <a:srgbClr val="FFFF00"/>
                </a:solidFill>
              </a:rPr>
              <a:t>l’épargne logement gérée par les caisses d’épargne</a:t>
            </a:r>
            <a:r>
              <a:rPr lang="fr-FR" dirty="0"/>
              <a:t>: elle présente les mêmes caractéristiques que l’épargne logement gérée par les banques.</a:t>
            </a:r>
            <a:endParaRPr lang="en-US" dirty="0"/>
          </a:p>
        </p:txBody>
      </p:sp>
    </p:spTree>
    <p:extLst>
      <p:ext uri="{BB962C8B-B14F-4D97-AF65-F5344CB8AC3E}">
        <p14:creationId xmlns:p14="http://schemas.microsoft.com/office/powerpoint/2010/main" val="4789811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ED57-258B-469E-BA9B-B62D89B9D903}"/>
              </a:ext>
            </a:extLst>
          </p:cNvPr>
          <p:cNvSpPr>
            <a:spLocks noGrp="1"/>
          </p:cNvSpPr>
          <p:nvPr>
            <p:ph type="title"/>
          </p:nvPr>
        </p:nvSpPr>
        <p:spPr>
          <a:xfrm>
            <a:off x="411480" y="991443"/>
            <a:ext cx="4443154" cy="1087819"/>
          </a:xfrm>
        </p:spPr>
        <p:txBody>
          <a:bodyPr anchor="b">
            <a:normAutofit/>
          </a:bodyPr>
          <a:lstStyle/>
          <a:p>
            <a:r>
              <a:rPr lang="fr-FR" sz="3400">
                <a:effectLst/>
                <a:latin typeface="Arial" panose="020B0604020202020204" pitchFamily="34" charset="0"/>
                <a:ea typeface="Arial" panose="020B0604020202020204" pitchFamily="34" charset="0"/>
              </a:rPr>
              <a:t>L’offre de la monnaie</a:t>
            </a:r>
            <a:endParaRPr lang="en-US" sz="3400"/>
          </a:p>
        </p:txBody>
      </p:sp>
      <p:sp>
        <p:nvSpPr>
          <p:cNvPr id="3" name="Content Placeholder 2">
            <a:extLst>
              <a:ext uri="{FF2B5EF4-FFF2-40B4-BE49-F238E27FC236}">
                <a16:creationId xmlns:a16="http://schemas.microsoft.com/office/drawing/2014/main" id="{0954A338-507A-45CE-8CCB-71CD10BE97E7}"/>
              </a:ext>
            </a:extLst>
          </p:cNvPr>
          <p:cNvSpPr>
            <a:spLocks noGrp="1"/>
          </p:cNvSpPr>
          <p:nvPr>
            <p:ph idx="1"/>
          </p:nvPr>
        </p:nvSpPr>
        <p:spPr>
          <a:xfrm>
            <a:off x="411480" y="2684095"/>
            <a:ext cx="4443154" cy="3492868"/>
          </a:xfrm>
        </p:spPr>
        <p:txBody>
          <a:bodyPr>
            <a:normAutofit/>
          </a:bodyPr>
          <a:lstStyle/>
          <a:p>
            <a:r>
              <a:rPr lang="fr-FR" sz="1800" dirty="0">
                <a:effectLst/>
                <a:latin typeface="Arial" panose="020B0604020202020204" pitchFamily="34" charset="0"/>
                <a:ea typeface="Arial" panose="020B0604020202020204" pitchFamily="34" charset="0"/>
                <a:cs typeface="Times New Roman" panose="02020603050405020304" pitchFamily="18" charset="0"/>
              </a:rPr>
              <a:t>La monnaie n’est pas un bien comme les autres ce qui nous ramène à s’interroger sur sa production et l’offre qui en est faite. La plus grande partie de la masse monétaire est constituée par des jeux d’écritures au sein des banques et entre banques.</a:t>
            </a:r>
            <a:endParaRPr lang="en-US" sz="1800" dirty="0">
              <a:effectLst/>
              <a:latin typeface="Comic Sans MS" panose="030F0702030302020204" pitchFamily="66" charset="0"/>
              <a:ea typeface="Times New Roman" panose="02020603050405020304" pitchFamily="18" charset="0"/>
              <a:cs typeface="Times New Roman" panose="02020603050405020304" pitchFamily="18" charset="0"/>
            </a:endParaRPr>
          </a:p>
          <a:p>
            <a:endParaRPr lang="en-US" sz="1800"/>
          </a:p>
        </p:txBody>
      </p:sp>
      <p:pic>
        <p:nvPicPr>
          <p:cNvPr id="4" name="Image 83">
            <a:extLst>
              <a:ext uri="{FF2B5EF4-FFF2-40B4-BE49-F238E27FC236}">
                <a16:creationId xmlns:a16="http://schemas.microsoft.com/office/drawing/2014/main" id="{32DAEFFA-9549-4E72-AD8D-3C08B017918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385816" y="1481150"/>
            <a:ext cx="6440424" cy="3923476"/>
          </a:xfrm>
          <a:prstGeom prst="rect">
            <a:avLst/>
          </a:prstGeom>
          <a:noFill/>
        </p:spPr>
      </p:pic>
    </p:spTree>
    <p:extLst>
      <p:ext uri="{BB962C8B-B14F-4D97-AF65-F5344CB8AC3E}">
        <p14:creationId xmlns:p14="http://schemas.microsoft.com/office/powerpoint/2010/main" val="40842245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23B9EB-C43A-4453-A340-C2ABBD3E8C47}"/>
              </a:ext>
            </a:extLst>
          </p:cNvPr>
          <p:cNvSpPr>
            <a:spLocks noGrp="1"/>
          </p:cNvSpPr>
          <p:nvPr>
            <p:ph idx="1"/>
          </p:nvPr>
        </p:nvSpPr>
        <p:spPr>
          <a:xfrm>
            <a:off x="4447308" y="591344"/>
            <a:ext cx="6906491" cy="5585619"/>
          </a:xfrm>
        </p:spPr>
        <p:txBody>
          <a:bodyPr anchor="ctr">
            <a:normAutofit/>
          </a:bodyPr>
          <a:lstStyle/>
          <a:p>
            <a:pPr algn="just"/>
            <a:r>
              <a:rPr lang="fr-FR" sz="2600"/>
              <a:t>Ainsi, la création (et la destruction) de monnaie suit l’activité économique; elle est essentiellement endogène. Toute fois, comme le système bancaire peut exercer un certain contrôle sur la quantité de monnaie en circulation, celle-ci a aussi une composante exogène, qui vient compléter ou contrecarrer les effets de l'activité économique. </a:t>
            </a:r>
          </a:p>
          <a:p>
            <a:pPr algn="just"/>
            <a:r>
              <a:rPr lang="fr-FR" sz="2600"/>
              <a:t>La plupart des théories et des modèles économiques insistent d'ailleurs sur l’aspect exogène de la création monétaire. C’est pourquoi on retiendra pour le reste de ce cours que L’offre de la monnaie étant le fait du système bancaire est exogène. </a:t>
            </a:r>
            <a:endParaRPr lang="en-US" sz="2600"/>
          </a:p>
        </p:txBody>
      </p:sp>
    </p:spTree>
    <p:extLst>
      <p:ext uri="{BB962C8B-B14F-4D97-AF65-F5344CB8AC3E}">
        <p14:creationId xmlns:p14="http://schemas.microsoft.com/office/powerpoint/2010/main" val="3113249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EE2C-3C96-4BCE-AAD0-D3FBAF505756}"/>
              </a:ext>
            </a:extLst>
          </p:cNvPr>
          <p:cNvSpPr>
            <a:spLocks noGrp="1"/>
          </p:cNvSpPr>
          <p:nvPr>
            <p:ph type="title"/>
          </p:nvPr>
        </p:nvSpPr>
        <p:spPr>
          <a:xfrm>
            <a:off x="524741" y="620392"/>
            <a:ext cx="3808268" cy="5504688"/>
          </a:xfrm>
        </p:spPr>
        <p:txBody>
          <a:bodyPr>
            <a:normAutofit/>
          </a:bodyPr>
          <a:lstStyle/>
          <a:p>
            <a:r>
              <a:rPr lang="fr-FR" sz="6000">
                <a:solidFill>
                  <a:schemeClr val="bg1"/>
                </a:solidFill>
              </a:rPr>
              <a:t>1 - Comment la monnaie se crée-t-elle ?</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FA0779E2-A87D-4F08-BC67-261D55A7DF0B}"/>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77420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F675-52B3-41CD-ADB3-DD18411B0251}"/>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fr-FR" sz="5400" dirty="0"/>
              <a:t>2 - Concrètement, comment une banque crée-t-elle de la monnaie ?</a:t>
            </a:r>
          </a:p>
        </p:txBody>
      </p:sp>
    </p:spTree>
    <p:extLst>
      <p:ext uri="{BB962C8B-B14F-4D97-AF65-F5344CB8AC3E}">
        <p14:creationId xmlns:p14="http://schemas.microsoft.com/office/powerpoint/2010/main" val="83123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Qu’est ce que la consommation ?</a:t>
            </a:r>
          </a:p>
        </p:txBody>
      </p:sp>
      <p:pic>
        <p:nvPicPr>
          <p:cNvPr id="1026" name="Picture 2" descr="C:\Users\USER\Desktop\conso.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4627" y="2336800"/>
            <a:ext cx="9746671" cy="404321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97A36265-A841-4213-AE16-EFCD39CDB434}" type="slidenum">
              <a:rPr lang="fr-FR" smtClean="0"/>
              <a:t>13</a:t>
            </a:fld>
            <a:endParaRPr lang="fr-FR"/>
          </a:p>
        </p:txBody>
      </p:sp>
    </p:spTree>
    <p:extLst>
      <p:ext uri="{BB962C8B-B14F-4D97-AF65-F5344CB8AC3E}">
        <p14:creationId xmlns:p14="http://schemas.microsoft.com/office/powerpoint/2010/main" val="6041405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99E5-1BCB-40AE-98B1-3EF443E4F1FB}"/>
              </a:ext>
            </a:extLst>
          </p:cNvPr>
          <p:cNvSpPr>
            <a:spLocks noGrp="1"/>
          </p:cNvSpPr>
          <p:nvPr>
            <p:ph type="title"/>
          </p:nvPr>
        </p:nvSpPr>
        <p:spPr>
          <a:xfrm>
            <a:off x="524741" y="620392"/>
            <a:ext cx="3808268" cy="5504688"/>
          </a:xfrm>
        </p:spPr>
        <p:txBody>
          <a:bodyPr>
            <a:normAutofit/>
          </a:bodyPr>
          <a:lstStyle/>
          <a:p>
            <a:r>
              <a:rPr lang="fr-FR" sz="4700">
                <a:solidFill>
                  <a:schemeClr val="bg1"/>
                </a:solidFill>
              </a:rPr>
              <a:t>3 - Les instruments d'intervention de la Banque centrale</a:t>
            </a:r>
            <a:endParaRPr lang="en-US" sz="4700">
              <a:solidFill>
                <a:schemeClr val="bg1"/>
              </a:solidFill>
            </a:endParaRPr>
          </a:p>
        </p:txBody>
      </p:sp>
      <p:graphicFrame>
        <p:nvGraphicFramePr>
          <p:cNvPr id="5" name="Content Placeholder 2">
            <a:extLst>
              <a:ext uri="{FF2B5EF4-FFF2-40B4-BE49-F238E27FC236}">
                <a16:creationId xmlns:a16="http://schemas.microsoft.com/office/drawing/2014/main" id="{598C2749-3412-484E-9849-7A815C4A22CB}"/>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89500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umbs.dreamstime.com/z/ic%C3%B4ne-d-op%C3%A9ra...">
            <a:extLst>
              <a:ext uri="{FF2B5EF4-FFF2-40B4-BE49-F238E27FC236}">
                <a16:creationId xmlns:a16="http://schemas.microsoft.com/office/drawing/2014/main" id="{877CA1BD-C1F9-4685-9D21-6B7A4FB41B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66015" y="643467"/>
            <a:ext cx="8017468"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260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1EC762E-02CC-4AA6-9483-2A322EE925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0793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FE6D9-87D2-4E76-8806-D513B85EC1D0}"/>
              </a:ext>
            </a:extLst>
          </p:cNvPr>
          <p:cNvSpPr>
            <a:spLocks noGrp="1"/>
          </p:cNvSpPr>
          <p:nvPr>
            <p:ph idx="1"/>
          </p:nvPr>
        </p:nvSpPr>
        <p:spPr>
          <a:xfrm>
            <a:off x="793660" y="2599509"/>
            <a:ext cx="10143668" cy="3435531"/>
          </a:xfrm>
        </p:spPr>
        <p:txBody>
          <a:bodyPr anchor="ctr">
            <a:normAutofit/>
          </a:bodyPr>
          <a:lstStyle/>
          <a:p>
            <a:pPr algn="just"/>
            <a:r>
              <a:rPr lang="fr-FR" sz="2400" b="0" i="0">
                <a:effectLst/>
                <a:latin typeface="arial" panose="020B0604020202020204" pitchFamily="34" charset="0"/>
              </a:rPr>
              <a:t>Le </a:t>
            </a:r>
            <a:r>
              <a:rPr lang="fr-FR" sz="2400" b="1" i="0">
                <a:effectLst/>
                <a:latin typeface="arial" panose="020B0604020202020204" pitchFamily="34" charset="0"/>
              </a:rPr>
              <a:t>coefficient de réserves obligatoires</a:t>
            </a:r>
            <a:r>
              <a:rPr lang="fr-FR" sz="2400" b="0" i="0">
                <a:effectLst/>
                <a:latin typeface="arial" panose="020B0604020202020204" pitchFamily="34" charset="0"/>
              </a:rPr>
              <a:t> applicable aux banques de l'Union demeure inchangé à 3,0%. Dans les mois à venir, la </a:t>
            </a:r>
            <a:r>
              <a:rPr lang="fr-FR" sz="2400" b="1" i="0">
                <a:effectLst/>
                <a:latin typeface="arial" panose="020B0604020202020204" pitchFamily="34" charset="0"/>
              </a:rPr>
              <a:t>BCEAO</a:t>
            </a:r>
            <a:r>
              <a:rPr lang="fr-FR" sz="2400" b="0" i="0">
                <a:effectLst/>
                <a:latin typeface="arial" panose="020B0604020202020204" pitchFamily="34" charset="0"/>
              </a:rPr>
              <a:t> continuera à mettre en œuvre une politique monétaire assurant la stabilité des prix, tout en soutenant le retour à une croissance forte.</a:t>
            </a:r>
            <a:endParaRPr lang="en-US" sz="2400"/>
          </a:p>
        </p:txBody>
      </p:sp>
    </p:spTree>
    <p:extLst>
      <p:ext uri="{BB962C8B-B14F-4D97-AF65-F5344CB8AC3E}">
        <p14:creationId xmlns:p14="http://schemas.microsoft.com/office/powerpoint/2010/main" val="4529353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4">
            <a:extLst>
              <a:ext uri="{FF2B5EF4-FFF2-40B4-BE49-F238E27FC236}">
                <a16:creationId xmlns:a16="http://schemas.microsoft.com/office/drawing/2014/main" id="{20808F1D-CA66-4060-9910-E88CCF0F98B6}"/>
              </a:ext>
            </a:extLst>
          </p:cNvPr>
          <p:cNvSpPr txBox="1">
            <a:spLocks noChangeArrowheads="1"/>
          </p:cNvSpPr>
          <p:nvPr/>
        </p:nvSpPr>
        <p:spPr bwMode="auto">
          <a:xfrm>
            <a:off x="2063751" y="404813"/>
            <a:ext cx="8424863" cy="9461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2800"/>
              <a:t>Pourquoi la banque centrale émet-elle de la monnaie centrale ?</a:t>
            </a:r>
          </a:p>
        </p:txBody>
      </p:sp>
      <p:sp>
        <p:nvSpPr>
          <p:cNvPr id="158723" name="Line 5">
            <a:extLst>
              <a:ext uri="{FF2B5EF4-FFF2-40B4-BE49-F238E27FC236}">
                <a16:creationId xmlns:a16="http://schemas.microsoft.com/office/drawing/2014/main" id="{F5FE21DB-BFC2-4334-BF1B-813820A5DDD2}"/>
              </a:ext>
            </a:extLst>
          </p:cNvPr>
          <p:cNvSpPr>
            <a:spLocks noChangeShapeType="1"/>
          </p:cNvSpPr>
          <p:nvPr/>
        </p:nvSpPr>
        <p:spPr bwMode="auto">
          <a:xfrm flipH="1">
            <a:off x="3216276" y="1484313"/>
            <a:ext cx="3095625" cy="143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8724" name="Text Box 6">
            <a:extLst>
              <a:ext uri="{FF2B5EF4-FFF2-40B4-BE49-F238E27FC236}">
                <a16:creationId xmlns:a16="http://schemas.microsoft.com/office/drawing/2014/main" id="{44942656-7817-444E-82C3-7C099B03864B}"/>
              </a:ext>
            </a:extLst>
          </p:cNvPr>
          <p:cNvSpPr txBox="1">
            <a:spLocks noChangeArrowheads="1"/>
          </p:cNvSpPr>
          <p:nvPr/>
        </p:nvSpPr>
        <p:spPr bwMode="auto">
          <a:xfrm>
            <a:off x="1524001" y="3068638"/>
            <a:ext cx="2710999" cy="92333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Pour satisfaire les</a:t>
            </a:r>
          </a:p>
          <a:p>
            <a:pPr eaLnBrk="1" hangingPunct="1"/>
            <a:r>
              <a:rPr lang="fr-FR" altLang="en-US"/>
              <a:t> besoins de la trésorerie </a:t>
            </a:r>
          </a:p>
          <a:p>
            <a:pPr eaLnBrk="1" hangingPunct="1"/>
            <a:r>
              <a:rPr lang="fr-FR" altLang="en-US"/>
              <a:t>Des banques  </a:t>
            </a:r>
          </a:p>
        </p:txBody>
      </p:sp>
      <p:sp>
        <p:nvSpPr>
          <p:cNvPr id="158725" name="Line 7">
            <a:extLst>
              <a:ext uri="{FF2B5EF4-FFF2-40B4-BE49-F238E27FC236}">
                <a16:creationId xmlns:a16="http://schemas.microsoft.com/office/drawing/2014/main" id="{7B610727-0E3E-4946-9AA3-B9DAE9E98402}"/>
              </a:ext>
            </a:extLst>
          </p:cNvPr>
          <p:cNvSpPr>
            <a:spLocks noChangeShapeType="1"/>
          </p:cNvSpPr>
          <p:nvPr/>
        </p:nvSpPr>
        <p:spPr bwMode="auto">
          <a:xfrm>
            <a:off x="6311900" y="1484313"/>
            <a:ext cx="2376488" cy="143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8726" name="Text Box 8">
            <a:extLst>
              <a:ext uri="{FF2B5EF4-FFF2-40B4-BE49-F238E27FC236}">
                <a16:creationId xmlns:a16="http://schemas.microsoft.com/office/drawing/2014/main" id="{E4B0AC80-6510-414D-9778-2ADA945BB0A8}"/>
              </a:ext>
            </a:extLst>
          </p:cNvPr>
          <p:cNvSpPr txBox="1">
            <a:spLocks noChangeArrowheads="1"/>
          </p:cNvSpPr>
          <p:nvPr/>
        </p:nvSpPr>
        <p:spPr bwMode="auto">
          <a:xfrm>
            <a:off x="6959600" y="3068638"/>
            <a:ext cx="2377574" cy="92333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Pour une raison sans</a:t>
            </a:r>
          </a:p>
          <a:p>
            <a:pPr eaLnBrk="1" hangingPunct="1"/>
            <a:r>
              <a:rPr lang="fr-FR" altLang="en-US"/>
              <a:t> lien avec les besoins</a:t>
            </a:r>
          </a:p>
          <a:p>
            <a:pPr eaLnBrk="1" hangingPunct="1"/>
            <a:r>
              <a:rPr lang="fr-FR" altLang="en-US"/>
              <a:t>De la trésorerie</a:t>
            </a:r>
          </a:p>
        </p:txBody>
      </p:sp>
      <p:sp>
        <p:nvSpPr>
          <p:cNvPr id="158727" name="Line 9">
            <a:extLst>
              <a:ext uri="{FF2B5EF4-FFF2-40B4-BE49-F238E27FC236}">
                <a16:creationId xmlns:a16="http://schemas.microsoft.com/office/drawing/2014/main" id="{961F0CB3-CFBD-4841-BAC2-25140FE29F26}"/>
              </a:ext>
            </a:extLst>
          </p:cNvPr>
          <p:cNvSpPr>
            <a:spLocks noChangeShapeType="1"/>
          </p:cNvSpPr>
          <p:nvPr/>
        </p:nvSpPr>
        <p:spPr bwMode="auto">
          <a:xfrm>
            <a:off x="2855913" y="4292601"/>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728" name="Text Box 10">
            <a:extLst>
              <a:ext uri="{FF2B5EF4-FFF2-40B4-BE49-F238E27FC236}">
                <a16:creationId xmlns:a16="http://schemas.microsoft.com/office/drawing/2014/main" id="{8EA53279-0981-48C2-AB9C-6604346B9FD4}"/>
              </a:ext>
            </a:extLst>
          </p:cNvPr>
          <p:cNvSpPr txBox="1">
            <a:spLocks noChangeArrowheads="1"/>
          </p:cNvSpPr>
          <p:nvPr/>
        </p:nvSpPr>
        <p:spPr bwMode="auto">
          <a:xfrm>
            <a:off x="1524000" y="5229225"/>
            <a:ext cx="3017838" cy="9461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800"/>
              <a:t>Monnaie centrale </a:t>
            </a:r>
          </a:p>
          <a:p>
            <a:pPr eaLnBrk="1" hangingPunct="1"/>
            <a:r>
              <a:rPr lang="fr-FR" altLang="en-US" sz="2800"/>
              <a:t>empruntée</a:t>
            </a:r>
          </a:p>
        </p:txBody>
      </p:sp>
      <p:sp>
        <p:nvSpPr>
          <p:cNvPr id="158729" name="Line 12">
            <a:extLst>
              <a:ext uri="{FF2B5EF4-FFF2-40B4-BE49-F238E27FC236}">
                <a16:creationId xmlns:a16="http://schemas.microsoft.com/office/drawing/2014/main" id="{96A7C20D-11E2-4207-908B-84685DB7B697}"/>
              </a:ext>
            </a:extLst>
          </p:cNvPr>
          <p:cNvSpPr>
            <a:spLocks noChangeShapeType="1"/>
          </p:cNvSpPr>
          <p:nvPr/>
        </p:nvSpPr>
        <p:spPr bwMode="auto">
          <a:xfrm>
            <a:off x="8256588" y="4292601"/>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730" name="Text Box 13">
            <a:extLst>
              <a:ext uri="{FF2B5EF4-FFF2-40B4-BE49-F238E27FC236}">
                <a16:creationId xmlns:a16="http://schemas.microsoft.com/office/drawing/2014/main" id="{82250E47-0AA0-40FF-90B7-BEAB28C2A10D}"/>
              </a:ext>
            </a:extLst>
          </p:cNvPr>
          <p:cNvSpPr txBox="1">
            <a:spLocks noChangeArrowheads="1"/>
          </p:cNvSpPr>
          <p:nvPr/>
        </p:nvSpPr>
        <p:spPr bwMode="auto">
          <a:xfrm>
            <a:off x="6959601" y="5157789"/>
            <a:ext cx="2018501" cy="646331"/>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Monnaie centrale </a:t>
            </a:r>
          </a:p>
          <a:p>
            <a:pPr eaLnBrk="1" hangingPunct="1"/>
            <a:r>
              <a:rPr lang="fr-FR" altLang="en-US"/>
              <a:t>Non empruntée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4">
            <a:extLst>
              <a:ext uri="{FF2B5EF4-FFF2-40B4-BE49-F238E27FC236}">
                <a16:creationId xmlns:a16="http://schemas.microsoft.com/office/drawing/2014/main" id="{DF0F5FB9-47E6-4CBB-9C60-5ABE54D579FC}"/>
              </a:ext>
            </a:extLst>
          </p:cNvPr>
          <p:cNvSpPr>
            <a:spLocks noChangeArrowheads="1"/>
          </p:cNvSpPr>
          <p:nvPr/>
        </p:nvSpPr>
        <p:spPr bwMode="auto">
          <a:xfrm>
            <a:off x="3359151" y="549275"/>
            <a:ext cx="3960813" cy="914400"/>
          </a:xfrm>
          <a:prstGeom prst="rect">
            <a:avLst/>
          </a:prstGeom>
          <a:solidFill>
            <a:srgbClr val="FFFF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3200"/>
              <a:t>Open market</a:t>
            </a:r>
          </a:p>
        </p:txBody>
      </p:sp>
      <p:sp>
        <p:nvSpPr>
          <p:cNvPr id="159747" name="Line 5">
            <a:extLst>
              <a:ext uri="{FF2B5EF4-FFF2-40B4-BE49-F238E27FC236}">
                <a16:creationId xmlns:a16="http://schemas.microsoft.com/office/drawing/2014/main" id="{BD20B0E6-E492-4BE2-962F-DF4A467D1552}"/>
              </a:ext>
            </a:extLst>
          </p:cNvPr>
          <p:cNvSpPr>
            <a:spLocks noChangeShapeType="1"/>
          </p:cNvSpPr>
          <p:nvPr/>
        </p:nvSpPr>
        <p:spPr bwMode="auto">
          <a:xfrm>
            <a:off x="5375275" y="1557338"/>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48" name="Text Box 6">
            <a:extLst>
              <a:ext uri="{FF2B5EF4-FFF2-40B4-BE49-F238E27FC236}">
                <a16:creationId xmlns:a16="http://schemas.microsoft.com/office/drawing/2014/main" id="{5E39D1E0-FAE8-4D6C-A678-44F1171A8174}"/>
              </a:ext>
            </a:extLst>
          </p:cNvPr>
          <p:cNvSpPr txBox="1">
            <a:spLocks noChangeArrowheads="1"/>
          </p:cNvSpPr>
          <p:nvPr/>
        </p:nvSpPr>
        <p:spPr bwMode="auto">
          <a:xfrm>
            <a:off x="4727575" y="2038350"/>
            <a:ext cx="1619250" cy="52863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800">
                <a:solidFill>
                  <a:srgbClr val="FF3300"/>
                </a:solidFill>
              </a:rPr>
              <a:t>deux cas</a:t>
            </a:r>
          </a:p>
        </p:txBody>
      </p:sp>
      <p:sp>
        <p:nvSpPr>
          <p:cNvPr id="159749" name="Line 7">
            <a:extLst>
              <a:ext uri="{FF2B5EF4-FFF2-40B4-BE49-F238E27FC236}">
                <a16:creationId xmlns:a16="http://schemas.microsoft.com/office/drawing/2014/main" id="{635E0DF6-2480-4A3A-84F7-FA5A3E51DEA7}"/>
              </a:ext>
            </a:extLst>
          </p:cNvPr>
          <p:cNvSpPr>
            <a:spLocks noChangeShapeType="1"/>
          </p:cNvSpPr>
          <p:nvPr/>
        </p:nvSpPr>
        <p:spPr bwMode="auto">
          <a:xfrm flipH="1">
            <a:off x="3000375" y="2708276"/>
            <a:ext cx="237490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50" name="Text Box 8">
            <a:extLst>
              <a:ext uri="{FF2B5EF4-FFF2-40B4-BE49-F238E27FC236}">
                <a16:creationId xmlns:a16="http://schemas.microsoft.com/office/drawing/2014/main" id="{2B265FDC-69C3-4993-806C-B1C0A57881D2}"/>
              </a:ext>
            </a:extLst>
          </p:cNvPr>
          <p:cNvSpPr txBox="1">
            <a:spLocks noChangeArrowheads="1"/>
          </p:cNvSpPr>
          <p:nvPr/>
        </p:nvSpPr>
        <p:spPr bwMode="auto">
          <a:xfrm>
            <a:off x="1524001" y="3429000"/>
            <a:ext cx="2736647" cy="92333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BC fixe un taux d’intérêt,</a:t>
            </a:r>
          </a:p>
          <a:p>
            <a:pPr eaLnBrk="1" hangingPunct="1"/>
            <a:r>
              <a:rPr lang="fr-FR" altLang="en-US"/>
              <a:t>Les banques ont le choix</a:t>
            </a:r>
          </a:p>
          <a:p>
            <a:pPr eaLnBrk="1" hangingPunct="1"/>
            <a:r>
              <a:rPr lang="fr-FR" altLang="en-US"/>
              <a:t>D’emprunter ou non</a:t>
            </a:r>
          </a:p>
        </p:txBody>
      </p:sp>
      <p:sp>
        <p:nvSpPr>
          <p:cNvPr id="159751" name="Line 9">
            <a:extLst>
              <a:ext uri="{FF2B5EF4-FFF2-40B4-BE49-F238E27FC236}">
                <a16:creationId xmlns:a16="http://schemas.microsoft.com/office/drawing/2014/main" id="{B82C4332-63A0-4E24-804A-A133328F3384}"/>
              </a:ext>
            </a:extLst>
          </p:cNvPr>
          <p:cNvSpPr>
            <a:spLocks noChangeShapeType="1"/>
          </p:cNvSpPr>
          <p:nvPr/>
        </p:nvSpPr>
        <p:spPr bwMode="auto">
          <a:xfrm>
            <a:off x="5375275" y="2708276"/>
            <a:ext cx="2376488"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52" name="Text Box 11">
            <a:extLst>
              <a:ext uri="{FF2B5EF4-FFF2-40B4-BE49-F238E27FC236}">
                <a16:creationId xmlns:a16="http://schemas.microsoft.com/office/drawing/2014/main" id="{B4024E61-A292-4980-BE2E-4E1826DC1C94}"/>
              </a:ext>
            </a:extLst>
          </p:cNvPr>
          <p:cNvSpPr txBox="1">
            <a:spLocks noChangeArrowheads="1"/>
          </p:cNvSpPr>
          <p:nvPr/>
        </p:nvSpPr>
        <p:spPr bwMode="auto">
          <a:xfrm>
            <a:off x="7751764" y="335756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9753" name="Text Box 12">
            <a:extLst>
              <a:ext uri="{FF2B5EF4-FFF2-40B4-BE49-F238E27FC236}">
                <a16:creationId xmlns:a16="http://schemas.microsoft.com/office/drawing/2014/main" id="{39801DC1-012A-4D00-BF61-5517CD9271ED}"/>
              </a:ext>
            </a:extLst>
          </p:cNvPr>
          <p:cNvSpPr txBox="1">
            <a:spLocks noChangeArrowheads="1"/>
          </p:cNvSpPr>
          <p:nvPr/>
        </p:nvSpPr>
        <p:spPr bwMode="auto">
          <a:xfrm>
            <a:off x="6240463" y="3429000"/>
            <a:ext cx="4176712" cy="147732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 BC fixe arbitrairement </a:t>
            </a:r>
          </a:p>
          <a:p>
            <a:pPr eaLnBrk="1" hangingPunct="1"/>
            <a:r>
              <a:rPr lang="fr-FR" altLang="en-US"/>
              <a:t>Un montant à ses liquidités</a:t>
            </a:r>
          </a:p>
          <a:p>
            <a:pPr eaLnBrk="1" hangingPunct="1"/>
            <a:r>
              <a:rPr lang="fr-FR" altLang="en-US"/>
              <a:t>- Ou à l’inverse elle est obligée de fournir des liquidités du fait des besoins du trésor</a:t>
            </a:r>
          </a:p>
        </p:txBody>
      </p:sp>
      <p:sp>
        <p:nvSpPr>
          <p:cNvPr id="159754" name="Text Box 14">
            <a:extLst>
              <a:ext uri="{FF2B5EF4-FFF2-40B4-BE49-F238E27FC236}">
                <a16:creationId xmlns:a16="http://schemas.microsoft.com/office/drawing/2014/main" id="{DFB42E44-AD7D-403B-A879-9531B428B6FA}"/>
              </a:ext>
            </a:extLst>
          </p:cNvPr>
          <p:cNvSpPr txBox="1">
            <a:spLocks noChangeArrowheads="1"/>
          </p:cNvSpPr>
          <p:nvPr/>
        </p:nvSpPr>
        <p:spPr bwMode="auto">
          <a:xfrm>
            <a:off x="6167438" y="6035676"/>
            <a:ext cx="4500562" cy="3968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000"/>
              <a:t>Monnaie centrale non empruntée</a:t>
            </a:r>
          </a:p>
        </p:txBody>
      </p:sp>
      <p:sp>
        <p:nvSpPr>
          <p:cNvPr id="159755" name="Line 15">
            <a:extLst>
              <a:ext uri="{FF2B5EF4-FFF2-40B4-BE49-F238E27FC236}">
                <a16:creationId xmlns:a16="http://schemas.microsoft.com/office/drawing/2014/main" id="{98464562-9980-4345-916E-A0B6E2FCF45B}"/>
              </a:ext>
            </a:extLst>
          </p:cNvPr>
          <p:cNvSpPr>
            <a:spLocks noChangeShapeType="1"/>
          </p:cNvSpPr>
          <p:nvPr/>
        </p:nvSpPr>
        <p:spPr bwMode="auto">
          <a:xfrm>
            <a:off x="8183563" y="5734050"/>
            <a:ext cx="0"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a:extLst>
              <a:ext uri="{FF2B5EF4-FFF2-40B4-BE49-F238E27FC236}">
                <a16:creationId xmlns:a16="http://schemas.microsoft.com/office/drawing/2014/main" id="{B5F5AF94-ECCE-44E5-9414-47A1AF2342E9}"/>
              </a:ext>
            </a:extLst>
          </p:cNvPr>
          <p:cNvSpPr txBox="1">
            <a:spLocks noChangeArrowheads="1"/>
          </p:cNvSpPr>
          <p:nvPr/>
        </p:nvSpPr>
        <p:spPr bwMode="auto">
          <a:xfrm>
            <a:off x="3000376" y="404814"/>
            <a:ext cx="6291263" cy="7016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000"/>
              <a:t>La banque centrale dispose de 3 moyens  de contrôle </a:t>
            </a:r>
          </a:p>
          <a:p>
            <a:pPr eaLnBrk="1" hangingPunct="1"/>
            <a:r>
              <a:rPr lang="fr-FR" altLang="en-US" sz="2000"/>
              <a:t>de la quantité de monnaie en circulation</a:t>
            </a:r>
          </a:p>
        </p:txBody>
      </p:sp>
      <p:sp>
        <p:nvSpPr>
          <p:cNvPr id="160771" name="Line 5">
            <a:extLst>
              <a:ext uri="{FF2B5EF4-FFF2-40B4-BE49-F238E27FC236}">
                <a16:creationId xmlns:a16="http://schemas.microsoft.com/office/drawing/2014/main" id="{035FF1A8-B6B2-4797-954C-853FCEA33765}"/>
              </a:ext>
            </a:extLst>
          </p:cNvPr>
          <p:cNvSpPr>
            <a:spLocks noChangeShapeType="1"/>
          </p:cNvSpPr>
          <p:nvPr/>
        </p:nvSpPr>
        <p:spPr bwMode="auto">
          <a:xfrm flipH="1">
            <a:off x="3000376" y="1125538"/>
            <a:ext cx="31670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0772" name="Text Box 6">
            <a:extLst>
              <a:ext uri="{FF2B5EF4-FFF2-40B4-BE49-F238E27FC236}">
                <a16:creationId xmlns:a16="http://schemas.microsoft.com/office/drawing/2014/main" id="{8FF76B69-E536-46A7-B7B9-EB49D5A01A5A}"/>
              </a:ext>
            </a:extLst>
          </p:cNvPr>
          <p:cNvSpPr txBox="1">
            <a:spLocks noChangeArrowheads="1"/>
          </p:cNvSpPr>
          <p:nvPr/>
        </p:nvSpPr>
        <p:spPr bwMode="auto">
          <a:xfrm>
            <a:off x="1774826" y="2205039"/>
            <a:ext cx="1649413" cy="3968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000"/>
              <a:t>Open Market</a:t>
            </a:r>
          </a:p>
        </p:txBody>
      </p:sp>
      <p:sp>
        <p:nvSpPr>
          <p:cNvPr id="160773" name="Text Box 8">
            <a:extLst>
              <a:ext uri="{FF2B5EF4-FFF2-40B4-BE49-F238E27FC236}">
                <a16:creationId xmlns:a16="http://schemas.microsoft.com/office/drawing/2014/main" id="{6CFA76ED-162C-49E6-B677-335E3099B49E}"/>
              </a:ext>
            </a:extLst>
          </p:cNvPr>
          <p:cNvSpPr txBox="1">
            <a:spLocks noChangeArrowheads="1"/>
          </p:cNvSpPr>
          <p:nvPr/>
        </p:nvSpPr>
        <p:spPr bwMode="auto">
          <a:xfrm>
            <a:off x="4367214" y="2636839"/>
            <a:ext cx="2879725" cy="3968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000"/>
              <a:t>Coefficient de réserve</a:t>
            </a:r>
          </a:p>
        </p:txBody>
      </p:sp>
      <p:sp>
        <p:nvSpPr>
          <p:cNvPr id="160774" name="Line 9">
            <a:extLst>
              <a:ext uri="{FF2B5EF4-FFF2-40B4-BE49-F238E27FC236}">
                <a16:creationId xmlns:a16="http://schemas.microsoft.com/office/drawing/2014/main" id="{573806FA-F780-4456-98C7-6F6F4507BC83}"/>
              </a:ext>
            </a:extLst>
          </p:cNvPr>
          <p:cNvSpPr>
            <a:spLocks noChangeShapeType="1"/>
          </p:cNvSpPr>
          <p:nvPr/>
        </p:nvSpPr>
        <p:spPr bwMode="auto">
          <a:xfrm>
            <a:off x="6167438" y="1125539"/>
            <a:ext cx="273685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0775" name="Text Box 10">
            <a:extLst>
              <a:ext uri="{FF2B5EF4-FFF2-40B4-BE49-F238E27FC236}">
                <a16:creationId xmlns:a16="http://schemas.microsoft.com/office/drawing/2014/main" id="{5D4BF597-F9CD-4D9B-ACB6-73C0312F6F17}"/>
              </a:ext>
            </a:extLst>
          </p:cNvPr>
          <p:cNvSpPr txBox="1">
            <a:spLocks noChangeArrowheads="1"/>
          </p:cNvSpPr>
          <p:nvPr/>
        </p:nvSpPr>
        <p:spPr bwMode="auto">
          <a:xfrm>
            <a:off x="8112125" y="2565401"/>
            <a:ext cx="2266950" cy="3667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Taux de réescompte</a:t>
            </a:r>
          </a:p>
        </p:txBody>
      </p:sp>
      <p:sp>
        <p:nvSpPr>
          <p:cNvPr id="160776" name="Text Box 12">
            <a:extLst>
              <a:ext uri="{FF2B5EF4-FFF2-40B4-BE49-F238E27FC236}">
                <a16:creationId xmlns:a16="http://schemas.microsoft.com/office/drawing/2014/main" id="{98331378-7EB1-49B4-A0F4-826AECFE65A1}"/>
              </a:ext>
            </a:extLst>
          </p:cNvPr>
          <p:cNvSpPr txBox="1">
            <a:spLocks noChangeArrowheads="1"/>
          </p:cNvSpPr>
          <p:nvPr/>
        </p:nvSpPr>
        <p:spPr bwMode="auto">
          <a:xfrm>
            <a:off x="1524001" y="4076701"/>
            <a:ext cx="2879725" cy="14636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2000"/>
              <a:t>Achat ou vente</a:t>
            </a:r>
          </a:p>
          <a:p>
            <a:pPr eaLnBrk="1" hangingPunct="1"/>
            <a:r>
              <a:rPr lang="fr-FR" altLang="en-US" sz="2000"/>
              <a:t>Des obligations de</a:t>
            </a:r>
          </a:p>
          <a:p>
            <a:pPr eaLnBrk="1" hangingPunct="1"/>
            <a:r>
              <a:rPr lang="fr-FR" altLang="en-US" sz="2000"/>
              <a:t>L’Etat. </a:t>
            </a:r>
            <a:r>
              <a:rPr lang="fr-FR" altLang="en-US" sz="1400"/>
              <a:t>Achat → augmentation </a:t>
            </a:r>
          </a:p>
          <a:p>
            <a:pPr eaLnBrk="1" hangingPunct="1"/>
            <a:r>
              <a:rPr lang="fr-FR" altLang="en-US" sz="1400"/>
              <a:t>de la monnaie en circulation. </a:t>
            </a:r>
          </a:p>
          <a:p>
            <a:pPr eaLnBrk="1" hangingPunct="1"/>
            <a:r>
              <a:rPr lang="fr-FR" altLang="en-US" sz="1400"/>
              <a:t>Vente </a:t>
            </a:r>
            <a:r>
              <a:rPr lang="fr-FR" altLang="en-US" sz="1600"/>
              <a:t>→ baisse</a:t>
            </a:r>
          </a:p>
        </p:txBody>
      </p:sp>
      <p:sp>
        <p:nvSpPr>
          <p:cNvPr id="160777" name="Text Box 14">
            <a:extLst>
              <a:ext uri="{FF2B5EF4-FFF2-40B4-BE49-F238E27FC236}">
                <a16:creationId xmlns:a16="http://schemas.microsoft.com/office/drawing/2014/main" id="{AA92A694-BD0A-4EF5-9144-943D2363361F}"/>
              </a:ext>
            </a:extLst>
          </p:cNvPr>
          <p:cNvSpPr txBox="1">
            <a:spLocks noChangeArrowheads="1"/>
          </p:cNvSpPr>
          <p:nvPr/>
        </p:nvSpPr>
        <p:spPr bwMode="auto">
          <a:xfrm>
            <a:off x="4656138" y="4365626"/>
            <a:ext cx="3217862" cy="149542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600" dirty="0"/>
              <a:t>Augmentation du</a:t>
            </a:r>
          </a:p>
          <a:p>
            <a:pPr eaLnBrk="1" hangingPunct="1"/>
            <a:r>
              <a:rPr lang="fr-FR" altLang="en-US" sz="1600" dirty="0"/>
              <a:t>Coefficient de réserve</a:t>
            </a:r>
          </a:p>
          <a:p>
            <a:pPr eaLnBrk="1" hangingPunct="1"/>
            <a:r>
              <a:rPr lang="fr-FR" altLang="en-US" sz="2000" dirty="0"/>
              <a:t>→ baisse du </a:t>
            </a:r>
          </a:p>
          <a:p>
            <a:pPr eaLnBrk="1" hangingPunct="1"/>
            <a:r>
              <a:rPr lang="fr-FR" altLang="en-US" sz="2000" dirty="0"/>
              <a:t>Multiplicateur monétaire </a:t>
            </a:r>
          </a:p>
          <a:p>
            <a:pPr eaLnBrk="1" hangingPunct="1"/>
            <a:r>
              <a:rPr lang="fr-FR" altLang="en-US" sz="2000" dirty="0"/>
              <a:t>Donc de l’offre de monnaie</a:t>
            </a:r>
          </a:p>
        </p:txBody>
      </p:sp>
      <p:sp>
        <p:nvSpPr>
          <p:cNvPr id="160778" name="Text Box 16">
            <a:extLst>
              <a:ext uri="{FF2B5EF4-FFF2-40B4-BE49-F238E27FC236}">
                <a16:creationId xmlns:a16="http://schemas.microsoft.com/office/drawing/2014/main" id="{C18E80F1-2659-4241-A025-D9742AB45819}"/>
              </a:ext>
            </a:extLst>
          </p:cNvPr>
          <p:cNvSpPr txBox="1">
            <a:spLocks noChangeArrowheads="1"/>
          </p:cNvSpPr>
          <p:nvPr/>
        </p:nvSpPr>
        <p:spPr bwMode="auto">
          <a:xfrm>
            <a:off x="8183563" y="4437064"/>
            <a:ext cx="2279650" cy="119062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a:t>Fixé par la BC du</a:t>
            </a:r>
          </a:p>
          <a:p>
            <a:pPr eaLnBrk="1" hangingPunct="1"/>
            <a:r>
              <a:rPr lang="fr-FR" altLang="en-US"/>
              <a:t>Taux auquel</a:t>
            </a:r>
          </a:p>
          <a:p>
            <a:pPr eaLnBrk="1" hangingPunct="1"/>
            <a:r>
              <a:rPr lang="fr-FR" altLang="en-US"/>
              <a:t>Elle prête de l’argent</a:t>
            </a:r>
          </a:p>
          <a:p>
            <a:pPr eaLnBrk="1" hangingPunct="1"/>
            <a:r>
              <a:rPr lang="fr-FR" altLang="en-US"/>
              <a:t>Aux banques</a:t>
            </a:r>
          </a:p>
        </p:txBody>
      </p:sp>
      <p:sp>
        <p:nvSpPr>
          <p:cNvPr id="160779" name="Line 17">
            <a:extLst>
              <a:ext uri="{FF2B5EF4-FFF2-40B4-BE49-F238E27FC236}">
                <a16:creationId xmlns:a16="http://schemas.microsoft.com/office/drawing/2014/main" id="{2EB10A8A-BC24-4DBA-9AA2-491D033A2914}"/>
              </a:ext>
            </a:extLst>
          </p:cNvPr>
          <p:cNvSpPr>
            <a:spLocks noChangeShapeType="1"/>
          </p:cNvSpPr>
          <p:nvPr/>
        </p:nvSpPr>
        <p:spPr bwMode="auto">
          <a:xfrm>
            <a:off x="2640013" y="2708276"/>
            <a:ext cx="0"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0780" name="Line 18">
            <a:extLst>
              <a:ext uri="{FF2B5EF4-FFF2-40B4-BE49-F238E27FC236}">
                <a16:creationId xmlns:a16="http://schemas.microsoft.com/office/drawing/2014/main" id="{8272F20A-2C54-4390-A219-792DE9BD1D94}"/>
              </a:ext>
            </a:extLst>
          </p:cNvPr>
          <p:cNvSpPr>
            <a:spLocks noChangeShapeType="1"/>
          </p:cNvSpPr>
          <p:nvPr/>
        </p:nvSpPr>
        <p:spPr bwMode="auto">
          <a:xfrm>
            <a:off x="6167438" y="1196975"/>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0781" name="Line 19">
            <a:extLst>
              <a:ext uri="{FF2B5EF4-FFF2-40B4-BE49-F238E27FC236}">
                <a16:creationId xmlns:a16="http://schemas.microsoft.com/office/drawing/2014/main" id="{CE2F9F35-BE4C-432E-9653-2A5DB277AB8E}"/>
              </a:ext>
            </a:extLst>
          </p:cNvPr>
          <p:cNvSpPr>
            <a:spLocks noChangeShapeType="1"/>
          </p:cNvSpPr>
          <p:nvPr/>
        </p:nvSpPr>
        <p:spPr bwMode="auto">
          <a:xfrm>
            <a:off x="6024563" y="2997201"/>
            <a:ext cx="0" cy="1223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0782" name="Line 20">
            <a:extLst>
              <a:ext uri="{FF2B5EF4-FFF2-40B4-BE49-F238E27FC236}">
                <a16:creationId xmlns:a16="http://schemas.microsoft.com/office/drawing/2014/main" id="{3255B5C2-4D8C-470B-8AC5-F6EC42F112F1}"/>
              </a:ext>
            </a:extLst>
          </p:cNvPr>
          <p:cNvSpPr>
            <a:spLocks noChangeShapeType="1"/>
          </p:cNvSpPr>
          <p:nvPr/>
        </p:nvSpPr>
        <p:spPr bwMode="auto">
          <a:xfrm>
            <a:off x="9264650" y="3068639"/>
            <a:ext cx="0" cy="1296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22B5011B-ACE6-4633-814E-214C72A5D660}"/>
              </a:ext>
            </a:extLst>
          </p:cNvPr>
          <p:cNvSpPr>
            <a:spLocks noGrp="1" noChangeArrowheads="1"/>
          </p:cNvSpPr>
          <p:nvPr>
            <p:ph type="title"/>
          </p:nvPr>
        </p:nvSpPr>
        <p:spPr>
          <a:xfrm>
            <a:off x="524741" y="620392"/>
            <a:ext cx="3808268" cy="5504688"/>
          </a:xfrm>
        </p:spPr>
        <p:txBody>
          <a:bodyPr>
            <a:normAutofit/>
          </a:bodyPr>
          <a:lstStyle/>
          <a:p>
            <a:r>
              <a:rPr lang="fr-FR" altLang="en-US" sz="6000" dirty="0"/>
              <a:t>Objectifs de la politique monétaire</a:t>
            </a:r>
          </a:p>
        </p:txBody>
      </p:sp>
      <p:graphicFrame>
        <p:nvGraphicFramePr>
          <p:cNvPr id="161797" name="Rectangle 3">
            <a:extLst>
              <a:ext uri="{FF2B5EF4-FFF2-40B4-BE49-F238E27FC236}">
                <a16:creationId xmlns:a16="http://schemas.microsoft.com/office/drawing/2014/main" id="{537E3AE0-5CB0-4A9C-82D3-7FE38E9E1B55}"/>
              </a:ext>
            </a:extLst>
          </p:cNvPr>
          <p:cNvGraphicFramePr/>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3847DF54-D35E-4479-AF31-E07533003376}"/>
              </a:ext>
            </a:extLst>
          </p:cNvPr>
          <p:cNvSpPr>
            <a:spLocks noGrp="1" noChangeArrowheads="1"/>
          </p:cNvSpPr>
          <p:nvPr>
            <p:ph type="title"/>
          </p:nvPr>
        </p:nvSpPr>
        <p:spPr>
          <a:xfrm>
            <a:off x="524741" y="620392"/>
            <a:ext cx="3808268" cy="5504688"/>
          </a:xfrm>
        </p:spPr>
        <p:txBody>
          <a:bodyPr>
            <a:normAutofit/>
          </a:bodyPr>
          <a:lstStyle/>
          <a:p>
            <a:r>
              <a:rPr lang="fr-FR" altLang="en-US" sz="6000" dirty="0"/>
              <a:t>Politique monétaire et taux de change</a:t>
            </a:r>
          </a:p>
        </p:txBody>
      </p:sp>
      <p:graphicFrame>
        <p:nvGraphicFramePr>
          <p:cNvPr id="162821" name="Rectangle 3">
            <a:extLst>
              <a:ext uri="{FF2B5EF4-FFF2-40B4-BE49-F238E27FC236}">
                <a16:creationId xmlns:a16="http://schemas.microsoft.com/office/drawing/2014/main" id="{D16B0820-7143-4F09-AA30-5EA2D0E0873F}"/>
              </a:ext>
            </a:extLst>
          </p:cNvPr>
          <p:cNvGraphicFramePr/>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DD53DE0-3CF5-40B1-871D-8361EC9EBFA8}"/>
              </a:ext>
            </a:extLst>
          </p:cNvPr>
          <p:cNvSpPr>
            <a:spLocks noGrp="1" noChangeArrowheads="1"/>
          </p:cNvSpPr>
          <p:nvPr>
            <p:ph type="title"/>
          </p:nvPr>
        </p:nvSpPr>
        <p:spPr>
          <a:xfrm>
            <a:off x="686834" y="1153572"/>
            <a:ext cx="3200400" cy="4461163"/>
          </a:xfrm>
        </p:spPr>
        <p:txBody>
          <a:bodyPr>
            <a:normAutofit/>
          </a:bodyPr>
          <a:lstStyle/>
          <a:p>
            <a:pPr>
              <a:defRPr/>
            </a:pPr>
            <a:r>
              <a:rPr lang="fr-FR">
                <a:solidFill>
                  <a:srgbClr val="FFFFFF"/>
                </a:solidFill>
              </a:rPr>
              <a:t>Les instruments de la politique monétaire</a:t>
            </a:r>
          </a:p>
        </p:txBody>
      </p:sp>
      <p:sp>
        <p:nvSpPr>
          <p:cNvPr id="163843" name="Rectangle 3">
            <a:extLst>
              <a:ext uri="{FF2B5EF4-FFF2-40B4-BE49-F238E27FC236}">
                <a16:creationId xmlns:a16="http://schemas.microsoft.com/office/drawing/2014/main" id="{A158B5A2-0F21-4BEA-8132-FABBF1D73D22}"/>
              </a:ext>
            </a:extLst>
          </p:cNvPr>
          <p:cNvSpPr>
            <a:spLocks noGrp="1" noChangeArrowheads="1"/>
          </p:cNvSpPr>
          <p:nvPr>
            <p:ph type="body" idx="1"/>
          </p:nvPr>
        </p:nvSpPr>
        <p:spPr>
          <a:xfrm>
            <a:off x="4447308" y="591344"/>
            <a:ext cx="6906491" cy="5585619"/>
          </a:xfrm>
        </p:spPr>
        <p:txBody>
          <a:bodyPr anchor="ctr">
            <a:normAutofit/>
          </a:bodyPr>
          <a:lstStyle/>
          <a:p>
            <a:pPr>
              <a:buFontTx/>
              <a:buChar char="-"/>
            </a:pPr>
            <a:r>
              <a:rPr lang="fr-FR" altLang="en-US"/>
              <a:t>Indirects : réescompte – l’Open Market – réserves obligatoires</a:t>
            </a:r>
          </a:p>
          <a:p>
            <a:pPr>
              <a:buFontTx/>
              <a:buChar char="-"/>
            </a:pPr>
            <a:r>
              <a:rPr lang="fr-FR" altLang="en-US"/>
              <a:t>Directs :</a:t>
            </a:r>
          </a:p>
          <a:p>
            <a:pPr>
              <a:buFontTx/>
              <a:buNone/>
            </a:pPr>
            <a:r>
              <a:rPr lang="fr-FR" altLang="en-US"/>
              <a:t>• contrôle des crédits c’est-à-dire limiter la croissance et la masse monétaire (crédit en fonction de i de l’année précédentes)</a:t>
            </a:r>
          </a:p>
          <a:p>
            <a:pPr>
              <a:buFontTx/>
              <a:buNone/>
            </a:pPr>
            <a:r>
              <a:rPr lang="fr-FR" altLang="en-US"/>
              <a:t>• sélectivité des crédits – alléger le coût de certains crédits.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objectifs du chapitre</a:t>
            </a:r>
          </a:p>
        </p:txBody>
      </p:sp>
      <p:sp>
        <p:nvSpPr>
          <p:cNvPr id="3" name="Espace réservé du contenu 2"/>
          <p:cNvSpPr>
            <a:spLocks noGrp="1"/>
          </p:cNvSpPr>
          <p:nvPr>
            <p:ph idx="1"/>
          </p:nvPr>
        </p:nvSpPr>
        <p:spPr>
          <a:xfrm>
            <a:off x="838200" y="2005012"/>
            <a:ext cx="10515600" cy="4351338"/>
          </a:xfrm>
        </p:spPr>
        <p:txBody>
          <a:bodyPr/>
          <a:lstStyle/>
          <a:p>
            <a:pPr>
              <a:buFont typeface="Wingdings" pitchFamily="2" charset="2"/>
              <a:buChar char="Ø"/>
            </a:pPr>
            <a:r>
              <a:rPr lang="fr-FR" dirty="0"/>
              <a:t> définir la consommation</a:t>
            </a:r>
          </a:p>
          <a:p>
            <a:pPr>
              <a:buFont typeface="Wingdings" pitchFamily="2" charset="2"/>
              <a:buChar char="Ø"/>
            </a:pPr>
            <a:r>
              <a:rPr lang="fr-FR" dirty="0"/>
              <a:t> connaitre les différents types de consommation</a:t>
            </a:r>
          </a:p>
          <a:p>
            <a:pPr>
              <a:buFont typeface="Wingdings" pitchFamily="2" charset="2"/>
              <a:buChar char="Ø"/>
            </a:pPr>
            <a:r>
              <a:rPr lang="fr-FR" dirty="0"/>
              <a:t> analyser la fonction de consommation au niveau macroéconomique </a:t>
            </a:r>
          </a:p>
          <a:p>
            <a:pPr>
              <a:buFont typeface="Wingdings" pitchFamily="2" charset="2"/>
              <a:buChar char="Ø"/>
            </a:pPr>
            <a:r>
              <a:rPr lang="fr-FR" dirty="0"/>
              <a:t> connaitre les déterminants de la consommation </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14</a:t>
            </a:fld>
            <a:endParaRPr lang="fr-FR"/>
          </a:p>
        </p:txBody>
      </p:sp>
    </p:spTree>
    <p:extLst>
      <p:ext uri="{BB962C8B-B14F-4D97-AF65-F5344CB8AC3E}">
        <p14:creationId xmlns:p14="http://schemas.microsoft.com/office/powerpoint/2010/main" val="39477710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87A2-23B0-45B8-AF9A-D6ECC94DAE96}"/>
              </a:ext>
            </a:extLst>
          </p:cNvPr>
          <p:cNvSpPr>
            <a:spLocks noGrp="1"/>
          </p:cNvSpPr>
          <p:nvPr>
            <p:ph type="title"/>
          </p:nvPr>
        </p:nvSpPr>
        <p:spPr>
          <a:xfrm>
            <a:off x="1043631" y="809898"/>
            <a:ext cx="10173010" cy="1554480"/>
          </a:xfrm>
        </p:spPr>
        <p:txBody>
          <a:bodyPr anchor="ctr">
            <a:normAutofit/>
          </a:bodyPr>
          <a:lstStyle/>
          <a:p>
            <a:r>
              <a:rPr lang="fr-FR" sz="4800"/>
              <a:t>La demande de la monnaie</a:t>
            </a:r>
            <a:endParaRPr lang="en-US" sz="4800"/>
          </a:p>
        </p:txBody>
      </p:sp>
      <p:graphicFrame>
        <p:nvGraphicFramePr>
          <p:cNvPr id="5" name="Content Placeholder 2">
            <a:extLst>
              <a:ext uri="{FF2B5EF4-FFF2-40B4-BE49-F238E27FC236}">
                <a16:creationId xmlns:a16="http://schemas.microsoft.com/office/drawing/2014/main" id="{C72DCDF3-77B6-412E-B1A7-EDAF3B7DE662}"/>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1515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E2BB-C524-4520-9EA3-E4004D822F1D}"/>
              </a:ext>
            </a:extLst>
          </p:cNvPr>
          <p:cNvSpPr>
            <a:spLocks noGrp="1"/>
          </p:cNvSpPr>
          <p:nvPr>
            <p:ph type="title"/>
          </p:nvPr>
        </p:nvSpPr>
        <p:spPr>
          <a:xfrm>
            <a:off x="801098" y="603504"/>
            <a:ext cx="3221067" cy="3036167"/>
          </a:xfrm>
        </p:spPr>
        <p:txBody>
          <a:bodyPr>
            <a:normAutofit/>
          </a:bodyPr>
          <a:lstStyle/>
          <a:p>
            <a:r>
              <a:rPr lang="en-US"/>
              <a:t>- L’approche Keynésienne</a:t>
            </a:r>
          </a:p>
        </p:txBody>
      </p:sp>
      <p:graphicFrame>
        <p:nvGraphicFramePr>
          <p:cNvPr id="5" name="Content Placeholder 2">
            <a:extLst>
              <a:ext uri="{FF2B5EF4-FFF2-40B4-BE49-F238E27FC236}">
                <a16:creationId xmlns:a16="http://schemas.microsoft.com/office/drawing/2014/main" id="{E3265578-843D-4AEE-B7BA-2B434DE301DC}"/>
              </a:ext>
            </a:extLst>
          </p:cNvPr>
          <p:cNvGraphicFramePr>
            <a:graphicFrameLocks noGrp="1"/>
          </p:cNvGraphicFramePr>
          <p:nvPr>
            <p:ph idx="1"/>
          </p:nvPr>
        </p:nvGraphicFramePr>
        <p:xfrm>
          <a:off x="5683624" y="1409700"/>
          <a:ext cx="6111297" cy="457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5712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37929C-C7B8-4994-AD93-0D06D5BC3C8C}"/>
              </a:ext>
            </a:extLst>
          </p:cNvPr>
          <p:cNvPicPr>
            <a:picLocks noGrp="1" noChangeAspect="1"/>
          </p:cNvPicPr>
          <p:nvPr>
            <p:ph idx="1"/>
          </p:nvPr>
        </p:nvPicPr>
        <p:blipFill>
          <a:blip r:embed="rId2"/>
          <a:stretch>
            <a:fillRect/>
          </a:stretch>
        </p:blipFill>
        <p:spPr>
          <a:xfrm>
            <a:off x="2646423" y="643467"/>
            <a:ext cx="6899153" cy="5571065"/>
          </a:xfrm>
          <a:prstGeom prst="rect">
            <a:avLst/>
          </a:prstGeom>
          <a:ln>
            <a:noFill/>
          </a:ln>
        </p:spPr>
      </p:pic>
    </p:spTree>
    <p:extLst>
      <p:ext uri="{BB962C8B-B14F-4D97-AF65-F5344CB8AC3E}">
        <p14:creationId xmlns:p14="http://schemas.microsoft.com/office/powerpoint/2010/main" val="13679340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B7547D-E768-440D-A835-FE6F5DF07BC6}"/>
              </a:ext>
            </a:extLst>
          </p:cNvPr>
          <p:cNvPicPr>
            <a:picLocks noChangeAspect="1"/>
          </p:cNvPicPr>
          <p:nvPr/>
        </p:nvPicPr>
        <p:blipFill>
          <a:blip r:embed="rId2"/>
          <a:stretch>
            <a:fillRect/>
          </a:stretch>
        </p:blipFill>
        <p:spPr>
          <a:xfrm>
            <a:off x="984931" y="643467"/>
            <a:ext cx="10222137" cy="5571065"/>
          </a:xfrm>
          <a:prstGeom prst="rect">
            <a:avLst/>
          </a:prstGeom>
          <a:ln>
            <a:noFill/>
          </a:ln>
        </p:spPr>
      </p:pic>
    </p:spTree>
    <p:extLst>
      <p:ext uri="{BB962C8B-B14F-4D97-AF65-F5344CB8AC3E}">
        <p14:creationId xmlns:p14="http://schemas.microsoft.com/office/powerpoint/2010/main" val="26411216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5804D3-8072-496C-9850-DD7B09BD645A}"/>
              </a:ext>
            </a:extLst>
          </p:cNvPr>
          <p:cNvPicPr>
            <a:picLocks noGrp="1" noChangeAspect="1"/>
          </p:cNvPicPr>
          <p:nvPr>
            <p:ph idx="1"/>
          </p:nvPr>
        </p:nvPicPr>
        <p:blipFill>
          <a:blip r:embed="rId2"/>
          <a:stretch>
            <a:fillRect/>
          </a:stretch>
        </p:blipFill>
        <p:spPr>
          <a:xfrm>
            <a:off x="2344441" y="643467"/>
            <a:ext cx="7503117" cy="5571065"/>
          </a:xfrm>
          <a:prstGeom prst="rect">
            <a:avLst/>
          </a:prstGeom>
          <a:ln>
            <a:noFill/>
          </a:ln>
        </p:spPr>
      </p:pic>
    </p:spTree>
    <p:extLst>
      <p:ext uri="{BB962C8B-B14F-4D97-AF65-F5344CB8AC3E}">
        <p14:creationId xmlns:p14="http://schemas.microsoft.com/office/powerpoint/2010/main" val="419409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970" y="519673"/>
            <a:ext cx="11062952" cy="1325563"/>
          </a:xfrm>
        </p:spPr>
        <p:txBody>
          <a:bodyPr/>
          <a:lstStyle/>
          <a:p>
            <a:r>
              <a:rPr lang="fr-FR" b="1" dirty="0"/>
              <a:t>1. Définitions : </a:t>
            </a:r>
          </a:p>
        </p:txBody>
      </p:sp>
      <p:sp>
        <p:nvSpPr>
          <p:cNvPr id="3" name="Espace réservé du contenu 2"/>
          <p:cNvSpPr>
            <a:spLocks noGrp="1"/>
          </p:cNvSpPr>
          <p:nvPr>
            <p:ph idx="1"/>
          </p:nvPr>
        </p:nvSpPr>
        <p:spPr/>
        <p:txBody>
          <a:bodyPr/>
          <a:lstStyle/>
          <a:p>
            <a:pPr marL="0" indent="0" algn="just">
              <a:buNone/>
            </a:pPr>
            <a:r>
              <a:rPr lang="fr-FR" dirty="0"/>
              <a:t>La consommation se définit comme l’usage d’un bien ou d’un service en vue de satisfaire un besoin. Dans un autre sens, la consommation est la part de revenu consacre à l’achat d’une certaine quantité de biens et services et qui de ce fait n’est pas épargné. </a:t>
            </a:r>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15</a:t>
            </a:fld>
            <a:endParaRPr lang="fr-FR"/>
          </a:p>
        </p:txBody>
      </p:sp>
    </p:spTree>
    <p:extLst>
      <p:ext uri="{BB962C8B-B14F-4D97-AF65-F5344CB8AC3E}">
        <p14:creationId xmlns:p14="http://schemas.microsoft.com/office/powerpoint/2010/main" val="338716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6212" y="571189"/>
            <a:ext cx="10800008" cy="1325563"/>
          </a:xfrm>
        </p:spPr>
        <p:txBody>
          <a:bodyPr/>
          <a:lstStyle/>
          <a:p>
            <a:r>
              <a:rPr lang="fr-FR" b="1" dirty="0"/>
              <a:t>1.1 Les types de consommations</a:t>
            </a:r>
          </a:p>
        </p:txBody>
      </p:sp>
      <p:sp>
        <p:nvSpPr>
          <p:cNvPr id="3" name="Espace réservé du contenu 2"/>
          <p:cNvSpPr>
            <a:spLocks noGrp="1"/>
          </p:cNvSpPr>
          <p:nvPr>
            <p:ph idx="1"/>
          </p:nvPr>
        </p:nvSpPr>
        <p:spPr>
          <a:xfrm>
            <a:off x="553792" y="1825624"/>
            <a:ext cx="10800008" cy="4665327"/>
          </a:xfrm>
        </p:spPr>
        <p:txBody>
          <a:bodyPr>
            <a:normAutofit/>
          </a:bodyPr>
          <a:lstStyle/>
          <a:p>
            <a:pPr marL="0" indent="0">
              <a:buNone/>
            </a:pPr>
            <a:endParaRPr lang="fr-FR" dirty="0">
              <a:solidFill>
                <a:schemeClr val="accent4"/>
              </a:solidFill>
            </a:endParaRPr>
          </a:p>
          <a:p>
            <a:pPr algn="just"/>
            <a:r>
              <a:rPr lang="fr-FR" b="1" i="1" dirty="0">
                <a:solidFill>
                  <a:srgbClr val="92D050"/>
                </a:solidFill>
              </a:rPr>
              <a:t>La consommation finale des ménages </a:t>
            </a:r>
            <a:r>
              <a:rPr lang="fr-FR" dirty="0"/>
              <a:t>est l’utilisation d’un bien ou d’un service pour la satisfaction directe des besoins. Elle peut se faire avec des biens non durable (biens alimentaires) c'est-à-dire sont détruits lors de leur première utilisation ; ou avec des biens durables qui sont détruits au terme d’une utilisation plus ou moins prolongée ( une machine à laver). </a:t>
            </a:r>
          </a:p>
          <a:p>
            <a:pPr algn="just"/>
            <a:endParaRPr lang="fr-FR"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16</a:t>
            </a:fld>
            <a:endParaRPr lang="fr-FR"/>
          </a:p>
        </p:txBody>
      </p:sp>
    </p:spTree>
    <p:extLst>
      <p:ext uri="{BB962C8B-B14F-4D97-AF65-F5344CB8AC3E}">
        <p14:creationId xmlns:p14="http://schemas.microsoft.com/office/powerpoint/2010/main" val="2408941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1.1 Les types de consommations</a:t>
            </a:r>
            <a:endParaRPr lang="en-US" dirty="0"/>
          </a:p>
        </p:txBody>
      </p:sp>
      <p:sp>
        <p:nvSpPr>
          <p:cNvPr id="3" name="Espace réservé du contenu 2"/>
          <p:cNvSpPr>
            <a:spLocks noGrp="1"/>
          </p:cNvSpPr>
          <p:nvPr>
            <p:ph idx="1"/>
          </p:nvPr>
        </p:nvSpPr>
        <p:spPr/>
        <p:txBody>
          <a:bodyPr/>
          <a:lstStyle/>
          <a:p>
            <a:pPr marL="0" indent="0" algn="just">
              <a:buNone/>
            </a:pPr>
            <a:r>
              <a:rPr lang="fr-FR" dirty="0">
                <a:solidFill>
                  <a:srgbClr val="92D050"/>
                </a:solidFill>
              </a:rPr>
              <a:t> </a:t>
            </a:r>
            <a:r>
              <a:rPr lang="fr-FR" b="1" dirty="0">
                <a:solidFill>
                  <a:srgbClr val="92D050"/>
                </a:solidFill>
              </a:rPr>
              <a:t>La consommation intermédiaire : </a:t>
            </a:r>
            <a:r>
              <a:rPr lang="fr-FR" dirty="0"/>
              <a:t>c’est l’utilisation ou l’incorporation d’un bien ou service dans le processus de production. </a:t>
            </a:r>
          </a:p>
          <a:p>
            <a:pPr marL="0" indent="0" algn="just">
              <a:buNone/>
            </a:pPr>
            <a:r>
              <a:rPr lang="fr-FR" dirty="0"/>
              <a:t>Il s’agit de consommation intermédiaire, en ce sens qu’il y’a disparition complète ou partielle des biens et services en question soit par incorporation dans des produits plus élaborés (le cas des matières premières) soit par destruction (le cas de l’énergie). </a:t>
            </a:r>
          </a:p>
          <a:p>
            <a:pPr marL="0" indent="0" algn="just">
              <a:buNone/>
            </a:pPr>
            <a:endParaRPr lang="en-US"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17</a:t>
            </a:fld>
            <a:endParaRPr lang="fr-FR"/>
          </a:p>
        </p:txBody>
      </p:sp>
    </p:spTree>
    <p:extLst>
      <p:ext uri="{BB962C8B-B14F-4D97-AF65-F5344CB8AC3E}">
        <p14:creationId xmlns:p14="http://schemas.microsoft.com/office/powerpoint/2010/main" val="98904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987" y="612742"/>
            <a:ext cx="10842417" cy="1296889"/>
          </a:xfrm>
        </p:spPr>
        <p:txBody>
          <a:bodyPr/>
          <a:lstStyle/>
          <a:p>
            <a:r>
              <a:rPr lang="fr-FR" dirty="0"/>
              <a:t>1.1 Les types de consommations</a:t>
            </a:r>
          </a:p>
        </p:txBody>
      </p:sp>
      <p:sp>
        <p:nvSpPr>
          <p:cNvPr id="3" name="Espace réservé du contenu 2"/>
          <p:cNvSpPr>
            <a:spLocks noGrp="1"/>
          </p:cNvSpPr>
          <p:nvPr>
            <p:ph idx="1"/>
          </p:nvPr>
        </p:nvSpPr>
        <p:spPr>
          <a:xfrm>
            <a:off x="838200" y="1825625"/>
            <a:ext cx="10515600" cy="4794116"/>
          </a:xfrm>
        </p:spPr>
        <p:txBody>
          <a:bodyPr>
            <a:normAutofit/>
          </a:bodyPr>
          <a:lstStyle/>
          <a:p>
            <a:pPr marL="0" indent="0" algn="just">
              <a:buNone/>
            </a:pPr>
            <a:endParaRPr lang="fr-FR" dirty="0">
              <a:solidFill>
                <a:srgbClr val="FFC000"/>
              </a:solidFill>
            </a:endParaRPr>
          </a:p>
          <a:p>
            <a:pPr algn="just"/>
            <a:r>
              <a:rPr lang="fr-FR" b="1" i="1" dirty="0">
                <a:solidFill>
                  <a:srgbClr val="92D050"/>
                </a:solidFill>
              </a:rPr>
              <a:t>La consommation individuelle </a:t>
            </a:r>
            <a:r>
              <a:rPr lang="fr-FR" dirty="0">
                <a:solidFill>
                  <a:srgbClr val="92D050"/>
                </a:solidFill>
              </a:rPr>
              <a:t>: </a:t>
            </a:r>
            <a:r>
              <a:rPr lang="fr-FR" dirty="0"/>
              <a:t>la consommation d’un bien ou d’un service est dit individuelle si la consommation de ce bien ou service par une personne en exclu tout autre. </a:t>
            </a:r>
          </a:p>
          <a:p>
            <a:pPr marL="0" indent="0" algn="just">
              <a:buNone/>
            </a:pPr>
            <a:endParaRPr lang="fr-FR" dirty="0"/>
          </a:p>
          <a:p>
            <a:pPr marL="0" indent="0" algn="just">
              <a:buNone/>
            </a:pPr>
            <a:endParaRPr lang="fr-FR" u="sng"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18</a:t>
            </a:fld>
            <a:endParaRPr lang="fr-FR"/>
          </a:p>
        </p:txBody>
      </p:sp>
    </p:spTree>
    <p:extLst>
      <p:ext uri="{BB962C8B-B14F-4D97-AF65-F5344CB8AC3E}">
        <p14:creationId xmlns:p14="http://schemas.microsoft.com/office/powerpoint/2010/main" val="2350478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6684" y="753228"/>
            <a:ext cx="9613861" cy="1080938"/>
          </a:xfrm>
        </p:spPr>
        <p:txBody>
          <a:bodyPr/>
          <a:lstStyle/>
          <a:p>
            <a:r>
              <a:rPr lang="fr-FR" dirty="0"/>
              <a:t>1.1 Les types de consommations</a:t>
            </a:r>
            <a:endParaRPr lang="en-US" dirty="0"/>
          </a:p>
        </p:txBody>
      </p:sp>
      <p:sp>
        <p:nvSpPr>
          <p:cNvPr id="3" name="Espace réservé du contenu 2"/>
          <p:cNvSpPr>
            <a:spLocks noGrp="1"/>
          </p:cNvSpPr>
          <p:nvPr>
            <p:ph idx="1"/>
          </p:nvPr>
        </p:nvSpPr>
        <p:spPr/>
        <p:txBody>
          <a:bodyPr/>
          <a:lstStyle/>
          <a:p>
            <a:pPr algn="just"/>
            <a:r>
              <a:rPr lang="fr-FR" b="1" dirty="0">
                <a:solidFill>
                  <a:srgbClr val="92D050"/>
                </a:solidFill>
              </a:rPr>
              <a:t>La consommation collective : </a:t>
            </a:r>
            <a:r>
              <a:rPr lang="fr-FR" dirty="0"/>
              <a:t>la consommation d’un bien ou un service est dite collective si ce bien ou service bénéficie à de nombreux individus à la fois (éducation nationale, la sécurité publique) ; c’est la collectivité qui participe toujours au financement de leur production par le prélèvement d’impôt et taxe. Ils sont produits par les administrations et mis gratuitement (ou pratiquement gratuit) à la disposition des ménages. </a:t>
            </a:r>
          </a:p>
          <a:p>
            <a:pPr algn="just"/>
            <a:endParaRPr lang="en-US"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19</a:t>
            </a:fld>
            <a:endParaRPr lang="fr-FR"/>
          </a:p>
        </p:txBody>
      </p:sp>
    </p:spTree>
    <p:extLst>
      <p:ext uri="{BB962C8B-B14F-4D97-AF65-F5344CB8AC3E}">
        <p14:creationId xmlns:p14="http://schemas.microsoft.com/office/powerpoint/2010/main" val="65818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re 1">
            <a:extLst>
              <a:ext uri="{FF2B5EF4-FFF2-40B4-BE49-F238E27FC236}">
                <a16:creationId xmlns:a16="http://schemas.microsoft.com/office/drawing/2014/main" id="{295BEB47-D392-489C-A9FC-7DA6D73CCC23}"/>
              </a:ext>
            </a:extLst>
          </p:cNvPr>
          <p:cNvSpPr>
            <a:spLocks noGrp="1" noChangeArrowheads="1"/>
          </p:cNvSpPr>
          <p:nvPr>
            <p:ph type="title"/>
          </p:nvPr>
        </p:nvSpPr>
        <p:spPr>
          <a:xfrm>
            <a:off x="838200" y="365125"/>
            <a:ext cx="5558489" cy="1325563"/>
          </a:xfrm>
        </p:spPr>
        <p:txBody>
          <a:bodyPr>
            <a:normAutofit/>
          </a:bodyPr>
          <a:lstStyle/>
          <a:p>
            <a:pPr eaLnBrk="1" fontAlgn="auto" hangingPunct="1">
              <a:spcAft>
                <a:spcPts val="0"/>
              </a:spcAft>
              <a:defRPr/>
            </a:pPr>
            <a:r>
              <a:rPr lang="fr-FR" altLang="fr-FR" b="1">
                <a:latin typeface="Comic Sans MS" panose="030F0702030302020204" pitchFamily="66" charset="0"/>
              </a:rPr>
              <a:t>Syllabus Cours</a:t>
            </a:r>
            <a:endParaRPr lang="fr-FR" altLang="fr-FR"/>
          </a:p>
        </p:txBody>
      </p:sp>
      <p:sp>
        <p:nvSpPr>
          <p:cNvPr id="3" name="Espace réservé du contenu 2">
            <a:extLst>
              <a:ext uri="{FF2B5EF4-FFF2-40B4-BE49-F238E27FC236}">
                <a16:creationId xmlns:a16="http://schemas.microsoft.com/office/drawing/2014/main" id="{D08A2629-E923-46AF-B64C-3D09507E5E82}"/>
              </a:ext>
            </a:extLst>
          </p:cNvPr>
          <p:cNvSpPr>
            <a:spLocks noGrp="1"/>
          </p:cNvSpPr>
          <p:nvPr>
            <p:ph idx="1"/>
          </p:nvPr>
        </p:nvSpPr>
        <p:spPr>
          <a:xfrm>
            <a:off x="838200" y="1825625"/>
            <a:ext cx="5558489" cy="4351338"/>
          </a:xfrm>
        </p:spPr>
        <p:txBody>
          <a:bodyPr rtlCol="0">
            <a:normAutofit/>
          </a:bodyPr>
          <a:lstStyle/>
          <a:p>
            <a:pPr marL="0" indent="0" eaLnBrk="1" fontAlgn="auto" hangingPunct="1">
              <a:spcAft>
                <a:spcPts val="0"/>
              </a:spcAft>
              <a:buFont typeface="Calibri" panose="020F0502020204030204" pitchFamily="34" charset="0"/>
              <a:buNone/>
              <a:defRPr/>
            </a:pPr>
            <a:r>
              <a:rPr lang="fr-FR" sz="1500" b="1">
                <a:latin typeface="Comic Sans MS" pitchFamily="66" charset="0"/>
              </a:rPr>
              <a:t>Objectifs pédagogiques : </a:t>
            </a:r>
            <a:endParaRPr lang="fr-FR" sz="1500">
              <a:latin typeface="Comic Sans MS" pitchFamily="66" charset="0"/>
            </a:endParaRPr>
          </a:p>
          <a:p>
            <a:pPr marL="0" indent="0" eaLnBrk="1" fontAlgn="auto" hangingPunct="1">
              <a:spcAft>
                <a:spcPts val="0"/>
              </a:spcAft>
              <a:buFont typeface="Calibri" panose="020F0502020204030204" pitchFamily="34" charset="0"/>
              <a:buNone/>
              <a:defRPr/>
            </a:pPr>
            <a:r>
              <a:rPr lang="fr-FR" sz="1500">
                <a:latin typeface="Comic Sans MS" pitchFamily="66" charset="0"/>
              </a:rPr>
              <a:t>Ce cours vise à présenter les différents éléments du cadre macroéconomique dans son ensemble,  et du calcul financier. Il fait apparaître principalement des préoccupations suivantes: </a:t>
            </a:r>
          </a:p>
          <a:p>
            <a:pPr marL="0" indent="0" eaLnBrk="1" fontAlgn="auto" hangingPunct="1">
              <a:spcAft>
                <a:spcPts val="0"/>
              </a:spcAft>
              <a:buFont typeface="Calibri" panose="020F0502020204030204" pitchFamily="34" charset="0"/>
              <a:buNone/>
              <a:defRPr/>
            </a:pPr>
            <a:endParaRPr lang="fr-FR" sz="1500">
              <a:latin typeface="Comic Sans MS" pitchFamily="66" charset="0"/>
            </a:endParaRPr>
          </a:p>
          <a:p>
            <a:pPr marL="91440" indent="-91440" eaLnBrk="1" fontAlgn="auto" hangingPunct="1">
              <a:spcAft>
                <a:spcPts val="0"/>
              </a:spcAft>
              <a:defRPr/>
            </a:pPr>
            <a:r>
              <a:rPr lang="fr-FR" sz="1500">
                <a:latin typeface="Comic Sans MS" pitchFamily="66" charset="0"/>
              </a:rPr>
              <a:t>Préciser les notions générales de la macro économie</a:t>
            </a:r>
          </a:p>
          <a:p>
            <a:pPr marL="91440" indent="-91440" eaLnBrk="1" fontAlgn="auto" hangingPunct="1">
              <a:spcAft>
                <a:spcPts val="0"/>
              </a:spcAft>
              <a:defRPr/>
            </a:pPr>
            <a:r>
              <a:rPr lang="fr-FR" sz="1500">
                <a:latin typeface="Comic Sans MS" pitchFamily="66" charset="0"/>
              </a:rPr>
              <a:t>Souligner les grandeurs économiques, aux agrégats: les opérations sur biens et services, les prix (taux de salaire, intérêt, salaire, inflation…), aux opérations de répartition (de la masse salariale, des profits, du revenu national).</a:t>
            </a:r>
          </a:p>
          <a:p>
            <a:pPr marL="91440" indent="-91440" eaLnBrk="1" fontAlgn="auto" hangingPunct="1">
              <a:spcAft>
                <a:spcPts val="0"/>
              </a:spcAft>
              <a:defRPr/>
            </a:pPr>
            <a:r>
              <a:rPr lang="fr-FR" sz="1500">
                <a:latin typeface="Comic Sans MS" pitchFamily="66" charset="0"/>
              </a:rPr>
              <a:t>Montrer les différents types de marché</a:t>
            </a:r>
          </a:p>
          <a:p>
            <a:pPr marL="91440" indent="-91440" eaLnBrk="1" fontAlgn="auto" hangingPunct="1">
              <a:spcAft>
                <a:spcPts val="0"/>
              </a:spcAft>
              <a:defRPr/>
            </a:pPr>
            <a:r>
              <a:rPr lang="fr-FR" sz="1500">
                <a:latin typeface="Comic Sans MS" pitchFamily="66" charset="0"/>
              </a:rPr>
              <a:t>Expliquer les titres financiers, de produits, crédits accordés par le système financier</a:t>
            </a:r>
          </a:p>
        </p:txBody>
      </p:sp>
      <p:sp>
        <p:nvSpPr>
          <p:cNvPr id="12292" name="Espace réservé du numéro de diapositive 3">
            <a:extLst>
              <a:ext uri="{FF2B5EF4-FFF2-40B4-BE49-F238E27FC236}">
                <a16:creationId xmlns:a16="http://schemas.microsoft.com/office/drawing/2014/main" id="{D5B4E6FA-B0D3-441F-A72D-FD505681EF7C}"/>
              </a:ext>
            </a:extLst>
          </p:cNvPr>
          <p:cNvSpPr>
            <a:spLocks noGrp="1" noChangeArrowheads="1"/>
          </p:cNvSpPr>
          <p:nvPr>
            <p:ph type="sldNum" sz="quarter" idx="12"/>
          </p:nvPr>
        </p:nvSpPr>
        <p:spPr bwMode="auto">
          <a:xfrm>
            <a:off x="9780104" y="6356350"/>
            <a:ext cx="1573696"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spcAft>
                <a:spcPts val="600"/>
              </a:spcAft>
            </a:pPr>
            <a:fld id="{AD825110-48B6-4D8F-8314-CE68D2D36A91}" type="slidenum">
              <a:rPr lang="fr-FR" altLang="fr-FR" smtClean="0"/>
              <a:pPr>
                <a:spcAft>
                  <a:spcPts val="600"/>
                </a:spcAft>
              </a:pPr>
              <a:t>2</a:t>
            </a:fld>
            <a:endParaRPr lang="fr-FR" altLang="fr-F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 </a:t>
            </a:r>
          </a:p>
        </p:txBody>
      </p:sp>
      <p:sp>
        <p:nvSpPr>
          <p:cNvPr id="3" name="Espace réservé du contenu 2"/>
          <p:cNvSpPr>
            <a:spLocks noGrp="1"/>
          </p:cNvSpPr>
          <p:nvPr>
            <p:ph idx="1"/>
          </p:nvPr>
        </p:nvSpPr>
        <p:spPr/>
        <p:txBody>
          <a:bodyPr/>
          <a:lstStyle/>
          <a:p>
            <a:pPr marL="0" indent="0" algn="just">
              <a:buNone/>
            </a:pPr>
            <a:endParaRPr lang="fr-FR"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20</a:t>
            </a:fld>
            <a:endParaRPr lang="fr-FR"/>
          </a:p>
        </p:txBody>
      </p:sp>
      <p:pic>
        <p:nvPicPr>
          <p:cNvPr id="1026" name="Picture 2" descr="C:\Users\USER\Desktop\conso\c35ddc988aef12312e0a21fc1386eca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4237" y="4169598"/>
            <a:ext cx="1528763" cy="17012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USER\Desktop\conso\ca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476" y="2495797"/>
            <a:ext cx="1704109" cy="1673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Desktop\conso\imag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426" y="2471196"/>
            <a:ext cx="1820573"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esktop\conso\orzilhac--lampadaire-zoo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1449" y="2539400"/>
            <a:ext cx="1782042" cy="1986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USER\Desktop\conso\techniques-d14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4136" y="4690441"/>
            <a:ext cx="2109355" cy="118042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USER\Desktop\conso\téléchargement (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781" y="2389909"/>
            <a:ext cx="2166071" cy="17796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esktop\conso\téléchargement (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873" y="4365481"/>
            <a:ext cx="1206427" cy="150538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USER\Desktop\conso\téléchargement (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0545" y="4231696"/>
            <a:ext cx="1667307" cy="16391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USER\Desktop\conso\téléchargemen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524" y="4231696"/>
            <a:ext cx="1258166" cy="163916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USER\Desktop\conso\Telephone-portable-N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524" y="2533650"/>
            <a:ext cx="1176049" cy="163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89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7880" y="609826"/>
            <a:ext cx="10787130" cy="1325563"/>
          </a:xfrm>
        </p:spPr>
        <p:txBody>
          <a:bodyPr/>
          <a:lstStyle/>
          <a:p>
            <a:r>
              <a:rPr lang="fr-FR" dirty="0"/>
              <a:t>2. La fonction de consommation</a:t>
            </a:r>
          </a:p>
        </p:txBody>
      </p:sp>
      <p:sp>
        <p:nvSpPr>
          <p:cNvPr id="3" name="Espace réservé du contenu 2"/>
          <p:cNvSpPr>
            <a:spLocks noGrp="1"/>
          </p:cNvSpPr>
          <p:nvPr>
            <p:ph idx="1"/>
          </p:nvPr>
        </p:nvSpPr>
        <p:spPr/>
        <p:txBody>
          <a:bodyPr/>
          <a:lstStyle/>
          <a:p>
            <a:pPr marL="0" indent="0" algn="just">
              <a:buNone/>
            </a:pPr>
            <a:r>
              <a:rPr lang="fr-FR" u="sng" dirty="0"/>
              <a:t>Analyse macroéconomique de la consommation</a:t>
            </a:r>
          </a:p>
          <a:p>
            <a:pPr marL="0" indent="0" algn="just">
              <a:buNone/>
            </a:pPr>
            <a:r>
              <a:rPr lang="fr-FR" dirty="0"/>
              <a:t>L’analyse microéconomique s’intéressé à l’étude du comportement du consommateur individuel. La macroéconomie s’intéresse plutôt à la consommation au niveau nationale par exemple.</a:t>
            </a:r>
          </a:p>
          <a:p>
            <a:pPr marL="0" indent="0" algn="just">
              <a:buNone/>
            </a:pPr>
            <a:endParaRPr lang="fr-FR" u="sng"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21</a:t>
            </a:fld>
            <a:endParaRPr lang="fr-FR"/>
          </a:p>
        </p:txBody>
      </p:sp>
    </p:spTree>
    <p:extLst>
      <p:ext uri="{BB962C8B-B14F-4D97-AF65-F5344CB8AC3E}">
        <p14:creationId xmlns:p14="http://schemas.microsoft.com/office/powerpoint/2010/main" val="283524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1815" y="609826"/>
            <a:ext cx="10844012" cy="1325563"/>
          </a:xfrm>
        </p:spPr>
        <p:txBody>
          <a:bodyPr/>
          <a:lstStyle/>
          <a:p>
            <a:r>
              <a:rPr lang="fr-FR" dirty="0"/>
              <a:t> 2.1  la consommation dépend du revenu</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38200" y="1825625"/>
                <a:ext cx="10515600" cy="4819874"/>
              </a:xfrm>
            </p:spPr>
            <p:txBody>
              <a:bodyPr/>
              <a:lstStyle/>
              <a:p>
                <a:pPr marL="0" indent="0" algn="just">
                  <a:buNone/>
                </a:pPr>
                <a:endParaRPr lang="fr-FR" dirty="0">
                  <a:solidFill>
                    <a:schemeClr val="accent4"/>
                  </a:solidFill>
                </a:endParaRPr>
              </a:p>
              <a:p>
                <a:pPr algn="just"/>
                <a:r>
                  <a:rPr lang="fr-FR" dirty="0"/>
                  <a:t>La consommation totale des ménages </a:t>
                </a:r>
                <a:r>
                  <a:rPr lang="fr-FR" dirty="0">
                    <a:solidFill>
                      <a:srgbClr val="FFFF00"/>
                    </a:solidFill>
                  </a:rPr>
                  <a:t>C</a:t>
                </a:r>
                <a:r>
                  <a:rPr lang="fr-FR" dirty="0"/>
                  <a:t> est d’autant plus importante que le revenu qu’ils ont instantanément à leur disposition </a:t>
                </a:r>
                <a14:m>
                  <m:oMath xmlns:m="http://schemas.openxmlformats.org/officeDocument/2006/math">
                    <m:sSub>
                      <m:sSubPr>
                        <m:ctrlPr>
                          <a:rPr lang="fr-FR"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𝑑</m:t>
                        </m:r>
                      </m:sub>
                    </m:sSub>
                  </m:oMath>
                </a14:m>
                <a:r>
                  <a:rPr lang="fr-FR" dirty="0"/>
                  <a:t> est important. </a:t>
                </a:r>
              </a:p>
              <a:p>
                <a:pPr algn="just"/>
                <a:r>
                  <a:rPr lang="fr-FR" dirty="0"/>
                  <a:t>Un tel postulat semble apriori logique. Il conduit à définir la fonction de consommation agrégée comme une fonction du revenu disponible des ménages. Soit </a:t>
                </a:r>
                <a14:m>
                  <m:oMath xmlns:m="http://schemas.openxmlformats.org/officeDocument/2006/math">
                    <m:sSub>
                      <m:sSubPr>
                        <m:ctrlPr>
                          <a:rPr lang="fr-FR"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𝑑</m:t>
                        </m:r>
                      </m:sub>
                    </m:sSub>
                  </m:oMath>
                </a14:m>
                <a:r>
                  <a:rPr lang="fr-FR" dirty="0"/>
                  <a:t> ce revenu disponible et </a:t>
                </a:r>
                <a:r>
                  <a:rPr lang="fr-FR" dirty="0">
                    <a:solidFill>
                      <a:srgbClr val="FFFF00"/>
                    </a:solidFill>
                  </a:rPr>
                  <a:t>C</a:t>
                </a:r>
                <a:r>
                  <a:rPr lang="fr-FR" dirty="0"/>
                  <a:t> la consommation agrégée, on a alors :</a:t>
                </a:r>
              </a:p>
              <a:p>
                <a:pPr marL="0" indent="0" algn="just">
                  <a:buNone/>
                </a:pPr>
                <a:endParaRPr lang="fr-FR" dirty="0">
                  <a:solidFill>
                    <a:schemeClr val="accent4"/>
                  </a:solidFill>
                </a:endParaRPr>
              </a:p>
              <a:p>
                <a:pPr marL="0" indent="0" algn="just">
                  <a:buNone/>
                </a:pPr>
                <a14:m>
                  <m:oMathPara xmlns:m="http://schemas.openxmlformats.org/officeDocument/2006/math">
                    <m:oMathParaPr>
                      <m:jc m:val="centerGroup"/>
                    </m:oMathParaPr>
                    <m:oMath xmlns:m="http://schemas.openxmlformats.org/officeDocument/2006/math">
                      <m:r>
                        <a:rPr lang="fr-FR" b="0" i="1" smtClean="0">
                          <a:solidFill>
                            <a:schemeClr val="tx1"/>
                          </a:solidFill>
                          <a:latin typeface="Cambria Math" panose="02040503050406030204" pitchFamily="18" charset="0"/>
                        </a:rPr>
                        <m:t>𝐶</m:t>
                      </m:r>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𝐶</m:t>
                      </m:r>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r>
                        <a:rPr lang="fr-FR" b="0" i="1" smtClean="0">
                          <a:solidFill>
                            <a:schemeClr val="tx1"/>
                          </a:solidFill>
                          <a:latin typeface="Cambria Math" panose="02040503050406030204" pitchFamily="18" charset="0"/>
                        </a:rPr>
                        <m:t>)</m:t>
                      </m:r>
                    </m:oMath>
                  </m:oMathPara>
                </a14:m>
                <a:endParaRPr lang="fr-FR" dirty="0">
                  <a:solidFill>
                    <a:schemeClr val="tx1"/>
                  </a:solidFill>
                </a:endParaRPr>
              </a:p>
              <a:p>
                <a:pPr marL="0" indent="0" algn="just">
                  <a:buNone/>
                </a:pPr>
                <a:endParaRPr lang="fr-FR" u="sng"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38200" y="1825625"/>
                <a:ext cx="10515600" cy="4819874"/>
              </a:xfrm>
              <a:blipFill>
                <a:blip r:embed="rId2"/>
                <a:stretch>
                  <a:fillRect l="-1043" r="-1159"/>
                </a:stretch>
              </a:blipFill>
            </p:spPr>
            <p:txBody>
              <a:bodyPr/>
              <a:lstStyle/>
              <a:p>
                <a:r>
                  <a:rPr lang="en-US">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22</a:t>
            </a:fld>
            <a:endParaRPr lang="fr-FR"/>
          </a:p>
        </p:txBody>
      </p:sp>
    </p:spTree>
    <p:extLst>
      <p:ext uri="{BB962C8B-B14F-4D97-AF65-F5344CB8AC3E}">
        <p14:creationId xmlns:p14="http://schemas.microsoft.com/office/powerpoint/2010/main" val="313300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C000"/>
                </a:solidFill>
              </a:rPr>
              <a:t>2.2 La fonction de consommation Keynésienne</a:t>
            </a:r>
          </a:p>
        </p:txBody>
      </p:sp>
      <p:sp>
        <p:nvSpPr>
          <p:cNvPr id="3" name="Espace réservé du contenu 2"/>
          <p:cNvSpPr>
            <a:spLocks noGrp="1"/>
          </p:cNvSpPr>
          <p:nvPr>
            <p:ph idx="1"/>
          </p:nvPr>
        </p:nvSpPr>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23</a:t>
            </a:fld>
            <a:endParaRPr lang="fr-FR"/>
          </a:p>
        </p:txBody>
      </p:sp>
      <p:pic>
        <p:nvPicPr>
          <p:cNvPr id="2050" name="Picture 2" descr="C:\Users\USER\Desktop\conso\key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74" y="2317173"/>
            <a:ext cx="4052454" cy="397971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5579918" y="4709452"/>
            <a:ext cx="5112327" cy="1200329"/>
          </a:xfrm>
          <a:prstGeom prst="rect">
            <a:avLst/>
          </a:prstGeom>
          <a:noFill/>
        </p:spPr>
        <p:txBody>
          <a:bodyPr wrap="square" rtlCol="0">
            <a:spAutoFit/>
          </a:bodyPr>
          <a:lstStyle/>
          <a:p>
            <a:pPr algn="just"/>
            <a:r>
              <a:rPr lang="fr-FR" dirty="0"/>
              <a:t>Maynard Keynes (1883-1946),économiste britannique est en effet considérée comme l'un des plus influents théoriciens de l'économie du XXe siècle.</a:t>
            </a:r>
          </a:p>
        </p:txBody>
      </p:sp>
    </p:spTree>
    <p:extLst>
      <p:ext uri="{BB962C8B-B14F-4D97-AF65-F5344CB8AC3E}">
        <p14:creationId xmlns:p14="http://schemas.microsoft.com/office/powerpoint/2010/main" val="2053441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1664" y="681037"/>
            <a:ext cx="10838645" cy="1186403"/>
          </a:xfrm>
        </p:spPr>
        <p:txBody>
          <a:bodyPr>
            <a:normAutofit fontScale="90000"/>
          </a:bodyPr>
          <a:lstStyle/>
          <a:p>
            <a:r>
              <a:rPr lang="fr-FR" dirty="0"/>
              <a:t>2.2 La fonction de consommation Keynésienne</a:t>
            </a:r>
            <a:br>
              <a:rPr lang="fr-FR" dirty="0"/>
            </a:br>
            <a:endParaRPr lang="fr-FR" dirty="0"/>
          </a:p>
        </p:txBody>
      </p:sp>
      <p:sp>
        <p:nvSpPr>
          <p:cNvPr id="3" name="Espace réservé du contenu 2"/>
          <p:cNvSpPr>
            <a:spLocks noGrp="1"/>
          </p:cNvSpPr>
          <p:nvPr>
            <p:ph idx="1"/>
          </p:nvPr>
        </p:nvSpPr>
        <p:spPr>
          <a:xfrm>
            <a:off x="515155" y="1825625"/>
            <a:ext cx="10838645" cy="4351338"/>
          </a:xfrm>
        </p:spPr>
        <p:txBody>
          <a:bodyPr/>
          <a:lstStyle/>
          <a:p>
            <a:pPr marL="0" indent="0">
              <a:buNone/>
            </a:pPr>
            <a:endParaRPr lang="fr-FR" u="sng" dirty="0">
              <a:solidFill>
                <a:schemeClr val="accent4"/>
              </a:solidFill>
            </a:endParaRPr>
          </a:p>
          <a:p>
            <a:pPr marL="0" indent="0" algn="just">
              <a:buNone/>
            </a:pPr>
            <a:r>
              <a:rPr lang="fr-FR" dirty="0"/>
              <a:t>Pour Keynes, la consommation nationale est essentiellement fonction du revenu national. S’appuyant sur la loi psychologique fondamentale </a:t>
            </a:r>
            <a:r>
              <a:rPr lang="fr-FR" i="1" dirty="0">
                <a:solidFill>
                  <a:srgbClr val="FF0000"/>
                </a:solidFill>
              </a:rPr>
              <a:t>« en moyenne, et la plupart du temps, les hommes tendent à accroitre leur consommation à mesure que leur revenu croit, mais non d’une quantité aussi grande que l’accroissement du revenu. »</a:t>
            </a:r>
            <a:r>
              <a:rPr lang="fr-FR" dirty="0"/>
              <a:t> il estime donc que en cas de hausse du revenu, la consommation augmente mais moins rapidement que le revenu. </a:t>
            </a:r>
            <a:endParaRPr lang="fr-FR" u="sng" dirty="0"/>
          </a:p>
          <a:p>
            <a:pPr marL="0" indent="0">
              <a:buNone/>
            </a:pPr>
            <a:endParaRPr lang="fr-FR" u="sng" dirty="0"/>
          </a:p>
          <a:p>
            <a:pPr marL="0" indent="0">
              <a:buNone/>
            </a:pPr>
            <a:endParaRPr lang="fr-FR" u="sng" dirty="0"/>
          </a:p>
          <a:p>
            <a:pPr marL="0" indent="0">
              <a:buNone/>
            </a:pPr>
            <a:endParaRPr lang="fr-FR" u="sng"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24</a:t>
            </a:fld>
            <a:endParaRPr lang="fr-FR"/>
          </a:p>
        </p:txBody>
      </p:sp>
    </p:spTree>
    <p:extLst>
      <p:ext uri="{BB962C8B-B14F-4D97-AF65-F5344CB8AC3E}">
        <p14:creationId xmlns:p14="http://schemas.microsoft.com/office/powerpoint/2010/main" val="4294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74" y="712851"/>
            <a:ext cx="10851524" cy="1325563"/>
          </a:xfrm>
        </p:spPr>
        <p:txBody>
          <a:bodyPr/>
          <a:lstStyle/>
          <a:p>
            <a:r>
              <a:rPr lang="fr-FR" dirty="0"/>
              <a:t>2.2 La fonction de consommation Keynésienne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lstStyle/>
              <a:p>
                <a:pPr marL="0" indent="0">
                  <a:buNone/>
                </a:pPr>
                <a:endParaRPr lang="fr-FR" dirty="0">
                  <a:solidFill>
                    <a:schemeClr val="tx1"/>
                  </a:solidFill>
                </a:endParaRPr>
              </a:p>
              <a:p>
                <a:pPr marL="0" indent="0">
                  <a:buNone/>
                </a:pPr>
                <a:r>
                  <a:rPr lang="fr-FR" dirty="0">
                    <a:solidFill>
                      <a:schemeClr val="tx1"/>
                    </a:solidFill>
                  </a:rPr>
                  <a:t>Formellement on a: </a:t>
                </a:r>
                <a14:m>
                  <m:oMath xmlns:m="http://schemas.openxmlformats.org/officeDocument/2006/math">
                    <m:r>
                      <a:rPr lang="fr-FR" b="0" i="1" smtClean="0">
                        <a:solidFill>
                          <a:schemeClr val="tx1"/>
                        </a:solidFill>
                        <a:latin typeface="Cambria Math" panose="02040503050406030204" pitchFamily="18" charset="0"/>
                      </a:rPr>
                      <m:t>𝐶</m:t>
                    </m:r>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𝐶</m:t>
                        </m:r>
                      </m:e>
                      <m:sub>
                        <m:r>
                          <a:rPr lang="fr-FR" b="0" i="1" smtClean="0">
                            <a:solidFill>
                              <a:schemeClr val="tx1"/>
                            </a:solidFill>
                            <a:latin typeface="Cambria Math" panose="02040503050406030204" pitchFamily="18" charset="0"/>
                          </a:rPr>
                          <m:t>0</m:t>
                        </m:r>
                      </m:sub>
                    </m:sSub>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𝑐</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oMath>
                </a14:m>
                <a:endParaRPr lang="fr-FR" b="0" i="1" dirty="0">
                  <a:solidFill>
                    <a:schemeClr val="tx1"/>
                  </a:solidFill>
                  <a:latin typeface="Cambria Math" panose="02040503050406030204" pitchFamily="18" charset="0"/>
                </a:endParaRPr>
              </a:p>
              <a:p>
                <a:pPr marL="0" indent="0">
                  <a:buNone/>
                </a:pPr>
                <a14:m>
                  <m:oMath xmlns:m="http://schemas.openxmlformats.org/officeDocument/2006/math">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𝐶</m:t>
                        </m:r>
                      </m:e>
                      <m:sub>
                        <m:r>
                          <a:rPr lang="fr-FR" b="0" i="1" smtClean="0">
                            <a:solidFill>
                              <a:schemeClr val="tx1"/>
                            </a:solidFill>
                            <a:latin typeface="Cambria Math" panose="02040503050406030204" pitchFamily="18" charset="0"/>
                          </a:rPr>
                          <m:t>0</m:t>
                        </m:r>
                      </m:sub>
                    </m:sSub>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𝑐𝑜𝑛𝑠𝑜𝑚𝑚𝑎𝑡𝑖𝑜𝑛</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𝑎𝑢𝑡𝑜𝑛𝑜𝑚𝑒</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𝑜𝑢</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𝑖𝑛𝑐𝑜𝑚𝑝𝑟𝑒𝑠𝑠𝑖𝑏𝑙𝑒</m:t>
                    </m:r>
                  </m:oMath>
                </a14:m>
                <a:r>
                  <a:rPr lang="fr-FR" dirty="0">
                    <a:solidFill>
                      <a:schemeClr val="tx1"/>
                    </a:solidFill>
                  </a:rPr>
                  <a:t> </a:t>
                </a:r>
              </a:p>
              <a:p>
                <a:pPr marL="0" indent="0">
                  <a:buNone/>
                </a:pPr>
                <a14:m>
                  <m:oMathPara xmlns:m="http://schemas.openxmlformats.org/officeDocument/2006/math">
                    <m:oMathParaPr>
                      <m:jc m:val="left"/>
                    </m:oMathParaPr>
                    <m:oMath xmlns:m="http://schemas.openxmlformats.org/officeDocument/2006/math">
                      <m:r>
                        <a:rPr lang="fr-FR" b="0" i="1" smtClean="0">
                          <a:solidFill>
                            <a:schemeClr val="tx1"/>
                          </a:solidFill>
                          <a:latin typeface="Cambria Math" panose="02040503050406030204" pitchFamily="18" charset="0"/>
                        </a:rPr>
                        <m:t>𝑐</m:t>
                      </m:r>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𝑝𝑟𝑜𝑝𝑒𝑛𝑠𝑖𝑜𝑛</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𝑚𝑎𝑟𝑔𝑖𝑛𝑎𝑙𝑒</m:t>
                      </m:r>
                      <m:r>
                        <a:rPr lang="fr-FR" b="0" i="1" smtClean="0">
                          <a:solidFill>
                            <a:schemeClr val="tx1"/>
                          </a:solidFill>
                          <a:latin typeface="Cambria Math" panose="02040503050406030204" pitchFamily="18" charset="0"/>
                        </a:rPr>
                        <m:t> à </m:t>
                      </m:r>
                      <m:r>
                        <a:rPr lang="fr-FR" b="0" i="1" smtClean="0">
                          <a:solidFill>
                            <a:schemeClr val="tx1"/>
                          </a:solidFill>
                          <a:latin typeface="Cambria Math" panose="02040503050406030204" pitchFamily="18" charset="0"/>
                        </a:rPr>
                        <m:t>𝑐𝑜𝑛𝑠𝑜𝑚𝑚𝑒𝑟</m:t>
                      </m:r>
                      <m:r>
                        <a:rPr lang="fr-FR" b="0" i="1" smtClean="0">
                          <a:solidFill>
                            <a:schemeClr val="tx1"/>
                          </a:solidFill>
                          <a:latin typeface="Cambria Math" panose="02040503050406030204" pitchFamily="18" charset="0"/>
                        </a:rPr>
                        <m:t> </m:t>
                      </m:r>
                      <m:r>
                        <a:rPr lang="fr-FR" b="0" i="0" smtClean="0">
                          <a:solidFill>
                            <a:schemeClr val="tx1"/>
                          </a:solidFill>
                          <a:latin typeface="Cambria Math" panose="02040503050406030204" pitchFamily="18" charset="0"/>
                        </a:rPr>
                        <m:t> </m:t>
                      </m:r>
                      <m:r>
                        <m:rPr>
                          <m:sty m:val="p"/>
                        </m:rPr>
                        <a:rPr lang="fr-FR" b="0" i="0" smtClean="0">
                          <a:solidFill>
                            <a:schemeClr val="tx1"/>
                          </a:solidFill>
                          <a:latin typeface="Cambria Math" panose="02040503050406030204" pitchFamily="18" charset="0"/>
                        </a:rPr>
                        <m:t>et</m:t>
                      </m:r>
                      <m:r>
                        <a:rPr lang="fr-FR" b="0" i="0" smtClean="0">
                          <a:solidFill>
                            <a:schemeClr val="tx1"/>
                          </a:solidFill>
                          <a:latin typeface="Cambria Math" panose="02040503050406030204" pitchFamily="18" charset="0"/>
                        </a:rPr>
                        <m:t> 0</m:t>
                      </m:r>
                      <m:r>
                        <a:rPr lang="fr-FR" b="0" i="1" smtClean="0">
                          <a:solidFill>
                            <a:schemeClr val="tx1"/>
                          </a:solidFill>
                          <a:latin typeface="Cambria Math" panose="02040503050406030204" pitchFamily="18" charset="0"/>
                        </a:rPr>
                        <m:t>&lt;</m:t>
                      </m:r>
                      <m:r>
                        <a:rPr lang="fr-FR" b="0" i="1" smtClean="0">
                          <a:solidFill>
                            <a:schemeClr val="tx1"/>
                          </a:solidFill>
                          <a:latin typeface="Cambria Math" panose="02040503050406030204" pitchFamily="18" charset="0"/>
                        </a:rPr>
                        <m:t>𝑐</m:t>
                      </m:r>
                      <m:r>
                        <a:rPr lang="fr-FR" b="0" i="1" smtClean="0">
                          <a:solidFill>
                            <a:schemeClr val="tx1"/>
                          </a:solidFill>
                          <a:latin typeface="Cambria Math" panose="02040503050406030204" pitchFamily="18" charset="0"/>
                        </a:rPr>
                        <m:t>&lt;1</m:t>
                      </m:r>
                    </m:oMath>
                  </m:oMathPara>
                </a14:m>
                <a:endParaRPr lang="fr-FR" b="0" dirty="0">
                  <a:solidFill>
                    <a:schemeClr val="tx1"/>
                  </a:solidFill>
                </a:endParaRPr>
              </a:p>
              <a:p>
                <a:pPr marL="0" indent="0">
                  <a:buNone/>
                </a:pPr>
                <a14:m>
                  <m:oMath xmlns:m="http://schemas.openxmlformats.org/officeDocument/2006/math">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𝑟𝑒𝑣𝑒𝑛𝑢</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𝑑𝑖𝑠𝑝𝑜𝑛𝑖𝑏𝑙𝑒</m:t>
                    </m:r>
                  </m:oMath>
                </a14:m>
                <a:r>
                  <a:rPr lang="fr-FR" dirty="0">
                    <a:solidFill>
                      <a:schemeClr val="tx1"/>
                    </a:solidFill>
                  </a:rPr>
                  <a:t> </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25</a:t>
            </a:fld>
            <a:endParaRPr lang="fr-FR"/>
          </a:p>
        </p:txBody>
      </p:sp>
    </p:spTree>
    <p:extLst>
      <p:ext uri="{BB962C8B-B14F-4D97-AF65-F5344CB8AC3E}">
        <p14:creationId xmlns:p14="http://schemas.microsoft.com/office/powerpoint/2010/main" val="3626006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5913" y="622704"/>
            <a:ext cx="10774251" cy="1325563"/>
          </a:xfrm>
        </p:spPr>
        <p:txBody>
          <a:bodyPr/>
          <a:lstStyle/>
          <a:p>
            <a:r>
              <a:rPr lang="fr-FR" dirty="0">
                <a:solidFill>
                  <a:srgbClr val="FFC000"/>
                </a:solidFill>
              </a:rPr>
              <a:t>2.2 La fonction de consommation Keynésienne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79549" y="1825625"/>
                <a:ext cx="10774251" cy="4351338"/>
              </a:xfrm>
            </p:spPr>
            <p:txBody>
              <a:bodyPr/>
              <a:lstStyle/>
              <a:p>
                <a:pPr marL="0" indent="0">
                  <a:buNone/>
                </a:pPr>
                <a:endParaRPr lang="fr-FR" u="sng" dirty="0">
                  <a:solidFill>
                    <a:schemeClr val="accent4"/>
                  </a:solidFill>
                </a:endParaRPr>
              </a:p>
              <a:p>
                <a:pPr marL="0" indent="0" algn="ctr">
                  <a:buNone/>
                </a:pPr>
                <a:endParaRPr lang="fr-FR" dirty="0"/>
              </a:p>
              <a:p>
                <a:pPr marL="0" indent="0" algn="ctr">
                  <a:buNone/>
                </a:pPr>
                <a:endParaRPr lang="fr-FR" dirty="0"/>
              </a:p>
              <a:p>
                <a:pPr marL="0" indent="0" algn="ctr">
                  <a:buNone/>
                </a:pPr>
                <a:r>
                  <a:rPr lang="fr-FR" sz="4800" dirty="0"/>
                  <a:t>Que représente </a:t>
                </a:r>
                <a14:m>
                  <m:oMath xmlns:m="http://schemas.openxmlformats.org/officeDocument/2006/math">
                    <m:sSub>
                      <m:sSubPr>
                        <m:ctrlPr>
                          <a:rPr lang="fr-FR" sz="4800" i="1" smtClean="0">
                            <a:solidFill>
                              <a:srgbClr val="FFFF00"/>
                            </a:solidFill>
                            <a:latin typeface="Cambria Math" panose="02040503050406030204" pitchFamily="18" charset="0"/>
                          </a:rPr>
                        </m:ctrlPr>
                      </m:sSubPr>
                      <m:e>
                        <m:r>
                          <a:rPr lang="fr-FR" sz="4800" b="0" i="1" smtClean="0">
                            <a:solidFill>
                              <a:srgbClr val="FFFF00"/>
                            </a:solidFill>
                            <a:latin typeface="Cambria Math" panose="02040503050406030204" pitchFamily="18" charset="0"/>
                          </a:rPr>
                          <m:t>𝑌</m:t>
                        </m:r>
                      </m:e>
                      <m:sub>
                        <m:r>
                          <a:rPr lang="fr-FR" sz="4800" b="0" i="1" smtClean="0">
                            <a:solidFill>
                              <a:srgbClr val="FFFF00"/>
                            </a:solidFill>
                            <a:latin typeface="Cambria Math" panose="02040503050406030204" pitchFamily="18" charset="0"/>
                          </a:rPr>
                          <m:t>𝑑</m:t>
                        </m:r>
                      </m:sub>
                    </m:sSub>
                  </m:oMath>
                </a14:m>
                <a:r>
                  <a:rPr lang="fr-FR" sz="4800" dirty="0"/>
                  <a:t> ?</a:t>
                </a:r>
              </a:p>
              <a:p>
                <a:pPr marL="0" indent="0">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79549" y="1825625"/>
                <a:ext cx="10774251" cy="4351338"/>
              </a:xfrm>
              <a:blipFill rotWithShape="1">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26</a:t>
            </a:fld>
            <a:endParaRPr lang="fr-FR"/>
          </a:p>
        </p:txBody>
      </p:sp>
    </p:spTree>
    <p:extLst>
      <p:ext uri="{BB962C8B-B14F-4D97-AF65-F5344CB8AC3E}">
        <p14:creationId xmlns:p14="http://schemas.microsoft.com/office/powerpoint/2010/main" val="336296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027" y="635584"/>
            <a:ext cx="10877282" cy="1325563"/>
          </a:xfrm>
        </p:spPr>
        <p:txBody>
          <a:bodyPr/>
          <a:lstStyle/>
          <a:p>
            <a:r>
              <a:rPr lang="fr-FR" dirty="0">
                <a:solidFill>
                  <a:srgbClr val="FFC000"/>
                </a:solidFill>
              </a:rPr>
              <a:t>2.2 La fonction de consommation Keynésienne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476518" y="1961147"/>
                <a:ext cx="10877282" cy="4215816"/>
              </a:xfrm>
            </p:spPr>
            <p:txBody>
              <a:bodyPr/>
              <a:lstStyle/>
              <a:p>
                <a:pPr marL="0" indent="0">
                  <a:buNone/>
                </a:pPr>
                <a:endParaRPr lang="fr-FR" u="sng" dirty="0">
                  <a:solidFill>
                    <a:schemeClr val="accent4"/>
                  </a:solidFill>
                </a:endParaRPr>
              </a:p>
              <a:p>
                <a:pPr marL="0" indent="0">
                  <a:buNone/>
                </a:pPr>
                <a:endParaRPr lang="fr-FR" dirty="0"/>
              </a:p>
              <a:p>
                <a:pPr marL="0" indent="0">
                  <a:buNone/>
                </a:pPr>
                <a14:m>
                  <m:oMath xmlns:m="http://schemas.openxmlformats.org/officeDocument/2006/math">
                    <m:sSub>
                      <m:sSubPr>
                        <m:ctrlPr>
                          <a:rPr lang="fr-FR"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𝑑</m:t>
                        </m:r>
                      </m:sub>
                    </m:sSub>
                  </m:oMath>
                </a14:m>
                <a:r>
                  <a:rPr lang="fr-FR" dirty="0"/>
                  <a:t> représente le revenu disponible des ménages. C’est le revenu détenu après déduction des prélèvements obligatoires.</a:t>
                </a:r>
              </a:p>
              <a:p>
                <a:pPr marL="0" indent="0">
                  <a:buNone/>
                </a:pPr>
                <a:endParaRPr lang="fr-FR" dirty="0"/>
              </a:p>
              <a:p>
                <a:pPr marL="0" indent="0">
                  <a:buNone/>
                </a:pPr>
                <a14:m>
                  <m:oMathPara xmlns:m="http://schemas.openxmlformats.org/officeDocument/2006/math">
                    <m:oMathParaPr>
                      <m:jc m:val="centerGroup"/>
                    </m:oMathParaPr>
                    <m:oMath xmlns:m="http://schemas.openxmlformats.org/officeDocument/2006/math">
                      <m:sSub>
                        <m:sSubPr>
                          <m:ctrlPr>
                            <a:rPr lang="fr-FR"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𝑑</m:t>
                          </m:r>
                        </m:sub>
                      </m:sSub>
                      <m:r>
                        <a:rPr lang="fr-FR" b="0" i="1" smtClean="0">
                          <a:solidFill>
                            <a:srgbClr val="FFFF00"/>
                          </a:solidFill>
                          <a:latin typeface="Cambria Math" panose="02040503050406030204" pitchFamily="18" charset="0"/>
                        </a:rPr>
                        <m:t>=</m:t>
                      </m:r>
                      <m:r>
                        <a:rPr lang="fr-FR" b="0" i="1" smtClean="0">
                          <a:solidFill>
                            <a:srgbClr val="FFFF00"/>
                          </a:solidFill>
                          <a:latin typeface="Cambria Math" panose="02040503050406030204" pitchFamily="18" charset="0"/>
                        </a:rPr>
                        <m:t>𝑌</m:t>
                      </m:r>
                      <m:r>
                        <a:rPr lang="fr-FR" b="0" i="1" smtClean="0">
                          <a:solidFill>
                            <a:srgbClr val="FFFF00"/>
                          </a:solidFill>
                          <a:latin typeface="Cambria Math" panose="02040503050406030204" pitchFamily="18" charset="0"/>
                        </a:rPr>
                        <m:t>−</m:t>
                      </m:r>
                      <m:r>
                        <a:rPr lang="fr-FR" b="0" i="1" smtClean="0">
                          <a:solidFill>
                            <a:srgbClr val="FFFF00"/>
                          </a:solidFill>
                          <a:latin typeface="Cambria Math" panose="02040503050406030204" pitchFamily="18" charset="0"/>
                        </a:rPr>
                        <m:t>𝑇</m:t>
                      </m:r>
                    </m:oMath>
                  </m:oMathPara>
                </a14:m>
                <a:endParaRPr lang="fr-FR" dirty="0">
                  <a:solidFill>
                    <a:srgbClr val="FFFF00"/>
                  </a:solidFill>
                </a:endParaRPr>
              </a:p>
              <a:p>
                <a:pPr marL="0" indent="0">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476518" y="1961147"/>
                <a:ext cx="10877282" cy="4215816"/>
              </a:xfrm>
              <a:blipFill rotWithShape="1">
                <a:blip r:embed="rId2"/>
                <a:stretch>
                  <a:fillRect l="-840"/>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27</a:t>
            </a:fld>
            <a:endParaRPr lang="fr-FR"/>
          </a:p>
        </p:txBody>
      </p:sp>
    </p:spTree>
    <p:extLst>
      <p:ext uri="{BB962C8B-B14F-4D97-AF65-F5344CB8AC3E}">
        <p14:creationId xmlns:p14="http://schemas.microsoft.com/office/powerpoint/2010/main" val="1764217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273" y="635584"/>
            <a:ext cx="10748493" cy="1325563"/>
          </a:xfrm>
        </p:spPr>
        <p:txBody>
          <a:bodyPr/>
          <a:lstStyle/>
          <a:p>
            <a:r>
              <a:rPr lang="fr-FR" dirty="0">
                <a:solidFill>
                  <a:schemeClr val="accent4"/>
                </a:solidFill>
              </a:rPr>
              <a:t> </a:t>
            </a:r>
            <a:r>
              <a:rPr lang="fr-FR" dirty="0">
                <a:solidFill>
                  <a:srgbClr val="FFC000"/>
                </a:solidFill>
              </a:rPr>
              <a:t>2.2 La fonction de consommation Keynésienne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605307" y="1825625"/>
                <a:ext cx="10748493" cy="4351338"/>
              </a:xfrm>
            </p:spPr>
            <p:txBody>
              <a:bodyPr/>
              <a:lstStyle/>
              <a:p>
                <a:pPr marL="0" indent="0">
                  <a:buNone/>
                </a:pPr>
                <a:endParaRPr lang="fr-FR" u="sng" dirty="0">
                  <a:solidFill>
                    <a:schemeClr val="accent4"/>
                  </a:solidFill>
                </a:endParaRPr>
              </a:p>
              <a:p>
                <a:pPr marL="0" indent="0">
                  <a:buNone/>
                </a:pPr>
                <a:endParaRPr lang="fr-FR" u="sng" dirty="0"/>
              </a:p>
              <a:p>
                <a:pPr marL="0" indent="0" algn="ctr">
                  <a:buNone/>
                </a:pPr>
                <a:endParaRPr lang="fr-FR" dirty="0"/>
              </a:p>
              <a:p>
                <a:pPr marL="0" indent="0" algn="ctr">
                  <a:buNone/>
                </a:pPr>
                <a:r>
                  <a:rPr lang="fr-FR" dirty="0"/>
                  <a:t>Quelle est la forme de </a:t>
                </a:r>
                <a14:m>
                  <m:oMath xmlns:m="http://schemas.openxmlformats.org/officeDocument/2006/math">
                    <m:sSub>
                      <m:sSubPr>
                        <m:ctrlPr>
                          <a:rPr lang="fr-FR"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𝑑</m:t>
                        </m:r>
                      </m:sub>
                    </m:sSub>
                  </m:oMath>
                </a14:m>
                <a:r>
                  <a:rPr lang="fr-FR" dirty="0"/>
                  <a:t>?</a:t>
                </a:r>
              </a:p>
              <a:p>
                <a:pPr marL="0" indent="0">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605307" y="1825625"/>
                <a:ext cx="10748493" cy="4351338"/>
              </a:xfrm>
              <a:blipFill rotWithShape="1">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28</a:t>
            </a:fld>
            <a:endParaRPr lang="fr-FR"/>
          </a:p>
        </p:txBody>
      </p:sp>
    </p:spTree>
    <p:extLst>
      <p:ext uri="{BB962C8B-B14F-4D97-AF65-F5344CB8AC3E}">
        <p14:creationId xmlns:p14="http://schemas.microsoft.com/office/powerpoint/2010/main" val="253069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7421" y="648463"/>
            <a:ext cx="10787130" cy="1325563"/>
          </a:xfrm>
        </p:spPr>
        <p:txBody>
          <a:bodyPr>
            <a:normAutofit fontScale="90000"/>
          </a:bodyPr>
          <a:lstStyle/>
          <a:p>
            <a:r>
              <a:rPr lang="fr-FR" dirty="0">
                <a:solidFill>
                  <a:srgbClr val="FFC000"/>
                </a:solidFill>
              </a:rPr>
              <a:t>2.2.1 La propension moyenne à consommer et la  propension marginale à consommer</a:t>
            </a:r>
            <a:br>
              <a:rPr lang="fr-FR" dirty="0">
                <a:solidFill>
                  <a:schemeClr val="accent4"/>
                </a:solidFill>
              </a:rPr>
            </a:br>
            <a:endParaRPr lang="fr-FR" dirty="0">
              <a:solidFill>
                <a:srgbClr val="FFC000"/>
              </a:solidFill>
            </a:endParaRP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66670" y="2044568"/>
                <a:ext cx="10787130" cy="4351338"/>
              </a:xfrm>
            </p:spPr>
            <p:txBody>
              <a:bodyPr/>
              <a:lstStyle/>
              <a:p>
                <a:pPr marL="0" indent="0">
                  <a:buNone/>
                </a:pPr>
                <a:endParaRPr lang="fr-FR" u="sng" dirty="0">
                  <a:solidFill>
                    <a:schemeClr val="tx1"/>
                  </a:solidFill>
                </a:endParaRPr>
              </a:p>
              <a:p>
                <a:pPr marL="0" indent="0">
                  <a:buNone/>
                </a:pPr>
                <a:r>
                  <a:rPr lang="fr-FR" dirty="0">
                    <a:solidFill>
                      <a:schemeClr val="tx1"/>
                    </a:solidFill>
                  </a:rPr>
                  <a:t>La propension moyenne à consommer (PMC) c’est la part du revenu consacré à la consommation.</a:t>
                </a:r>
              </a:p>
              <a:p>
                <a:pPr marL="0" indent="0">
                  <a:buNone/>
                </a:pPr>
                <a:endParaRPr lang="fr-FR"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𝑃𝑀𝐶</m:t>
                      </m:r>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𝐶</m:t>
                          </m:r>
                        </m:num>
                        <m:den>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den>
                      </m:f>
                    </m:oMath>
                  </m:oMathPara>
                </a14:m>
                <a:endParaRPr lang="fr-FR" dirty="0">
                  <a:solidFill>
                    <a:schemeClr val="tx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66670" y="2044568"/>
                <a:ext cx="10787130" cy="4351338"/>
              </a:xfrm>
              <a:blipFill>
                <a:blip r:embed="rId2"/>
                <a:stretch>
                  <a:fillRect l="-1186"/>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29</a:t>
            </a:fld>
            <a:endParaRPr lang="fr-FR"/>
          </a:p>
        </p:txBody>
      </p:sp>
    </p:spTree>
    <p:extLst>
      <p:ext uri="{BB962C8B-B14F-4D97-AF65-F5344CB8AC3E}">
        <p14:creationId xmlns:p14="http://schemas.microsoft.com/office/powerpoint/2010/main" val="235646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31F287-92F9-42F5-9E8C-E8DAB01F578B}"/>
              </a:ext>
            </a:extLst>
          </p:cNvPr>
          <p:cNvSpPr>
            <a:spLocks noGrp="1"/>
          </p:cNvSpPr>
          <p:nvPr>
            <p:ph type="title"/>
          </p:nvPr>
        </p:nvSpPr>
        <p:spPr>
          <a:xfrm>
            <a:off x="524741" y="620392"/>
            <a:ext cx="3808268" cy="5504688"/>
          </a:xfrm>
        </p:spPr>
        <p:txBody>
          <a:bodyPr>
            <a:normAutofit/>
          </a:bodyPr>
          <a:lstStyle/>
          <a:p>
            <a:pPr eaLnBrk="1" fontAlgn="auto" hangingPunct="1">
              <a:spcAft>
                <a:spcPts val="0"/>
              </a:spcAft>
              <a:defRPr/>
            </a:pPr>
            <a:r>
              <a:rPr lang="fr-FR" sz="6000" b="1">
                <a:solidFill>
                  <a:schemeClr val="bg1"/>
                </a:solidFill>
                <a:latin typeface="Comic Sans MS" pitchFamily="66" charset="0"/>
              </a:rPr>
              <a:t>Travail  , TD , Devoir et Examen</a:t>
            </a:r>
            <a:endParaRPr lang="fr-FR" sz="6000">
              <a:solidFill>
                <a:schemeClr val="bg1"/>
              </a:solidFill>
            </a:endParaRPr>
          </a:p>
        </p:txBody>
      </p:sp>
      <p:sp>
        <p:nvSpPr>
          <p:cNvPr id="13316" name="Espace réservé du numéro de diapositive 3">
            <a:extLst>
              <a:ext uri="{FF2B5EF4-FFF2-40B4-BE49-F238E27FC236}">
                <a16:creationId xmlns:a16="http://schemas.microsoft.com/office/drawing/2014/main" id="{9A2FD2B2-19DE-4086-8584-D307FE7AF983}"/>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spcAft>
                <a:spcPts val="600"/>
              </a:spcAft>
            </a:pPr>
            <a:fld id="{C3FAF4E9-9284-462C-B4DF-4AB81CB47B86}" type="slidenum">
              <a:rPr lang="fr-FR" altLang="fr-FR" smtClean="0"/>
              <a:pPr>
                <a:spcAft>
                  <a:spcPts val="600"/>
                </a:spcAft>
              </a:pPr>
              <a:t>3</a:t>
            </a:fld>
            <a:endParaRPr lang="fr-FR" altLang="fr-FR"/>
          </a:p>
        </p:txBody>
      </p:sp>
      <p:graphicFrame>
        <p:nvGraphicFramePr>
          <p:cNvPr id="13318" name="Espace réservé du contenu 2">
            <a:extLst>
              <a:ext uri="{FF2B5EF4-FFF2-40B4-BE49-F238E27FC236}">
                <a16:creationId xmlns:a16="http://schemas.microsoft.com/office/drawing/2014/main" id="{859EE852-5089-4EE9-9074-B77F2FB6C09F}"/>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542" y="622705"/>
            <a:ext cx="10748493" cy="1325563"/>
          </a:xfrm>
        </p:spPr>
        <p:txBody>
          <a:bodyPr/>
          <a:lstStyle/>
          <a:p>
            <a:r>
              <a:rPr lang="fr-FR" dirty="0">
                <a:solidFill>
                  <a:srgbClr val="FFC000"/>
                </a:solidFill>
              </a:rPr>
              <a:t>2.2.1 La propension moyenne à consommer et le taux d’épargne </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01278" y="1828799"/>
                <a:ext cx="10552522" cy="4348163"/>
              </a:xfrm>
            </p:spPr>
            <p:txBody>
              <a:bodyPr/>
              <a:lstStyle/>
              <a:p>
                <a:pPr marL="0" indent="0">
                  <a:buNone/>
                </a:pPr>
                <a:r>
                  <a:rPr lang="fr-FR" dirty="0">
                    <a:solidFill>
                      <a:schemeClr val="tx1"/>
                    </a:solidFill>
                  </a:rPr>
                  <a:t>Connaître la propension moyenne à consommer revient à connaître le taux d’épargne des ménages:</a:t>
                </a:r>
              </a:p>
              <a:p>
                <a:pPr marL="0" indent="0">
                  <a:buNone/>
                </a:pPr>
                <a:endParaRPr lang="fr-FR" u="sng"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fr-FR"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𝑆</m:t>
                          </m:r>
                        </m:num>
                        <m:den>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den>
                      </m:f>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𝐶</m:t>
                          </m:r>
                        </m:num>
                        <m:den>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den>
                      </m:f>
                      <m:r>
                        <a:rPr lang="fr-FR" b="0" i="1" smtClean="0">
                          <a:solidFill>
                            <a:schemeClr val="tx1"/>
                          </a:solidFill>
                          <a:latin typeface="Cambria Math" panose="02040503050406030204" pitchFamily="18" charset="0"/>
                        </a:rPr>
                        <m:t>=1−</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𝐶</m:t>
                          </m:r>
                        </m:num>
                        <m:den>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den>
                      </m:f>
                      <m:r>
                        <a:rPr lang="fr-FR" b="0" i="1" smtClean="0">
                          <a:solidFill>
                            <a:schemeClr val="tx1"/>
                          </a:solidFill>
                          <a:latin typeface="Cambria Math" panose="02040503050406030204" pitchFamily="18" charset="0"/>
                        </a:rPr>
                        <m:t>=1−</m:t>
                      </m:r>
                      <m:r>
                        <a:rPr lang="fr-FR" b="0" i="1" smtClean="0">
                          <a:solidFill>
                            <a:schemeClr val="tx1"/>
                          </a:solidFill>
                          <a:latin typeface="Cambria Math" panose="02040503050406030204" pitchFamily="18" charset="0"/>
                        </a:rPr>
                        <m:t>𝑃𝑀𝐶</m:t>
                      </m:r>
                    </m:oMath>
                  </m:oMathPara>
                </a14:m>
                <a:endParaRPr lang="fr-FR" dirty="0">
                  <a:solidFill>
                    <a:schemeClr val="tx1"/>
                  </a:solidFill>
                </a:endParaRPr>
              </a:p>
              <a:p>
                <a:pPr marL="0" indent="0">
                  <a:buNone/>
                </a:pPr>
                <a:endParaRPr lang="fr-FR" dirty="0">
                  <a:solidFill>
                    <a:schemeClr val="tx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01278" y="1828799"/>
                <a:ext cx="10552522" cy="4348163"/>
              </a:xfrm>
              <a:blipFill>
                <a:blip r:embed="rId2"/>
                <a:stretch>
                  <a:fillRect l="-1155" t="-2244"/>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30</a:t>
            </a:fld>
            <a:endParaRPr lang="fr-FR"/>
          </a:p>
        </p:txBody>
      </p:sp>
    </p:spTree>
    <p:extLst>
      <p:ext uri="{BB962C8B-B14F-4D97-AF65-F5344CB8AC3E}">
        <p14:creationId xmlns:p14="http://schemas.microsoft.com/office/powerpoint/2010/main" val="230185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1663" y="571189"/>
            <a:ext cx="10761372" cy="1325563"/>
          </a:xfrm>
        </p:spPr>
        <p:txBody>
          <a:bodyPr/>
          <a:lstStyle/>
          <a:p>
            <a:r>
              <a:rPr lang="fr-FR" dirty="0">
                <a:solidFill>
                  <a:srgbClr val="FFC000"/>
                </a:solidFill>
              </a:rPr>
              <a:t>2.2.2 La propension marginale à consommer </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218937" y="2070326"/>
                <a:ext cx="10761372" cy="4351338"/>
              </a:xfrm>
            </p:spPr>
            <p:txBody>
              <a:bodyPr/>
              <a:lstStyle/>
              <a:p>
                <a:pPr marL="0" indent="0">
                  <a:buNone/>
                </a:pPr>
                <a:endParaRPr lang="fr-FR" u="sng" dirty="0">
                  <a:solidFill>
                    <a:schemeClr val="tx1"/>
                  </a:solidFill>
                </a:endParaRPr>
              </a:p>
              <a:p>
                <a:pPr marL="0" indent="0">
                  <a:buNone/>
                </a:pPr>
                <a:endParaRPr lang="fr-FR" dirty="0">
                  <a:solidFill>
                    <a:schemeClr val="tx1"/>
                  </a:solidFill>
                </a:endParaRPr>
              </a:p>
              <a:p>
                <a:pPr marL="0" indent="0">
                  <a:buNone/>
                </a:pPr>
                <a:r>
                  <a:rPr lang="fr-FR" dirty="0">
                    <a:solidFill>
                      <a:schemeClr val="tx1"/>
                    </a:solidFill>
                  </a:rPr>
                  <a:t>La propension marginale à consommer (</a:t>
                </a:r>
                <a14:m>
                  <m:oMath xmlns:m="http://schemas.openxmlformats.org/officeDocument/2006/math">
                    <m:r>
                      <a:rPr lang="fr-FR" b="0" i="1" smtClean="0">
                        <a:solidFill>
                          <a:schemeClr val="tx1"/>
                        </a:solidFill>
                        <a:latin typeface="Cambria Math" panose="02040503050406030204" pitchFamily="18" charset="0"/>
                      </a:rPr>
                      <m:t>𝑃𝑚𝐶</m:t>
                    </m:r>
                  </m:oMath>
                </a14:m>
                <a:r>
                  <a:rPr lang="fr-FR" dirty="0">
                    <a:solidFill>
                      <a:schemeClr val="tx1"/>
                    </a:solidFill>
                  </a:rPr>
                  <a:t>) est la part de la hausse du revenu affectée à la consommation.</a:t>
                </a:r>
              </a:p>
              <a:p>
                <a:pPr marL="0" indent="0">
                  <a:buNone/>
                </a:pPr>
                <a:endParaRPr lang="fr-FR"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fr-FR" b="0" i="1" smtClean="0">
                          <a:solidFill>
                            <a:schemeClr val="tx1"/>
                          </a:solidFill>
                          <a:latin typeface="Cambria Math" panose="02040503050406030204" pitchFamily="18" charset="0"/>
                        </a:rPr>
                        <m:t>𝑃𝑚𝐶</m:t>
                      </m:r>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𝐶</m:t>
                          </m:r>
                        </m:num>
                        <m:den>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den>
                      </m:f>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𝐶</m:t>
                          </m:r>
                          <m:d>
                            <m:dPr>
                              <m:ctrlPr>
                                <a:rPr lang="fr-FR" b="0" i="1" smtClean="0">
                                  <a:solidFill>
                                    <a:schemeClr val="tx1"/>
                                  </a:solidFill>
                                  <a:latin typeface="Cambria Math" panose="02040503050406030204" pitchFamily="18" charset="0"/>
                                </a:rPr>
                              </m:ctrlPr>
                            </m:dPr>
                            <m:e>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e>
                          </m:d>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𝐶</m:t>
                          </m:r>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r>
                            <a:rPr lang="fr-FR" b="0" i="1" smtClean="0">
                              <a:solidFill>
                                <a:schemeClr val="tx1"/>
                              </a:solidFill>
                              <a:latin typeface="Cambria Math" panose="02040503050406030204" pitchFamily="18" charset="0"/>
                              <a:ea typeface="Cambria Math" panose="02040503050406030204" pitchFamily="18" charset="0"/>
                            </a:rPr>
                            <m:t>)</m:t>
                          </m:r>
                        </m:num>
                        <m:den>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den>
                      </m:f>
                      <m:r>
                        <a:rPr lang="fr-FR" b="0" i="1" smtClean="0">
                          <a:solidFill>
                            <a:schemeClr val="tx1"/>
                          </a:solidFill>
                          <a:latin typeface="Cambria Math" panose="02040503050406030204" pitchFamily="18" charset="0"/>
                        </a:rPr>
                        <m:t>=</m:t>
                      </m:r>
                      <m:sSup>
                        <m:sSupPr>
                          <m:ctrlPr>
                            <a:rPr lang="fr-FR" b="0"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𝐶</m:t>
                          </m:r>
                        </m:e>
                        <m:sup>
                          <m:r>
                            <a:rPr lang="fr-FR" b="0" i="1" smtClean="0">
                              <a:solidFill>
                                <a:schemeClr val="tx1"/>
                              </a:solidFill>
                              <a:latin typeface="Cambria Math" panose="02040503050406030204" pitchFamily="18" charset="0"/>
                            </a:rPr>
                            <m:t>′</m:t>
                          </m:r>
                        </m:sup>
                      </m:sSup>
                      <m:r>
                        <a:rPr lang="fr-FR" b="0" i="1" smtClean="0">
                          <a:solidFill>
                            <a:schemeClr val="tx1"/>
                          </a:solidFill>
                          <a:latin typeface="Cambria Math" panose="02040503050406030204" pitchFamily="18" charset="0"/>
                        </a:rPr>
                        <m:t>(</m:t>
                      </m:r>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𝑌</m:t>
                          </m:r>
                        </m:e>
                        <m:sub>
                          <m:r>
                            <a:rPr lang="fr-FR" b="0" i="1" smtClean="0">
                              <a:solidFill>
                                <a:schemeClr val="tx1"/>
                              </a:solidFill>
                              <a:latin typeface="Cambria Math" panose="02040503050406030204" pitchFamily="18" charset="0"/>
                            </a:rPr>
                            <m:t>𝑑</m:t>
                          </m:r>
                        </m:sub>
                      </m:sSub>
                      <m:r>
                        <a:rPr lang="fr-FR" b="0" i="1" smtClean="0">
                          <a:solidFill>
                            <a:schemeClr val="tx1"/>
                          </a:solidFill>
                          <a:latin typeface="Cambria Math" panose="02040503050406030204" pitchFamily="18" charset="0"/>
                        </a:rPr>
                        <m:t>)</m:t>
                      </m:r>
                    </m:oMath>
                  </m:oMathPara>
                </a14:m>
                <a:endParaRPr lang="fr-FR" dirty="0">
                  <a:solidFill>
                    <a:schemeClr val="tx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218937" y="2070326"/>
                <a:ext cx="10761372" cy="4351338"/>
              </a:xfrm>
              <a:blipFill>
                <a:blip r:embed="rId2"/>
                <a:stretch>
                  <a:fillRect l="-1190" r="-1076"/>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31</a:t>
            </a:fld>
            <a:endParaRPr lang="fr-FR"/>
          </a:p>
        </p:txBody>
      </p:sp>
    </p:spTree>
    <p:extLst>
      <p:ext uri="{BB962C8B-B14F-4D97-AF65-F5344CB8AC3E}">
        <p14:creationId xmlns:p14="http://schemas.microsoft.com/office/powerpoint/2010/main" val="220387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059" y="584068"/>
            <a:ext cx="10825766" cy="1325563"/>
          </a:xfrm>
        </p:spPr>
        <p:txBody>
          <a:bodyPr/>
          <a:lstStyle/>
          <a:p>
            <a:r>
              <a:rPr lang="fr-FR" dirty="0">
                <a:solidFill>
                  <a:srgbClr val="FFC000"/>
                </a:solidFill>
              </a:rPr>
              <a:t>2.2.1 La propension marginale à consommer et la propension marginale à épargner</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244696" y="2083205"/>
                <a:ext cx="10825766" cy="4351338"/>
              </a:xfrm>
            </p:spPr>
            <p:txBody>
              <a:bodyPr/>
              <a:lstStyle/>
              <a:p>
                <a:pPr marL="0" indent="0">
                  <a:buNone/>
                </a:pPr>
                <a:endParaRPr lang="fr-FR" u="sng" dirty="0">
                  <a:solidFill>
                    <a:schemeClr val="tx1"/>
                  </a:solidFill>
                </a:endParaRPr>
              </a:p>
              <a:p>
                <a:pPr marL="0" indent="0">
                  <a:buNone/>
                </a:pPr>
                <a:endParaRPr lang="fr-FR" u="sng" dirty="0">
                  <a:solidFill>
                    <a:schemeClr val="tx1"/>
                  </a:solidFill>
                </a:endParaRPr>
              </a:p>
              <a:p>
                <a:pPr marL="0" indent="0">
                  <a:buNone/>
                </a:pPr>
                <a:endParaRPr lang="fr-FR" u="sng"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fr-FR" b="0" i="1" smtClean="0">
                          <a:solidFill>
                            <a:schemeClr val="tx1"/>
                          </a:solidFill>
                          <a:latin typeface="Cambria Math" panose="02040503050406030204" pitchFamily="18" charset="0"/>
                        </a:rPr>
                        <m:t>𝑃𝑚𝑆</m:t>
                      </m:r>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𝑆</m:t>
                          </m:r>
                        </m:num>
                        <m:den>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den>
                      </m:f>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𝐶</m:t>
                          </m:r>
                        </m:num>
                        <m:den>
                          <m:r>
                            <a:rPr lang="fr-FR" b="0" i="1" smtClean="0">
                              <a:solidFill>
                                <a:schemeClr val="tx1"/>
                              </a:solidFill>
                              <a:latin typeface="Cambria Math" panose="02040503050406030204" pitchFamily="18" charset="0"/>
                              <a:ea typeface="Cambria Math" panose="02040503050406030204" pitchFamily="18" charset="0"/>
                            </a:rPr>
                            <m:t>∆</m:t>
                          </m:r>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𝑌</m:t>
                              </m:r>
                            </m:e>
                            <m:sub>
                              <m:r>
                                <a:rPr lang="fr-FR" b="0" i="1" smtClean="0">
                                  <a:solidFill>
                                    <a:schemeClr val="tx1"/>
                                  </a:solidFill>
                                  <a:latin typeface="Cambria Math" panose="02040503050406030204" pitchFamily="18" charset="0"/>
                                  <a:ea typeface="Cambria Math" panose="02040503050406030204" pitchFamily="18" charset="0"/>
                                </a:rPr>
                                <m:t>𝑑</m:t>
                              </m:r>
                            </m:sub>
                          </m:sSub>
                        </m:den>
                      </m:f>
                      <m:r>
                        <a:rPr lang="fr-FR" b="0" i="1" smtClean="0">
                          <a:solidFill>
                            <a:schemeClr val="tx1"/>
                          </a:solidFill>
                          <a:latin typeface="Cambria Math" panose="02040503050406030204" pitchFamily="18" charset="0"/>
                        </a:rPr>
                        <m:t>=1−</m:t>
                      </m:r>
                      <m:r>
                        <a:rPr lang="fr-FR" b="0" i="1" smtClean="0">
                          <a:solidFill>
                            <a:schemeClr val="tx1"/>
                          </a:solidFill>
                          <a:latin typeface="Cambria Math" panose="02040503050406030204" pitchFamily="18" charset="0"/>
                        </a:rPr>
                        <m:t>𝑃𝑚𝐶</m:t>
                      </m:r>
                    </m:oMath>
                  </m:oMathPara>
                </a14:m>
                <a:endParaRPr lang="fr-FR" dirty="0">
                  <a:solidFill>
                    <a:schemeClr val="tx1"/>
                  </a:solidFill>
                </a:endParaRPr>
              </a:p>
              <a:p>
                <a:pPr marL="0" indent="0">
                  <a:buNone/>
                </a:pPr>
                <a:endParaRPr lang="fr-FR" dirty="0">
                  <a:solidFill>
                    <a:schemeClr val="tx1"/>
                  </a:solidFill>
                </a:endParaRPr>
              </a:p>
              <a:p>
                <a:pPr marL="0" indent="0">
                  <a:buNone/>
                </a:pPr>
                <a:endParaRPr lang="fr-FR" dirty="0">
                  <a:solidFill>
                    <a:schemeClr val="tx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244696" y="2083205"/>
                <a:ext cx="10825766" cy="4351338"/>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32</a:t>
            </a:fld>
            <a:endParaRPr lang="fr-FR"/>
          </a:p>
        </p:txBody>
      </p:sp>
    </p:spTree>
    <p:extLst>
      <p:ext uri="{BB962C8B-B14F-4D97-AF65-F5344CB8AC3E}">
        <p14:creationId xmlns:p14="http://schemas.microsoft.com/office/powerpoint/2010/main" val="2476772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3026" y="699977"/>
            <a:ext cx="10774251" cy="1325563"/>
          </a:xfrm>
        </p:spPr>
        <p:txBody>
          <a:bodyPr>
            <a:normAutofit fontScale="90000"/>
          </a:bodyPr>
          <a:lstStyle/>
          <a:p>
            <a:r>
              <a:rPr lang="fr-FR" dirty="0">
                <a:solidFill>
                  <a:srgbClr val="FFC000"/>
                </a:solidFill>
              </a:rPr>
              <a:t>2.2.3 Comment évoluent les propensions moyennes et marginales lorsque le revenu augmente ?</a:t>
            </a:r>
            <a:br>
              <a:rPr lang="fr-FR" dirty="0">
                <a:solidFill>
                  <a:srgbClr val="FFC000"/>
                </a:solidFill>
              </a:rPr>
            </a:br>
            <a:endParaRPr lang="fr-FR" dirty="0">
              <a:solidFill>
                <a:srgbClr val="FFC000"/>
              </a:solidFill>
            </a:endParaRPr>
          </a:p>
        </p:txBody>
      </p:sp>
      <p:sp>
        <p:nvSpPr>
          <p:cNvPr id="3" name="Espace réservé du contenu 2"/>
          <p:cNvSpPr>
            <a:spLocks noGrp="1"/>
          </p:cNvSpPr>
          <p:nvPr>
            <p:ph idx="1"/>
          </p:nvPr>
        </p:nvSpPr>
        <p:spPr>
          <a:xfrm>
            <a:off x="579549" y="2025539"/>
            <a:ext cx="10774251" cy="4151423"/>
          </a:xfrm>
        </p:spPr>
        <p:txBody>
          <a:bodyPr/>
          <a:lstStyle/>
          <a:p>
            <a:pPr marL="0" indent="0">
              <a:buNone/>
            </a:pPr>
            <a:endParaRPr lang="fr-FR" dirty="0"/>
          </a:p>
          <a:p>
            <a:pPr marL="0" indent="0">
              <a:buNone/>
            </a:pPr>
            <a:endParaRPr lang="fr-FR" dirty="0"/>
          </a:p>
          <a:p>
            <a:pPr marL="0" indent="0">
              <a:buNone/>
            </a:pPr>
            <a:r>
              <a:rPr lang="fr-FR" dirty="0"/>
              <a:t>Pour répondre à cette question Keynes énonce « une  loi psychologique fondamentale »</a:t>
            </a:r>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33</a:t>
            </a:fld>
            <a:endParaRPr lang="fr-FR"/>
          </a:p>
        </p:txBody>
      </p:sp>
    </p:spTree>
    <p:extLst>
      <p:ext uri="{BB962C8B-B14F-4D97-AF65-F5344CB8AC3E}">
        <p14:creationId xmlns:p14="http://schemas.microsoft.com/office/powerpoint/2010/main" val="185668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0147" y="635584"/>
            <a:ext cx="10774251" cy="1325563"/>
          </a:xfrm>
        </p:spPr>
        <p:txBody>
          <a:bodyPr>
            <a:normAutofit fontScale="90000"/>
          </a:bodyPr>
          <a:lstStyle/>
          <a:p>
            <a:r>
              <a:rPr lang="fr-FR" dirty="0"/>
              <a:t> Comment évoluent les propensions moyennes et marginales lorsque le revenu augmente ?</a:t>
            </a:r>
            <a:br>
              <a:rPr lang="fr-FR" dirty="0"/>
            </a:br>
            <a:endParaRPr lang="fr-FR" dirty="0"/>
          </a:p>
        </p:txBody>
      </p:sp>
      <p:sp>
        <p:nvSpPr>
          <p:cNvPr id="3" name="Espace réservé du contenu 2"/>
          <p:cNvSpPr>
            <a:spLocks noGrp="1"/>
          </p:cNvSpPr>
          <p:nvPr>
            <p:ph idx="1"/>
          </p:nvPr>
        </p:nvSpPr>
        <p:spPr>
          <a:xfrm>
            <a:off x="579549" y="1825625"/>
            <a:ext cx="10774251" cy="4351338"/>
          </a:xfrm>
        </p:spPr>
        <p:txBody>
          <a:bodyPr/>
          <a:lstStyle/>
          <a:p>
            <a:pPr marL="0" indent="0">
              <a:buNone/>
            </a:pPr>
            <a:endParaRPr lang="fr-FR" u="sng" dirty="0"/>
          </a:p>
          <a:p>
            <a:pPr marL="0" indent="0">
              <a:buNone/>
            </a:pPr>
            <a:endParaRPr lang="fr-FR" dirty="0"/>
          </a:p>
          <a:p>
            <a:pPr marL="0" indent="0">
              <a:buNone/>
            </a:pPr>
            <a:endParaRPr lang="fr-FR" dirty="0"/>
          </a:p>
          <a:p>
            <a:pPr marL="0" indent="0">
              <a:buNone/>
            </a:pPr>
            <a:r>
              <a:rPr lang="fr-FR" dirty="0"/>
              <a:t>« en moyenne, et la plupart du temps, les hommes tendent à accroitre leur consommation à mesure que leur revenu croît, mais non d’une quantité aussi grande que l’accroissement du revenu. » </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34</a:t>
            </a:fld>
            <a:endParaRPr lang="fr-FR"/>
          </a:p>
        </p:txBody>
      </p:sp>
    </p:spTree>
    <p:extLst>
      <p:ext uri="{BB962C8B-B14F-4D97-AF65-F5344CB8AC3E}">
        <p14:creationId xmlns:p14="http://schemas.microsoft.com/office/powerpoint/2010/main" val="2805482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543" y="571189"/>
            <a:ext cx="10812887" cy="1325563"/>
          </a:xfrm>
        </p:spPr>
        <p:txBody>
          <a:bodyPr/>
          <a:lstStyle/>
          <a:p>
            <a:r>
              <a:rPr lang="fr-FR" dirty="0">
                <a:solidFill>
                  <a:srgbClr val="FFC000"/>
                </a:solidFill>
              </a:rPr>
              <a:t>Comment évoluent les propensions moyennes et marginales lorsque le revenu augmente ?</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540913" y="1825624"/>
                <a:ext cx="10812887" cy="4871389"/>
              </a:xfrm>
            </p:spPr>
            <p:txBody>
              <a:bodyPr/>
              <a:lstStyle/>
              <a:p>
                <a:pPr marL="0" indent="0" algn="just">
                  <a:buNone/>
                </a:pPr>
                <a:endParaRPr lang="fr-FR" u="sng" dirty="0">
                  <a:solidFill>
                    <a:schemeClr val="tx1"/>
                  </a:solidFill>
                </a:endParaRPr>
              </a:p>
              <a:p>
                <a:pPr marL="0" indent="0" algn="just">
                  <a:buNone/>
                </a:pPr>
                <a:r>
                  <a:rPr lang="fr-FR" dirty="0">
                    <a:solidFill>
                      <a:schemeClr val="tx1"/>
                    </a:solidFill>
                  </a:rPr>
                  <a:t>Cela signifie d’une part que la fonction de consommation est bien croissante, c'est-à-dire que la propension marginale à consommer est positive. Mais d’autre part, l’accroissement de la consommation est inférieur à l’accroissement du revenu, c’est à dire que la propension marginale à consommer est inférieure à 1. On en déduit alors une hypothèse fondamentale dans toute l’analyse keynésienne : </a:t>
                </a:r>
              </a:p>
              <a:p>
                <a:pPr marL="0" indent="0" algn="just">
                  <a:buNone/>
                </a:pPr>
                <a:endParaRPr lang="fr-FR" dirty="0">
                  <a:solidFill>
                    <a:schemeClr val="tx1"/>
                  </a:solidFill>
                </a:endParaRPr>
              </a:p>
              <a:p>
                <a:pPr marL="0" indent="0" algn="just">
                  <a:buNone/>
                </a:pPr>
                <a14:m>
                  <m:oMathPara xmlns:m="http://schemas.openxmlformats.org/officeDocument/2006/math">
                    <m:oMathParaPr>
                      <m:jc m:val="centerGroup"/>
                    </m:oMathParaPr>
                    <m:oMath xmlns:m="http://schemas.openxmlformats.org/officeDocument/2006/math">
                      <m:r>
                        <a:rPr lang="fr-FR" b="0" i="1" smtClean="0">
                          <a:solidFill>
                            <a:schemeClr val="tx1"/>
                          </a:solidFill>
                          <a:latin typeface="Cambria Math" panose="02040503050406030204" pitchFamily="18" charset="0"/>
                        </a:rPr>
                        <m:t>0</m:t>
                      </m:r>
                      <m:r>
                        <a:rPr lang="fr-FR" b="0" i="1" smtClean="0">
                          <a:solidFill>
                            <a:schemeClr val="tx1"/>
                          </a:solidFill>
                          <a:latin typeface="Cambria Math" panose="02040503050406030204" pitchFamily="18" charset="0"/>
                          <a:ea typeface="Cambria Math" panose="02040503050406030204" pitchFamily="18" charset="0"/>
                        </a:rPr>
                        <m:t>&lt;</m:t>
                      </m:r>
                      <m:r>
                        <a:rPr lang="fr-FR" b="0" i="1" smtClean="0">
                          <a:solidFill>
                            <a:schemeClr val="tx1"/>
                          </a:solidFill>
                          <a:latin typeface="Cambria Math" panose="02040503050406030204" pitchFamily="18" charset="0"/>
                          <a:ea typeface="Cambria Math" panose="02040503050406030204" pitchFamily="18" charset="0"/>
                        </a:rPr>
                        <m:t>𝑃𝑚𝐶</m:t>
                      </m:r>
                      <m:r>
                        <a:rPr lang="fr-FR" b="0" i="1" smtClean="0">
                          <a:solidFill>
                            <a:schemeClr val="tx1"/>
                          </a:solidFill>
                          <a:latin typeface="Cambria Math" panose="02040503050406030204" pitchFamily="18" charset="0"/>
                          <a:ea typeface="Cambria Math" panose="02040503050406030204" pitchFamily="18" charset="0"/>
                        </a:rPr>
                        <m:t>&lt;1</m:t>
                      </m:r>
                    </m:oMath>
                  </m:oMathPara>
                </a14:m>
                <a:endParaRPr lang="fr-FR" dirty="0">
                  <a:solidFill>
                    <a:schemeClr val="tx1"/>
                  </a:solidFill>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540913" y="1825624"/>
                <a:ext cx="10812887" cy="4871389"/>
              </a:xfrm>
              <a:blipFill>
                <a:blip r:embed="rId2"/>
                <a:stretch>
                  <a:fillRect l="-1184" r="-1127"/>
                </a:stretch>
              </a:blipFill>
            </p:spPr>
            <p:txBody>
              <a:bodyPr/>
              <a:lstStyle/>
              <a:p>
                <a:r>
                  <a:rPr lang="en-US">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35</a:t>
            </a:fld>
            <a:endParaRPr lang="fr-FR"/>
          </a:p>
        </p:txBody>
      </p:sp>
    </p:spTree>
    <p:extLst>
      <p:ext uri="{BB962C8B-B14F-4D97-AF65-F5344CB8AC3E}">
        <p14:creationId xmlns:p14="http://schemas.microsoft.com/office/powerpoint/2010/main" val="2716261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547" y="609823"/>
            <a:ext cx="10735614" cy="1325563"/>
          </a:xfrm>
        </p:spPr>
        <p:txBody>
          <a:bodyPr/>
          <a:lstStyle/>
          <a:p>
            <a:r>
              <a:rPr lang="fr-FR" dirty="0">
                <a:solidFill>
                  <a:srgbClr val="FFC000"/>
                </a:solidFill>
              </a:rPr>
              <a:t>Comment évoluent les propensions moyennes et marginales lorsque le revenu augmente ?</a:t>
            </a:r>
          </a:p>
        </p:txBody>
      </p:sp>
      <p:sp>
        <p:nvSpPr>
          <p:cNvPr id="3" name="Espace réservé du contenu 2"/>
          <p:cNvSpPr>
            <a:spLocks noGrp="1"/>
          </p:cNvSpPr>
          <p:nvPr>
            <p:ph idx="1"/>
          </p:nvPr>
        </p:nvSpPr>
        <p:spPr>
          <a:xfrm>
            <a:off x="618186" y="1825625"/>
            <a:ext cx="10735614" cy="4351338"/>
          </a:xfrm>
        </p:spPr>
        <p:txBody>
          <a:bodyPr/>
          <a:lstStyle/>
          <a:p>
            <a:pPr marL="0" indent="0" algn="just">
              <a:buNone/>
            </a:pPr>
            <a:endParaRPr lang="fr-FR" u="sng" dirty="0">
              <a:solidFill>
                <a:schemeClr val="accent4"/>
              </a:solidFill>
            </a:endParaRPr>
          </a:p>
          <a:p>
            <a:pPr marL="0" indent="0" algn="just">
              <a:buNone/>
            </a:pPr>
            <a:r>
              <a:rPr lang="fr-FR" dirty="0"/>
              <a:t>Il est à noter que la conséquence de cette loi, c’est que l’épargne est également une fonction croissante du revenu disponible: plus les revenus sont importants, plus les l’épargne des ménages augmente. </a:t>
            </a:r>
          </a:p>
          <a:p>
            <a:pPr marL="0" indent="0" algn="just">
              <a:buNone/>
            </a:pPr>
            <a:endParaRPr lang="fr-FR" b="0" dirty="0">
              <a:ea typeface="Cambria Math" panose="02040503050406030204" pitchFamily="18" charset="0"/>
            </a:endParaRPr>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36</a:t>
            </a:fld>
            <a:endParaRPr lang="fr-FR"/>
          </a:p>
        </p:txBody>
      </p:sp>
    </p:spTree>
    <p:extLst>
      <p:ext uri="{BB962C8B-B14F-4D97-AF65-F5344CB8AC3E}">
        <p14:creationId xmlns:p14="http://schemas.microsoft.com/office/powerpoint/2010/main" val="1869733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532" y="573556"/>
            <a:ext cx="10787130" cy="1325563"/>
          </a:xfrm>
        </p:spPr>
        <p:txBody>
          <a:bodyPr/>
          <a:lstStyle/>
          <a:p>
            <a:r>
              <a:rPr lang="fr-FR" dirty="0">
                <a:solidFill>
                  <a:srgbClr val="FFC000"/>
                </a:solidFill>
              </a:rPr>
              <a:t>2.2.4 La détermination de la consommation et de l’épargne dans l’analyse </a:t>
            </a:r>
            <a:r>
              <a:rPr lang="fr-FR" dirty="0" err="1">
                <a:solidFill>
                  <a:srgbClr val="FFC000"/>
                </a:solidFill>
              </a:rPr>
              <a:t>Keynesienne</a:t>
            </a:r>
            <a:endParaRPr lang="fr-FR" dirty="0">
              <a:solidFill>
                <a:srgbClr val="FFC000"/>
              </a:solidFill>
            </a:endParaRPr>
          </a:p>
        </p:txBody>
      </p:sp>
      <p:sp>
        <p:nvSpPr>
          <p:cNvPr id="3" name="Espace réservé du contenu 2"/>
          <p:cNvSpPr>
            <a:spLocks noGrp="1"/>
          </p:cNvSpPr>
          <p:nvPr>
            <p:ph idx="1"/>
          </p:nvPr>
        </p:nvSpPr>
        <p:spPr>
          <a:xfrm>
            <a:off x="427685" y="2125871"/>
            <a:ext cx="10696977" cy="4351338"/>
          </a:xfrm>
        </p:spPr>
        <p:txBody>
          <a:bodyPr/>
          <a:lstStyle/>
          <a:p>
            <a:pPr marL="0" indent="0">
              <a:buNone/>
            </a:pPr>
            <a:endParaRPr lang="fr-FR" dirty="0"/>
          </a:p>
        </p:txBody>
      </p:sp>
      <p:sp>
        <p:nvSpPr>
          <p:cNvPr id="4" name="Rectangle 3"/>
          <p:cNvSpPr/>
          <p:nvPr/>
        </p:nvSpPr>
        <p:spPr>
          <a:xfrm>
            <a:off x="3734873" y="2910626"/>
            <a:ext cx="2137892" cy="11977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3902297" y="3116687"/>
            <a:ext cx="1828800" cy="60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consommation</a:t>
            </a:r>
          </a:p>
        </p:txBody>
      </p:sp>
      <p:sp>
        <p:nvSpPr>
          <p:cNvPr id="11" name="Rectangle 10"/>
          <p:cNvSpPr/>
          <p:nvPr/>
        </p:nvSpPr>
        <p:spPr>
          <a:xfrm>
            <a:off x="3773512" y="2356837"/>
            <a:ext cx="2086382" cy="425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Revenu disponible</a:t>
            </a:r>
          </a:p>
        </p:txBody>
      </p:sp>
      <p:cxnSp>
        <p:nvCxnSpPr>
          <p:cNvPr id="13" name="Connecteur droit 12"/>
          <p:cNvCxnSpPr/>
          <p:nvPr/>
        </p:nvCxnSpPr>
        <p:spPr>
          <a:xfrm>
            <a:off x="3747753" y="4146997"/>
            <a:ext cx="0" cy="68258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5" name="Connecteur droit 14"/>
          <p:cNvCxnSpPr/>
          <p:nvPr/>
        </p:nvCxnSpPr>
        <p:spPr>
          <a:xfrm>
            <a:off x="3734876" y="4842456"/>
            <a:ext cx="2137893"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7" name="Connecteur droit 16"/>
          <p:cNvCxnSpPr/>
          <p:nvPr/>
        </p:nvCxnSpPr>
        <p:spPr>
          <a:xfrm>
            <a:off x="5859893" y="4108361"/>
            <a:ext cx="0" cy="759852"/>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8" name="Ellipse 17"/>
          <p:cNvSpPr/>
          <p:nvPr/>
        </p:nvSpPr>
        <p:spPr>
          <a:xfrm>
            <a:off x="2086377" y="3116686"/>
            <a:ext cx="347730" cy="2962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9" name="Ellipse 18"/>
          <p:cNvSpPr/>
          <p:nvPr/>
        </p:nvSpPr>
        <p:spPr>
          <a:xfrm>
            <a:off x="6385779" y="3848638"/>
            <a:ext cx="347730" cy="296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0" name="Rectangle 19"/>
          <p:cNvSpPr/>
          <p:nvPr/>
        </p:nvSpPr>
        <p:spPr>
          <a:xfrm>
            <a:off x="1004551" y="3026535"/>
            <a:ext cx="2524259" cy="978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Revenu </a:t>
            </a:r>
          </a:p>
        </p:txBody>
      </p:sp>
      <p:cxnSp>
        <p:nvCxnSpPr>
          <p:cNvPr id="22" name="Connecteur droit avec flèche 21"/>
          <p:cNvCxnSpPr/>
          <p:nvPr/>
        </p:nvCxnSpPr>
        <p:spPr>
          <a:xfrm>
            <a:off x="5911404" y="4340180"/>
            <a:ext cx="179016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7843238" y="3887273"/>
            <a:ext cx="1352284" cy="916546"/>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Epargne </a:t>
            </a:r>
          </a:p>
        </p:txBody>
      </p:sp>
      <p:sp>
        <p:nvSpPr>
          <p:cNvPr id="24" name="Rectangle 23"/>
          <p:cNvSpPr/>
          <p:nvPr/>
        </p:nvSpPr>
        <p:spPr>
          <a:xfrm>
            <a:off x="6040192" y="4301540"/>
            <a:ext cx="1661374" cy="52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Résidu </a:t>
            </a:r>
          </a:p>
        </p:txBody>
      </p:sp>
      <p:sp>
        <p:nvSpPr>
          <p:cNvPr id="5" name="Espace réservé du numéro de diapositive 4"/>
          <p:cNvSpPr>
            <a:spLocks noGrp="1"/>
          </p:cNvSpPr>
          <p:nvPr>
            <p:ph type="sldNum" sz="quarter" idx="12"/>
          </p:nvPr>
        </p:nvSpPr>
        <p:spPr/>
        <p:txBody>
          <a:bodyPr/>
          <a:lstStyle/>
          <a:p>
            <a:fld id="{97A36265-A841-4213-AE16-EFCD39CDB434}" type="slidenum">
              <a:rPr lang="fr-FR" smtClean="0"/>
              <a:t>37</a:t>
            </a:fld>
            <a:endParaRPr lang="fr-FR"/>
          </a:p>
        </p:txBody>
      </p:sp>
    </p:spTree>
    <p:extLst>
      <p:ext uri="{BB962C8B-B14F-4D97-AF65-F5344CB8AC3E}">
        <p14:creationId xmlns:p14="http://schemas.microsoft.com/office/powerpoint/2010/main" val="2933118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1820" y="596945"/>
            <a:ext cx="10722735" cy="1325563"/>
          </a:xfrm>
        </p:spPr>
        <p:txBody>
          <a:bodyPr/>
          <a:lstStyle/>
          <a:p>
            <a:r>
              <a:rPr lang="fr-FR" dirty="0">
                <a:solidFill>
                  <a:srgbClr val="FFC000"/>
                </a:solidFill>
              </a:rPr>
              <a:t>3. Les théories du revenu permanent et du cycle de vie </a:t>
            </a:r>
          </a:p>
        </p:txBody>
      </p:sp>
      <p:sp>
        <p:nvSpPr>
          <p:cNvPr id="3" name="Espace réservé du contenu 2"/>
          <p:cNvSpPr>
            <a:spLocks noGrp="1"/>
          </p:cNvSpPr>
          <p:nvPr>
            <p:ph idx="1"/>
          </p:nvPr>
        </p:nvSpPr>
        <p:spPr>
          <a:xfrm>
            <a:off x="631065" y="2099255"/>
            <a:ext cx="10722735" cy="4077707"/>
          </a:xfrm>
        </p:spPr>
        <p:txBody>
          <a:bodyPr/>
          <a:lstStyle/>
          <a:p>
            <a:pPr marL="0" indent="0">
              <a:buNone/>
            </a:pPr>
            <a:endParaRPr lang="fr-FR" u="sng" dirty="0">
              <a:solidFill>
                <a:schemeClr val="accent4"/>
              </a:solidFill>
            </a:endParaRPr>
          </a:p>
          <a:p>
            <a:pPr marL="0" indent="0">
              <a:buNone/>
            </a:pPr>
            <a:endParaRPr lang="fr-FR" u="sng" dirty="0"/>
          </a:p>
          <a:p>
            <a:pPr>
              <a:buFont typeface="Wingdings" panose="05000000000000000000" pitchFamily="2" charset="2"/>
              <a:buChar char="Ø"/>
            </a:pPr>
            <a:r>
              <a:rPr lang="fr-FR" dirty="0"/>
              <a:t> L’épargne représente une consommation différée dans le temps et non un résidu de revenu qui serait thésaurisé comme pourrait laisser croire la fonction de consommation keynésienne.</a:t>
            </a:r>
          </a:p>
          <a:p>
            <a:pPr>
              <a:buFont typeface="Wingdings" panose="05000000000000000000" pitchFamily="2" charset="2"/>
              <a:buChar char="Ø"/>
            </a:pPr>
            <a:r>
              <a:rPr lang="fr-FR" dirty="0"/>
              <a:t> Aussi, pour expliquer la consommation à un moment donné des ménages, il faudrait tenir compte de leurs revenus sur l’ensemble de leur vie et non simplement de leurs revenus courants</a:t>
            </a:r>
            <a:endParaRPr lang="fr-FR" u="sng" dirty="0"/>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38</a:t>
            </a:fld>
            <a:endParaRPr lang="fr-FR"/>
          </a:p>
        </p:txBody>
      </p:sp>
    </p:spTree>
    <p:extLst>
      <p:ext uri="{BB962C8B-B14F-4D97-AF65-F5344CB8AC3E}">
        <p14:creationId xmlns:p14="http://schemas.microsoft.com/office/powerpoint/2010/main" val="81698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789" y="609823"/>
            <a:ext cx="10148552" cy="1325563"/>
          </a:xfrm>
        </p:spPr>
        <p:txBody>
          <a:bodyPr/>
          <a:lstStyle/>
          <a:p>
            <a:r>
              <a:rPr lang="fr-FR" dirty="0">
                <a:solidFill>
                  <a:srgbClr val="FFC000"/>
                </a:solidFill>
              </a:rPr>
              <a:t>3. Les théories du revenu permanent et du cycle de vie </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682580" y="1825625"/>
                <a:ext cx="10671220" cy="4351338"/>
              </a:xfrm>
            </p:spPr>
            <p:txBody>
              <a:bodyPr/>
              <a:lstStyle/>
              <a:p>
                <a:pPr marL="0" indent="0">
                  <a:buNone/>
                </a:pPr>
                <a:endParaRPr lang="fr-FR" u="sng" dirty="0">
                  <a:solidFill>
                    <a:schemeClr val="accent4"/>
                  </a:solidFill>
                </a:endParaRPr>
              </a:p>
              <a:p>
                <a:pPr marL="0" indent="0">
                  <a:buNone/>
                </a:pPr>
                <a:endParaRPr lang="fr-FR" u="sng" dirty="0"/>
              </a:p>
              <a:p>
                <a:pPr marL="0" indent="0">
                  <a:buNone/>
                </a:pPr>
                <a14:m>
                  <m:oMathPara xmlns:m="http://schemas.openxmlformats.org/officeDocument/2006/math">
                    <m:oMathParaPr>
                      <m:jc m:val="centerGroup"/>
                    </m:oMathParaPr>
                    <m:oMath xmlns:m="http://schemas.openxmlformats.org/officeDocument/2006/math">
                      <m:r>
                        <a:rPr lang="fr-FR" b="0" i="1" smtClean="0">
                          <a:solidFill>
                            <a:srgbClr val="FFFF00"/>
                          </a:solidFill>
                          <a:latin typeface="Cambria Math" panose="02040503050406030204" pitchFamily="18" charset="0"/>
                        </a:rPr>
                        <m:t>𝐶</m:t>
                      </m:r>
                      <m:r>
                        <a:rPr lang="fr-FR" b="0" i="1" smtClean="0">
                          <a:solidFill>
                            <a:srgbClr val="FFFF00"/>
                          </a:solidFill>
                          <a:latin typeface="Cambria Math" panose="02040503050406030204" pitchFamily="18" charset="0"/>
                        </a:rPr>
                        <m:t>=</m:t>
                      </m:r>
                      <m:sSub>
                        <m:sSubPr>
                          <m:ctrlPr>
                            <a:rPr lang="fr-FR" b="0" i="1" smtClean="0">
                              <a:solidFill>
                                <a:srgbClr val="FFFF00"/>
                              </a:solidFill>
                              <a:latin typeface="Cambria Math" panose="02040503050406030204" pitchFamily="18" charset="0"/>
                            </a:rPr>
                          </m:ctrlPr>
                        </m:sSubPr>
                        <m:e>
                          <m:r>
                            <a:rPr lang="fr-FR" b="0" i="1" smtClean="0">
                              <a:solidFill>
                                <a:srgbClr val="FFFF00"/>
                              </a:solidFill>
                              <a:latin typeface="Cambria Math" panose="02040503050406030204" pitchFamily="18" charset="0"/>
                            </a:rPr>
                            <m:t>𝑌</m:t>
                          </m:r>
                        </m:e>
                        <m:sub>
                          <m:r>
                            <a:rPr lang="fr-FR" b="0" i="1" smtClean="0">
                              <a:solidFill>
                                <a:srgbClr val="FFFF00"/>
                              </a:solidFill>
                              <a:latin typeface="Cambria Math" panose="02040503050406030204" pitchFamily="18" charset="0"/>
                            </a:rPr>
                            <m:t>𝑝𝑒𝑟𝑚𝑎𝑛𝑒𝑛𝑡</m:t>
                          </m:r>
                        </m:sub>
                      </m:sSub>
                    </m:oMath>
                  </m:oMathPara>
                </a14:m>
                <a:endParaRPr lang="fr-FR" dirty="0"/>
              </a:p>
              <a:p>
                <a:pPr marL="0" indent="0" algn="just">
                  <a:buNone/>
                </a:pPr>
                <a:r>
                  <a:rPr lang="fr-FR" dirty="0"/>
                  <a:t>Le revenu permanent est le revenu maximum consommable de façon constante dans le temps étant donné la richesse accumulée dans le passé, les revenus courants et tous les revenus futurs anticipés. </a:t>
                </a:r>
              </a:p>
              <a:p>
                <a:pPr marL="0" indent="0" algn="just">
                  <a:buNone/>
                </a:pPr>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682580" y="1825625"/>
                <a:ext cx="10671220" cy="4351338"/>
              </a:xfrm>
              <a:blipFill rotWithShape="1">
                <a:blip r:embed="rId2"/>
                <a:stretch>
                  <a:fillRect l="-914" r="-800"/>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97A36265-A841-4213-AE16-EFCD39CDB434}" type="slidenum">
              <a:rPr lang="fr-FR" smtClean="0"/>
              <a:t>39</a:t>
            </a:fld>
            <a:endParaRPr lang="fr-FR"/>
          </a:p>
        </p:txBody>
      </p:sp>
    </p:spTree>
    <p:extLst>
      <p:ext uri="{BB962C8B-B14F-4D97-AF65-F5344CB8AC3E}">
        <p14:creationId xmlns:p14="http://schemas.microsoft.com/office/powerpoint/2010/main" val="384168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1">
            <a:extLst>
              <a:ext uri="{FF2B5EF4-FFF2-40B4-BE49-F238E27FC236}">
                <a16:creationId xmlns:a16="http://schemas.microsoft.com/office/drawing/2014/main" id="{22CD3476-EF5E-48CA-97EB-431A216BBAD4}"/>
              </a:ext>
            </a:extLst>
          </p:cNvPr>
          <p:cNvSpPr>
            <a:spLocks noGrp="1" noChangeArrowheads="1"/>
          </p:cNvSpPr>
          <p:nvPr>
            <p:ph type="title"/>
          </p:nvPr>
        </p:nvSpPr>
        <p:spPr>
          <a:xfrm>
            <a:off x="524741" y="620392"/>
            <a:ext cx="3808268" cy="5504688"/>
          </a:xfrm>
        </p:spPr>
        <p:txBody>
          <a:bodyPr>
            <a:normAutofit/>
          </a:bodyPr>
          <a:lstStyle/>
          <a:p>
            <a:pPr eaLnBrk="1" fontAlgn="auto" hangingPunct="1">
              <a:spcAft>
                <a:spcPts val="0"/>
              </a:spcAft>
              <a:defRPr/>
            </a:pPr>
            <a:r>
              <a:rPr lang="fr-FR" altLang="fr-FR" sz="5600">
                <a:solidFill>
                  <a:schemeClr val="bg1"/>
                </a:solidFill>
              </a:rPr>
              <a:t>Organisation du Cours - TD</a:t>
            </a:r>
          </a:p>
        </p:txBody>
      </p:sp>
      <p:sp>
        <p:nvSpPr>
          <p:cNvPr id="14340" name="Espace réservé du numéro de diapositive 3">
            <a:extLst>
              <a:ext uri="{FF2B5EF4-FFF2-40B4-BE49-F238E27FC236}">
                <a16:creationId xmlns:a16="http://schemas.microsoft.com/office/drawing/2014/main" id="{95547DBA-1A46-434F-AD19-D407BBEFEDC1}"/>
              </a:ext>
            </a:extLst>
          </p:cNvPr>
          <p:cNvSpPr>
            <a:spLocks noGrp="1" noChangeArrowheads="1"/>
          </p:cNvSpPr>
          <p:nvPr>
            <p:ph type="sldNum" sz="quarter" idx="12"/>
          </p:nvPr>
        </p:nvSpPr>
        <p:spPr bwMode="auto">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spcAft>
                <a:spcPts val="600"/>
              </a:spcAft>
            </a:pPr>
            <a:fld id="{7C438613-17D7-4C81-8324-1707EBC35B75}" type="slidenum">
              <a:rPr lang="fr-FR" altLang="fr-FR" smtClean="0"/>
              <a:pPr>
                <a:spcAft>
                  <a:spcPts val="600"/>
                </a:spcAft>
              </a:pPr>
              <a:t>4</a:t>
            </a:fld>
            <a:endParaRPr lang="fr-FR" altLang="fr-FR"/>
          </a:p>
        </p:txBody>
      </p:sp>
      <p:graphicFrame>
        <p:nvGraphicFramePr>
          <p:cNvPr id="14342" name="Espace réservé du contenu 2">
            <a:extLst>
              <a:ext uri="{FF2B5EF4-FFF2-40B4-BE49-F238E27FC236}">
                <a16:creationId xmlns:a16="http://schemas.microsoft.com/office/drawing/2014/main" id="{2BBC34A9-6961-483F-91E4-69F745C603E0}"/>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739" y="622847"/>
            <a:ext cx="10714149" cy="1325563"/>
          </a:xfrm>
        </p:spPr>
        <p:txBody>
          <a:bodyPr/>
          <a:lstStyle/>
          <a:p>
            <a:r>
              <a:rPr lang="fr-FR" dirty="0">
                <a:solidFill>
                  <a:srgbClr val="FFC000"/>
                </a:solidFill>
              </a:rPr>
              <a:t>3.1 La théorie du revenu permanent</a:t>
            </a:r>
            <a:br>
              <a:rPr lang="fr-FR" dirty="0">
                <a:solidFill>
                  <a:srgbClr val="FFC000"/>
                </a:solidFill>
              </a:rPr>
            </a:br>
            <a:r>
              <a:rPr lang="fr-FR" dirty="0">
                <a:solidFill>
                  <a:srgbClr val="00B0F0"/>
                </a:solidFill>
              </a:rPr>
              <a:t>Milton Friedman (1957)</a:t>
            </a:r>
          </a:p>
        </p:txBody>
      </p:sp>
      <p:sp>
        <p:nvSpPr>
          <p:cNvPr id="3" name="Espace réservé du contenu 2"/>
          <p:cNvSpPr>
            <a:spLocks noGrp="1"/>
          </p:cNvSpPr>
          <p:nvPr>
            <p:ph idx="1"/>
          </p:nvPr>
        </p:nvSpPr>
        <p:spPr>
          <a:xfrm>
            <a:off x="649307" y="2157779"/>
            <a:ext cx="10787130" cy="4351338"/>
          </a:xfrm>
        </p:spPr>
        <p:txBody>
          <a:bodyPr/>
          <a:lstStyle/>
          <a:p>
            <a:pPr marL="0" indent="0">
              <a:buNone/>
            </a:pPr>
            <a:r>
              <a:rPr lang="fr-FR" u="sng" dirty="0"/>
              <a:t> </a:t>
            </a:r>
          </a:p>
          <a:p>
            <a:pPr marL="0" indent="0">
              <a:buNone/>
            </a:pPr>
            <a:endParaRPr lang="fr-FR" u="sng"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Rectangle 3"/>
          <p:cNvSpPr/>
          <p:nvPr/>
        </p:nvSpPr>
        <p:spPr>
          <a:xfrm>
            <a:off x="6220496" y="2157779"/>
            <a:ext cx="4481848" cy="116496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Revenus         </a:t>
            </a:r>
            <a:r>
              <a:rPr lang="fr-FR" dirty="0" err="1"/>
              <a:t>revenus</a:t>
            </a:r>
            <a:r>
              <a:rPr lang="fr-FR" dirty="0"/>
              <a:t>              </a:t>
            </a:r>
            <a:r>
              <a:rPr lang="fr-FR" dirty="0" err="1"/>
              <a:t>revenus</a:t>
            </a:r>
            <a:r>
              <a:rPr lang="fr-FR" dirty="0"/>
              <a:t> </a:t>
            </a:r>
          </a:p>
          <a:p>
            <a:r>
              <a:rPr lang="fr-FR" dirty="0"/>
              <a:t>anticipés        </a:t>
            </a:r>
            <a:r>
              <a:rPr lang="fr-FR" dirty="0" err="1"/>
              <a:t>anticipés</a:t>
            </a:r>
            <a:r>
              <a:rPr lang="fr-FR" dirty="0"/>
              <a:t>   …      anticipés</a:t>
            </a:r>
          </a:p>
        </p:txBody>
      </p:sp>
      <p:sp>
        <p:nvSpPr>
          <p:cNvPr id="5" name="Rectangle 4"/>
          <p:cNvSpPr/>
          <p:nvPr/>
        </p:nvSpPr>
        <p:spPr>
          <a:xfrm>
            <a:off x="4520485" y="2382591"/>
            <a:ext cx="1339403"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Revenu courant</a:t>
            </a:r>
          </a:p>
        </p:txBody>
      </p:sp>
      <p:sp>
        <p:nvSpPr>
          <p:cNvPr id="8" name="Rectangle 7"/>
          <p:cNvSpPr/>
          <p:nvPr/>
        </p:nvSpPr>
        <p:spPr>
          <a:xfrm>
            <a:off x="1203103" y="3905471"/>
            <a:ext cx="1859924"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 fluctuante d’épargne et de consommation</a:t>
            </a:r>
          </a:p>
        </p:txBody>
      </p:sp>
      <p:sp>
        <p:nvSpPr>
          <p:cNvPr id="10" name="Rectangle 9"/>
          <p:cNvSpPr/>
          <p:nvPr/>
        </p:nvSpPr>
        <p:spPr>
          <a:xfrm>
            <a:off x="4417454" y="3876248"/>
            <a:ext cx="1416675"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Revenu permanent</a:t>
            </a:r>
          </a:p>
        </p:txBody>
      </p:sp>
      <p:cxnSp>
        <p:nvCxnSpPr>
          <p:cNvPr id="12" name="Connecteur droit 11"/>
          <p:cNvCxnSpPr>
            <a:stCxn id="4" idx="2"/>
          </p:cNvCxnSpPr>
          <p:nvPr/>
        </p:nvCxnSpPr>
        <p:spPr>
          <a:xfrm flipH="1">
            <a:off x="8145888" y="3322748"/>
            <a:ext cx="315532" cy="10431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4" name="Connecteur droit avec flèche 13"/>
          <p:cNvCxnSpPr/>
          <p:nvPr/>
        </p:nvCxnSpPr>
        <p:spPr>
          <a:xfrm flipH="1">
            <a:off x="5859888" y="4365938"/>
            <a:ext cx="227956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p:cNvCxnSpPr>
            <a:stCxn id="5" idx="2"/>
          </p:cNvCxnSpPr>
          <p:nvPr/>
        </p:nvCxnSpPr>
        <p:spPr>
          <a:xfrm flipH="1">
            <a:off x="5164430" y="3296991"/>
            <a:ext cx="0" cy="5792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Connecteur droit 18"/>
          <p:cNvCxnSpPr>
            <a:stCxn id="5" idx="1"/>
          </p:cNvCxnSpPr>
          <p:nvPr/>
        </p:nvCxnSpPr>
        <p:spPr>
          <a:xfrm flipH="1">
            <a:off x="2029496" y="2839791"/>
            <a:ext cx="249098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Connecteur droit avec flèche 20"/>
          <p:cNvCxnSpPr/>
          <p:nvPr/>
        </p:nvCxnSpPr>
        <p:spPr>
          <a:xfrm>
            <a:off x="2055791" y="2839791"/>
            <a:ext cx="0" cy="106568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Espace réservé du numéro de diapositive 5"/>
          <p:cNvSpPr>
            <a:spLocks noGrp="1"/>
          </p:cNvSpPr>
          <p:nvPr>
            <p:ph type="sldNum" sz="quarter" idx="12"/>
          </p:nvPr>
        </p:nvSpPr>
        <p:spPr/>
        <p:txBody>
          <a:bodyPr/>
          <a:lstStyle/>
          <a:p>
            <a:fld id="{97A36265-A841-4213-AE16-EFCD39CDB434}" type="slidenum">
              <a:rPr lang="fr-FR" smtClean="0"/>
              <a:t>40</a:t>
            </a:fld>
            <a:endParaRPr lang="fr-FR"/>
          </a:p>
        </p:txBody>
      </p:sp>
      <p:sp>
        <p:nvSpPr>
          <p:cNvPr id="7" name="ZoneTexte 6"/>
          <p:cNvSpPr txBox="1"/>
          <p:nvPr/>
        </p:nvSpPr>
        <p:spPr>
          <a:xfrm>
            <a:off x="1558635" y="5486400"/>
            <a:ext cx="9143709" cy="923330"/>
          </a:xfrm>
          <a:prstGeom prst="rect">
            <a:avLst/>
          </a:prstGeom>
          <a:noFill/>
        </p:spPr>
        <p:txBody>
          <a:bodyPr wrap="square" rtlCol="0">
            <a:spAutoFit/>
          </a:bodyPr>
          <a:lstStyle/>
          <a:p>
            <a:r>
              <a:rPr lang="fr-FR" dirty="0">
                <a:solidFill>
                  <a:srgbClr val="FFFF00"/>
                </a:solidFill>
              </a:rPr>
              <a:t>la théorie énonce que les choix effectués par les consommateurs sont dictés non pas par leur revenu effectif actuel, mais par leur estimation de revenu à long terme qui intègre les revenus passés, présents et à venir.</a:t>
            </a:r>
          </a:p>
        </p:txBody>
      </p:sp>
    </p:spTree>
    <p:extLst>
      <p:ext uri="{BB962C8B-B14F-4D97-AF65-F5344CB8AC3E}">
        <p14:creationId xmlns:p14="http://schemas.microsoft.com/office/powerpoint/2010/main" val="3634461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3.2 La théorie du cycle de vie</a:t>
            </a:r>
            <a:br>
              <a:rPr lang="fr-FR" dirty="0"/>
            </a:br>
            <a:r>
              <a:rPr lang="fr-FR" dirty="0"/>
              <a:t>Modigliani et </a:t>
            </a:r>
            <a:r>
              <a:rPr lang="fr-FR" dirty="0" err="1"/>
              <a:t>Brumberg</a:t>
            </a:r>
            <a:r>
              <a:rPr lang="fr-FR" dirty="0"/>
              <a:t> (1945)</a:t>
            </a:r>
          </a:p>
        </p:txBody>
      </p:sp>
      <p:sp>
        <p:nvSpPr>
          <p:cNvPr id="3" name="Espace réservé du contenu 2"/>
          <p:cNvSpPr>
            <a:spLocks noGrp="1"/>
          </p:cNvSpPr>
          <p:nvPr>
            <p:ph idx="1"/>
          </p:nvPr>
        </p:nvSpPr>
        <p:spPr/>
        <p:txBody>
          <a:bodyPr/>
          <a:lstStyle/>
          <a:p>
            <a:pPr marL="0" indent="0" algn="just">
              <a:buNone/>
            </a:pPr>
            <a:r>
              <a:rPr lang="fr-FR" dirty="0"/>
              <a:t>la théorie du cycle de vie est une théorie développée par Franco Modigliani et </a:t>
            </a:r>
            <a:r>
              <a:rPr lang="fr-FR" dirty="0" err="1"/>
              <a:t>Brumberg</a:t>
            </a:r>
            <a:r>
              <a:rPr lang="fr-FR" dirty="0"/>
              <a:t> expliquant comment un agent économique choisit son niveau de consommation et son niveau d'épargne au cours de sa vie.</a:t>
            </a:r>
          </a:p>
          <a:p>
            <a:pPr marL="0" indent="0" algn="just">
              <a:buNone/>
            </a:pPr>
            <a:endParaRPr lang="fr-FR" dirty="0"/>
          </a:p>
          <a:p>
            <a:pPr algn="just">
              <a:buFont typeface="Wingdings" pitchFamily="2" charset="2"/>
              <a:buChar char="Ø"/>
            </a:pPr>
            <a:r>
              <a:rPr lang="fr-FR" dirty="0"/>
              <a:t>L'âge détermine à la fois les revenus de l'individu et son patrimoine.</a:t>
            </a:r>
          </a:p>
        </p:txBody>
      </p:sp>
      <p:sp>
        <p:nvSpPr>
          <p:cNvPr id="4" name="Espace réservé du numéro de diapositive 3"/>
          <p:cNvSpPr>
            <a:spLocks noGrp="1"/>
          </p:cNvSpPr>
          <p:nvPr>
            <p:ph type="sldNum" sz="quarter" idx="12"/>
          </p:nvPr>
        </p:nvSpPr>
        <p:spPr/>
        <p:txBody>
          <a:bodyPr/>
          <a:lstStyle/>
          <a:p>
            <a:fld id="{97A36265-A841-4213-AE16-EFCD39CDB434}" type="slidenum">
              <a:rPr lang="fr-FR" smtClean="0"/>
              <a:t>41</a:t>
            </a:fld>
            <a:endParaRPr lang="fr-FR"/>
          </a:p>
        </p:txBody>
      </p:sp>
    </p:spTree>
    <p:extLst>
      <p:ext uri="{BB962C8B-B14F-4D97-AF65-F5344CB8AC3E}">
        <p14:creationId xmlns:p14="http://schemas.microsoft.com/office/powerpoint/2010/main" val="3716015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034" y="572761"/>
            <a:ext cx="10812887" cy="1325563"/>
          </a:xfrm>
        </p:spPr>
        <p:txBody>
          <a:bodyPr/>
          <a:lstStyle/>
          <a:p>
            <a:r>
              <a:rPr lang="fr-FR" dirty="0">
                <a:solidFill>
                  <a:srgbClr val="FFC000"/>
                </a:solidFill>
              </a:rPr>
              <a:t>3.2 La théorie du cycle de vie</a:t>
            </a:r>
            <a:br>
              <a:rPr lang="fr-FR" dirty="0">
                <a:solidFill>
                  <a:schemeClr val="accent4"/>
                </a:solidFill>
              </a:rPr>
            </a:br>
            <a:r>
              <a:rPr lang="fr-FR" dirty="0">
                <a:solidFill>
                  <a:schemeClr val="accent4"/>
                </a:solidFill>
              </a:rPr>
              <a:t>Modigliani et </a:t>
            </a:r>
            <a:r>
              <a:rPr lang="fr-FR" dirty="0" err="1">
                <a:solidFill>
                  <a:schemeClr val="accent4"/>
                </a:solidFill>
              </a:rPr>
              <a:t>Brumberg</a:t>
            </a:r>
            <a:r>
              <a:rPr lang="fr-FR" dirty="0">
                <a:solidFill>
                  <a:schemeClr val="accent4"/>
                </a:solidFill>
              </a:rPr>
              <a:t> (1945)</a:t>
            </a:r>
          </a:p>
        </p:txBody>
      </p:sp>
      <p:sp>
        <p:nvSpPr>
          <p:cNvPr id="3" name="Espace réservé du contenu 2"/>
          <p:cNvSpPr>
            <a:spLocks noGrp="1"/>
          </p:cNvSpPr>
          <p:nvPr>
            <p:ph idx="1"/>
          </p:nvPr>
        </p:nvSpPr>
        <p:spPr>
          <a:xfrm>
            <a:off x="680321" y="1993752"/>
            <a:ext cx="9613861" cy="3942437"/>
          </a:xfrm>
        </p:spPr>
        <p:txBody>
          <a:bodyPr/>
          <a:lstStyle/>
          <a:p>
            <a:pPr marL="0" indent="0">
              <a:buNone/>
            </a:pPr>
            <a:endParaRPr lang="fr-FR" u="sng" dirty="0"/>
          </a:p>
        </p:txBody>
      </p:sp>
      <p:cxnSp>
        <p:nvCxnSpPr>
          <p:cNvPr id="7" name="Connecteur droit avec flèche 6"/>
          <p:cNvCxnSpPr/>
          <p:nvPr/>
        </p:nvCxnSpPr>
        <p:spPr>
          <a:xfrm flipV="1">
            <a:off x="1532586" y="6014434"/>
            <a:ext cx="942733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p:cNvCxnSpPr/>
          <p:nvPr/>
        </p:nvCxnSpPr>
        <p:spPr>
          <a:xfrm flipH="1" flipV="1">
            <a:off x="10985679" y="2807594"/>
            <a:ext cx="0" cy="316820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Forme libre 15"/>
          <p:cNvSpPr/>
          <p:nvPr/>
        </p:nvSpPr>
        <p:spPr>
          <a:xfrm>
            <a:off x="4494727" y="2928938"/>
            <a:ext cx="2949261" cy="2892312"/>
          </a:xfrm>
          <a:custGeom>
            <a:avLst/>
            <a:gdLst>
              <a:gd name="connsiteX0" fmla="*/ 0 w 1120462"/>
              <a:gd name="connsiteY0" fmla="*/ 2892312 h 2892312"/>
              <a:gd name="connsiteX1" fmla="*/ 605307 w 1120462"/>
              <a:gd name="connsiteY1" fmla="*/ 174870 h 2892312"/>
              <a:gd name="connsiteX2" fmla="*/ 1120462 w 1120462"/>
              <a:gd name="connsiteY2" fmla="*/ 496842 h 2892312"/>
            </a:gdLst>
            <a:ahLst/>
            <a:cxnLst>
              <a:cxn ang="0">
                <a:pos x="connsiteX0" y="connsiteY0"/>
              </a:cxn>
              <a:cxn ang="0">
                <a:pos x="connsiteX1" y="connsiteY1"/>
              </a:cxn>
              <a:cxn ang="0">
                <a:pos x="connsiteX2" y="connsiteY2"/>
              </a:cxn>
            </a:cxnLst>
            <a:rect l="l" t="t" r="r" b="b"/>
            <a:pathLst>
              <a:path w="1120462" h="2892312">
                <a:moveTo>
                  <a:pt x="0" y="2892312"/>
                </a:moveTo>
                <a:cubicBezTo>
                  <a:pt x="209281" y="1733213"/>
                  <a:pt x="418563" y="574115"/>
                  <a:pt x="605307" y="174870"/>
                </a:cubicBezTo>
                <a:cubicBezTo>
                  <a:pt x="792051" y="-224375"/>
                  <a:pt x="956256" y="136233"/>
                  <a:pt x="1120462" y="496842"/>
                </a:cubicBezTo>
              </a:path>
            </a:pathLst>
          </a:custGeom>
          <a:ln w="38100"/>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cxnSp>
        <p:nvCxnSpPr>
          <p:cNvPr id="18" name="Connecteur droit 17"/>
          <p:cNvCxnSpPr/>
          <p:nvPr/>
        </p:nvCxnSpPr>
        <p:spPr>
          <a:xfrm>
            <a:off x="6529589" y="2928938"/>
            <a:ext cx="0" cy="308549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10328856" y="2395472"/>
            <a:ext cx="1313645" cy="386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Patrimoine </a:t>
            </a:r>
          </a:p>
        </p:txBody>
      </p:sp>
      <p:sp>
        <p:nvSpPr>
          <p:cNvPr id="22" name="Rectangle 21"/>
          <p:cNvSpPr/>
          <p:nvPr/>
        </p:nvSpPr>
        <p:spPr>
          <a:xfrm>
            <a:off x="976651" y="5958021"/>
            <a:ext cx="1313645" cy="386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temps</a:t>
            </a:r>
          </a:p>
        </p:txBody>
      </p:sp>
      <p:sp>
        <p:nvSpPr>
          <p:cNvPr id="23" name="Rectangle 22"/>
          <p:cNvSpPr/>
          <p:nvPr/>
        </p:nvSpPr>
        <p:spPr>
          <a:xfrm>
            <a:off x="7966656" y="2735755"/>
            <a:ext cx="1486437" cy="3863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désépargne</a:t>
            </a:r>
          </a:p>
        </p:txBody>
      </p:sp>
      <p:sp>
        <p:nvSpPr>
          <p:cNvPr id="24" name="Rectangle 23"/>
          <p:cNvSpPr/>
          <p:nvPr/>
        </p:nvSpPr>
        <p:spPr>
          <a:xfrm>
            <a:off x="7759521" y="2032716"/>
            <a:ext cx="1693572" cy="38636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consommation</a:t>
            </a:r>
          </a:p>
        </p:txBody>
      </p:sp>
      <p:sp>
        <p:nvSpPr>
          <p:cNvPr id="25" name="Rectangle 24"/>
          <p:cNvSpPr/>
          <p:nvPr/>
        </p:nvSpPr>
        <p:spPr>
          <a:xfrm>
            <a:off x="5814809" y="6014834"/>
            <a:ext cx="1313645" cy="5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Cessation d’activité</a:t>
            </a:r>
          </a:p>
        </p:txBody>
      </p:sp>
      <p:graphicFrame>
        <p:nvGraphicFramePr>
          <p:cNvPr id="30" name="Tableau 29"/>
          <p:cNvGraphicFramePr>
            <a:graphicFrameLocks noGrp="1"/>
          </p:cNvGraphicFramePr>
          <p:nvPr/>
        </p:nvGraphicFramePr>
        <p:xfrm>
          <a:off x="2135032" y="4969690"/>
          <a:ext cx="1754389" cy="741680"/>
        </p:xfrm>
        <a:graphic>
          <a:graphicData uri="http://schemas.openxmlformats.org/drawingml/2006/table">
            <a:tbl>
              <a:tblPr firstRow="1" bandRow="1">
                <a:tableStyleId>{5C22544A-7EE6-4342-B048-85BDC9FD1C3A}</a:tableStyleId>
              </a:tblPr>
              <a:tblGrid>
                <a:gridCol w="1754389">
                  <a:extLst>
                    <a:ext uri="{9D8B030D-6E8A-4147-A177-3AD203B41FA5}">
                      <a16:colId xmlns:a16="http://schemas.microsoft.com/office/drawing/2014/main" val="20000"/>
                    </a:ext>
                  </a:extLst>
                </a:gridCol>
              </a:tblGrid>
              <a:tr h="370840">
                <a:tc>
                  <a:txBody>
                    <a:bodyPr/>
                    <a:lstStyle/>
                    <a:p>
                      <a:r>
                        <a:rPr lang="fr-FR" dirty="0"/>
                        <a:t>épargne</a:t>
                      </a:r>
                    </a:p>
                  </a:txBody>
                  <a:tcPr/>
                </a:tc>
                <a:extLst>
                  <a:ext uri="{0D108BD9-81ED-4DB2-BD59-A6C34878D82A}">
                    <a16:rowId xmlns:a16="http://schemas.microsoft.com/office/drawing/2014/main" val="10000"/>
                  </a:ext>
                </a:extLst>
              </a:tr>
              <a:tr h="370840">
                <a:tc>
                  <a:txBody>
                    <a:bodyPr/>
                    <a:lstStyle/>
                    <a:p>
                      <a:r>
                        <a:rPr lang="fr-FR" dirty="0"/>
                        <a:t>consommation</a:t>
                      </a:r>
                    </a:p>
                  </a:txBody>
                  <a:tcPr/>
                </a:tc>
                <a:extLst>
                  <a:ext uri="{0D108BD9-81ED-4DB2-BD59-A6C34878D82A}">
                    <a16:rowId xmlns:a16="http://schemas.microsoft.com/office/drawing/2014/main" val="10001"/>
                  </a:ext>
                </a:extLst>
              </a:tr>
            </a:tbl>
          </a:graphicData>
        </a:graphic>
      </p:graphicFrame>
      <p:graphicFrame>
        <p:nvGraphicFramePr>
          <p:cNvPr id="31" name="Tableau 30"/>
          <p:cNvGraphicFramePr>
            <a:graphicFrameLocks noGrp="1"/>
          </p:cNvGraphicFramePr>
          <p:nvPr/>
        </p:nvGraphicFramePr>
        <p:xfrm>
          <a:off x="2171521" y="3834203"/>
          <a:ext cx="1754389" cy="741680"/>
        </p:xfrm>
        <a:graphic>
          <a:graphicData uri="http://schemas.openxmlformats.org/drawingml/2006/table">
            <a:tbl>
              <a:tblPr firstRow="1" bandRow="1">
                <a:tableStyleId>{5C22544A-7EE6-4342-B048-85BDC9FD1C3A}</a:tableStyleId>
              </a:tblPr>
              <a:tblGrid>
                <a:gridCol w="1754389">
                  <a:extLst>
                    <a:ext uri="{9D8B030D-6E8A-4147-A177-3AD203B41FA5}">
                      <a16:colId xmlns:a16="http://schemas.microsoft.com/office/drawing/2014/main" val="20000"/>
                    </a:ext>
                  </a:extLst>
                </a:gridCol>
              </a:tblGrid>
              <a:tr h="370840">
                <a:tc>
                  <a:txBody>
                    <a:bodyPr/>
                    <a:lstStyle/>
                    <a:p>
                      <a:r>
                        <a:rPr lang="fr-FR" dirty="0"/>
                        <a:t>épargne</a:t>
                      </a:r>
                    </a:p>
                  </a:txBody>
                  <a:tcPr/>
                </a:tc>
                <a:extLst>
                  <a:ext uri="{0D108BD9-81ED-4DB2-BD59-A6C34878D82A}">
                    <a16:rowId xmlns:a16="http://schemas.microsoft.com/office/drawing/2014/main" val="10000"/>
                  </a:ext>
                </a:extLst>
              </a:tr>
              <a:tr h="370840">
                <a:tc>
                  <a:txBody>
                    <a:bodyPr/>
                    <a:lstStyle/>
                    <a:p>
                      <a:r>
                        <a:rPr lang="fr-FR" dirty="0"/>
                        <a:t>consommation</a:t>
                      </a:r>
                    </a:p>
                  </a:txBody>
                  <a:tcPr/>
                </a:tc>
                <a:extLst>
                  <a:ext uri="{0D108BD9-81ED-4DB2-BD59-A6C34878D82A}">
                    <a16:rowId xmlns:a16="http://schemas.microsoft.com/office/drawing/2014/main" val="10001"/>
                  </a:ext>
                </a:extLst>
              </a:tr>
            </a:tbl>
          </a:graphicData>
        </a:graphic>
      </p:graphicFrame>
      <p:graphicFrame>
        <p:nvGraphicFramePr>
          <p:cNvPr id="32" name="Tableau 31"/>
          <p:cNvGraphicFramePr>
            <a:graphicFrameLocks noGrp="1"/>
          </p:cNvGraphicFramePr>
          <p:nvPr/>
        </p:nvGraphicFramePr>
        <p:xfrm>
          <a:off x="2156499" y="2711591"/>
          <a:ext cx="1754389" cy="741680"/>
        </p:xfrm>
        <a:graphic>
          <a:graphicData uri="http://schemas.openxmlformats.org/drawingml/2006/table">
            <a:tbl>
              <a:tblPr firstRow="1" bandRow="1">
                <a:tableStyleId>{5C22544A-7EE6-4342-B048-85BDC9FD1C3A}</a:tableStyleId>
              </a:tblPr>
              <a:tblGrid>
                <a:gridCol w="1754389">
                  <a:extLst>
                    <a:ext uri="{9D8B030D-6E8A-4147-A177-3AD203B41FA5}">
                      <a16:colId xmlns:a16="http://schemas.microsoft.com/office/drawing/2014/main" val="20000"/>
                    </a:ext>
                  </a:extLst>
                </a:gridCol>
              </a:tblGrid>
              <a:tr h="370840">
                <a:tc>
                  <a:txBody>
                    <a:bodyPr/>
                    <a:lstStyle/>
                    <a:p>
                      <a:r>
                        <a:rPr lang="fr-FR" dirty="0"/>
                        <a:t>épargne</a:t>
                      </a:r>
                    </a:p>
                  </a:txBody>
                  <a:tcPr/>
                </a:tc>
                <a:extLst>
                  <a:ext uri="{0D108BD9-81ED-4DB2-BD59-A6C34878D82A}">
                    <a16:rowId xmlns:a16="http://schemas.microsoft.com/office/drawing/2014/main" val="10000"/>
                  </a:ext>
                </a:extLst>
              </a:tr>
              <a:tr h="370840">
                <a:tc>
                  <a:txBody>
                    <a:bodyPr/>
                    <a:lstStyle/>
                    <a:p>
                      <a:r>
                        <a:rPr lang="fr-FR" dirty="0"/>
                        <a:t>consommation</a:t>
                      </a:r>
                    </a:p>
                  </a:txBody>
                  <a:tcPr/>
                </a:tc>
                <a:extLst>
                  <a:ext uri="{0D108BD9-81ED-4DB2-BD59-A6C34878D82A}">
                    <a16:rowId xmlns:a16="http://schemas.microsoft.com/office/drawing/2014/main" val="10001"/>
                  </a:ext>
                </a:extLst>
              </a:tr>
            </a:tbl>
          </a:graphicData>
        </a:graphic>
      </p:graphicFrame>
      <p:cxnSp>
        <p:nvCxnSpPr>
          <p:cNvPr id="34" name="Connecteur droit avec flèche 33"/>
          <p:cNvCxnSpPr>
            <a:endCxn id="16" idx="1"/>
          </p:cNvCxnSpPr>
          <p:nvPr/>
        </p:nvCxnSpPr>
        <p:spPr>
          <a:xfrm flipV="1">
            <a:off x="3902299" y="3103808"/>
            <a:ext cx="2185707"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p:cNvCxnSpPr/>
          <p:nvPr/>
        </p:nvCxnSpPr>
        <p:spPr>
          <a:xfrm flipV="1">
            <a:off x="4005330" y="4159876"/>
            <a:ext cx="1223493"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p:cNvCxnSpPr/>
          <p:nvPr/>
        </p:nvCxnSpPr>
        <p:spPr>
          <a:xfrm flipV="1">
            <a:off x="3902299" y="5331854"/>
            <a:ext cx="73409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onnecteur droit avec flèche 40"/>
          <p:cNvCxnSpPr>
            <a:stCxn id="23" idx="0"/>
            <a:endCxn id="24" idx="2"/>
          </p:cNvCxnSpPr>
          <p:nvPr/>
        </p:nvCxnSpPr>
        <p:spPr>
          <a:xfrm flipH="1" flipV="1">
            <a:off x="8606307" y="2419082"/>
            <a:ext cx="103568" cy="31667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Connecteur droit avec flèche 42"/>
          <p:cNvCxnSpPr/>
          <p:nvPr/>
        </p:nvCxnSpPr>
        <p:spPr>
          <a:xfrm flipV="1">
            <a:off x="6993228" y="2928938"/>
            <a:ext cx="875764" cy="17487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 name="Espace réservé du numéro de diapositive 3"/>
          <p:cNvSpPr>
            <a:spLocks noGrp="1"/>
          </p:cNvSpPr>
          <p:nvPr>
            <p:ph type="sldNum" sz="quarter" idx="12"/>
          </p:nvPr>
        </p:nvSpPr>
        <p:spPr/>
        <p:txBody>
          <a:bodyPr/>
          <a:lstStyle/>
          <a:p>
            <a:fld id="{97A36265-A841-4213-AE16-EFCD39CDB434}" type="slidenum">
              <a:rPr lang="fr-FR" smtClean="0"/>
              <a:t>42</a:t>
            </a:fld>
            <a:endParaRPr lang="fr-FR"/>
          </a:p>
        </p:txBody>
      </p:sp>
    </p:spTree>
    <p:extLst>
      <p:ext uri="{BB962C8B-B14F-4D97-AF65-F5344CB8AC3E}">
        <p14:creationId xmlns:p14="http://schemas.microsoft.com/office/powerpoint/2010/main" val="359471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6EDAC9A-CDB6-4685-A9B0-4AB4493E7629}"/>
              </a:ext>
            </a:extLst>
          </p:cNvPr>
          <p:cNvSpPr>
            <a:spLocks noChangeArrowheads="1"/>
          </p:cNvSpPr>
          <p:nvPr/>
        </p:nvSpPr>
        <p:spPr bwMode="auto">
          <a:xfrm>
            <a:off x="1524000" y="0"/>
            <a:ext cx="76200" cy="6858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747" name="AutoShape 3">
            <a:extLst>
              <a:ext uri="{FF2B5EF4-FFF2-40B4-BE49-F238E27FC236}">
                <a16:creationId xmlns:a16="http://schemas.microsoft.com/office/drawing/2014/main" id="{076F6D95-729E-4504-B008-18DDF696140E}"/>
              </a:ext>
            </a:extLst>
          </p:cNvPr>
          <p:cNvSpPr>
            <a:spLocks noChangeArrowheads="1"/>
          </p:cNvSpPr>
          <p:nvPr/>
        </p:nvSpPr>
        <p:spPr bwMode="auto">
          <a:xfrm>
            <a:off x="1524000" y="3048000"/>
            <a:ext cx="2438400" cy="3810000"/>
          </a:xfrm>
          <a:prstGeom prst="rtTriangle">
            <a:avLst/>
          </a:prstGeom>
          <a:gradFill rotWithShape="0">
            <a:gsLst>
              <a:gs pos="0">
                <a:schemeClr val="bg1"/>
              </a:gs>
              <a:gs pos="100000">
                <a:srgbClr val="666699"/>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748" name="AutoShape 4">
            <a:extLst>
              <a:ext uri="{FF2B5EF4-FFF2-40B4-BE49-F238E27FC236}">
                <a16:creationId xmlns:a16="http://schemas.microsoft.com/office/drawing/2014/main" id="{EF884DFC-640E-4AFE-99C3-A6FC763F47A5}"/>
              </a:ext>
            </a:extLst>
          </p:cNvPr>
          <p:cNvSpPr>
            <a:spLocks noChangeArrowheads="1"/>
          </p:cNvSpPr>
          <p:nvPr/>
        </p:nvSpPr>
        <p:spPr bwMode="auto">
          <a:xfrm flipH="1" flipV="1">
            <a:off x="8229600" y="0"/>
            <a:ext cx="2438400" cy="3810000"/>
          </a:xfrm>
          <a:prstGeom prst="rtTriangle">
            <a:avLst/>
          </a:prstGeom>
          <a:gradFill rotWithShape="0">
            <a:gsLst>
              <a:gs pos="0">
                <a:srgbClr val="666699"/>
              </a:gs>
              <a:gs pos="100000">
                <a:srgbClr val="FFF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749" name="Text Box 5">
            <a:extLst>
              <a:ext uri="{FF2B5EF4-FFF2-40B4-BE49-F238E27FC236}">
                <a16:creationId xmlns:a16="http://schemas.microsoft.com/office/drawing/2014/main" id="{3AE3532F-EFBD-48AF-B8D2-8F8288E34D9A}"/>
              </a:ext>
            </a:extLst>
          </p:cNvPr>
          <p:cNvSpPr txBox="1">
            <a:spLocks noChangeArrowheads="1"/>
          </p:cNvSpPr>
          <p:nvPr/>
        </p:nvSpPr>
        <p:spPr bwMode="auto">
          <a:xfrm>
            <a:off x="1524000" y="990601"/>
            <a:ext cx="9144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046163" indent="193675">
              <a:defRPr sz="2400">
                <a:solidFill>
                  <a:schemeClr val="tx1"/>
                </a:solidFill>
                <a:latin typeface="Times New Roman" panose="02020603050405020304" pitchFamily="18" charset="0"/>
              </a:defRPr>
            </a:lvl3pPr>
            <a:lvl4pPr marL="1808163" indent="-192088">
              <a:defRPr sz="2400">
                <a:solidFill>
                  <a:schemeClr val="tx1"/>
                </a:solidFill>
                <a:latin typeface="Times New Roman" panose="02020603050405020304" pitchFamily="18" charset="0"/>
              </a:defRPr>
            </a:lvl4pPr>
            <a:lvl5pPr marL="1998663">
              <a:defRPr sz="2400">
                <a:solidFill>
                  <a:schemeClr val="tx1"/>
                </a:solidFill>
                <a:latin typeface="Times New Roman" panose="02020603050405020304" pitchFamily="18" charset="0"/>
              </a:defRPr>
            </a:lvl5pPr>
            <a:lvl6pPr marL="2455863" eaLnBrk="0" fontAlgn="base" hangingPunct="0">
              <a:spcBef>
                <a:spcPct val="0"/>
              </a:spcBef>
              <a:spcAft>
                <a:spcPct val="0"/>
              </a:spcAft>
              <a:defRPr sz="2400">
                <a:solidFill>
                  <a:schemeClr val="tx1"/>
                </a:solidFill>
                <a:latin typeface="Times New Roman" panose="02020603050405020304" pitchFamily="18" charset="0"/>
              </a:defRPr>
            </a:lvl6pPr>
            <a:lvl7pPr marL="2913063" eaLnBrk="0" fontAlgn="base" hangingPunct="0">
              <a:spcBef>
                <a:spcPct val="0"/>
              </a:spcBef>
              <a:spcAft>
                <a:spcPct val="0"/>
              </a:spcAft>
              <a:defRPr sz="2400">
                <a:solidFill>
                  <a:schemeClr val="tx1"/>
                </a:solidFill>
                <a:latin typeface="Times New Roman" panose="02020603050405020304" pitchFamily="18" charset="0"/>
              </a:defRPr>
            </a:lvl7pPr>
            <a:lvl8pPr marL="3370263" eaLnBrk="0" fontAlgn="base" hangingPunct="0">
              <a:spcBef>
                <a:spcPct val="0"/>
              </a:spcBef>
              <a:spcAft>
                <a:spcPct val="0"/>
              </a:spcAft>
              <a:defRPr sz="2400">
                <a:solidFill>
                  <a:schemeClr val="tx1"/>
                </a:solidFill>
                <a:latin typeface="Times New Roman" panose="02020603050405020304" pitchFamily="18" charset="0"/>
              </a:defRPr>
            </a:lvl8pPr>
            <a:lvl9pPr marL="382746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fr-FR" sz="3600" b="1">
                <a:solidFill>
                  <a:srgbClr val="CC3300"/>
                </a:solidFill>
                <a:effectLst>
                  <a:outerShdw blurRad="38100" dist="38100" dir="2700000" algn="tl">
                    <a:srgbClr val="C0C0C0"/>
                  </a:outerShdw>
                </a:effectLst>
                <a:latin typeface="Georgia" panose="02040502050405020303" pitchFamily="18" charset="0"/>
              </a:rPr>
              <a:t>L ’hypothèse du cycle de vie par  Franco Modigliani (1963)</a:t>
            </a:r>
            <a:r>
              <a:rPr lang="fr-FR" altLang="fr-FR" sz="3600" b="1" i="1">
                <a:solidFill>
                  <a:srgbClr val="CC3300"/>
                </a:solidFill>
                <a:effectLst>
                  <a:outerShdw blurRad="38100" dist="38100" dir="2700000" algn="tl">
                    <a:srgbClr val="C0C0C0"/>
                  </a:outerShdw>
                </a:effectLst>
                <a:latin typeface="Georgia" panose="02040502050405020303" pitchFamily="18" charset="0"/>
              </a:rPr>
              <a:t> </a:t>
            </a:r>
            <a:endParaRPr lang="fr-FR" altLang="fr-FR" b="1">
              <a:solidFill>
                <a:srgbClr val="003399"/>
              </a:solidFill>
            </a:endParaRPr>
          </a:p>
        </p:txBody>
      </p:sp>
      <p:graphicFrame>
        <p:nvGraphicFramePr>
          <p:cNvPr id="31763" name="Object 19">
            <a:extLst>
              <a:ext uri="{FF2B5EF4-FFF2-40B4-BE49-F238E27FC236}">
                <a16:creationId xmlns:a16="http://schemas.microsoft.com/office/drawing/2014/main" id="{DA1BDBB2-1304-4019-95E3-6765017D020F}"/>
              </a:ext>
            </a:extLst>
          </p:cNvPr>
          <p:cNvGraphicFramePr>
            <a:graphicFrameLocks noChangeAspect="1"/>
          </p:cNvGraphicFramePr>
          <p:nvPr/>
        </p:nvGraphicFramePr>
        <p:xfrm>
          <a:off x="2057400" y="2168526"/>
          <a:ext cx="8001000" cy="4532313"/>
        </p:xfrm>
        <a:graphic>
          <a:graphicData uri="http://schemas.openxmlformats.org/presentationml/2006/ole">
            <mc:AlternateContent xmlns:mc="http://schemas.openxmlformats.org/markup-compatibility/2006">
              <mc:Choice xmlns:v="urn:schemas-microsoft-com:vml" Requires="v">
                <p:oleObj name="Document" r:id="rId2" imgW="5972760" imgH="3383640" progId="Word.Document.8">
                  <p:embed/>
                </p:oleObj>
              </mc:Choice>
              <mc:Fallback>
                <p:oleObj name="Document" r:id="rId2" imgW="5972760" imgH="3383640" progId="Word.Document.8">
                  <p:embed/>
                  <p:pic>
                    <p:nvPicPr>
                      <p:cNvPr id="31763" name="Object 19">
                        <a:extLst>
                          <a:ext uri="{FF2B5EF4-FFF2-40B4-BE49-F238E27FC236}">
                            <a16:creationId xmlns:a16="http://schemas.microsoft.com/office/drawing/2014/main" id="{DA1BDBB2-1304-4019-95E3-6765017D0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68526"/>
                        <a:ext cx="8001000" cy="453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9E92-50F6-4943-9511-96EB8DEC2F00}"/>
              </a:ext>
            </a:extLst>
          </p:cNvPr>
          <p:cNvSpPr>
            <a:spLocks noGrp="1"/>
          </p:cNvSpPr>
          <p:nvPr>
            <p:ph type="ctrTitle"/>
          </p:nvPr>
        </p:nvSpPr>
        <p:spPr>
          <a:xfrm>
            <a:off x="1524000" y="318813"/>
            <a:ext cx="9144000" cy="1281387"/>
          </a:xfrm>
        </p:spPr>
        <p:txBody>
          <a:bodyPr>
            <a:normAutofit/>
          </a:bodyPr>
          <a:lstStyle/>
          <a:p>
            <a:r>
              <a:rPr lang="fr-FR" sz="3600" b="1" kern="0" dirty="0">
                <a:solidFill>
                  <a:srgbClr val="365F91"/>
                </a:solidFill>
                <a:effectLst/>
                <a:latin typeface="Abadi" panose="020B0604020104020204" pitchFamily="34" charset="0"/>
                <a:ea typeface="Times New Roman" panose="02020603050405020304" pitchFamily="18" charset="0"/>
                <a:cs typeface="Times New Roman" panose="02020603050405020304" pitchFamily="18" charset="0"/>
              </a:rPr>
              <a:t>Chapitre 2 : La fonction d’investissement</a:t>
            </a:r>
            <a:br>
              <a:rPr lang="en-US" sz="3600" b="1" kern="0" dirty="0">
                <a:solidFill>
                  <a:srgbClr val="365F91"/>
                </a:solidFill>
                <a:effectLst/>
                <a:latin typeface="Abadi" panose="020B0604020104020204" pitchFamily="34" charset="0"/>
                <a:ea typeface="Times New Roman" panose="02020603050405020304" pitchFamily="18" charset="0"/>
                <a:cs typeface="Times New Roman" panose="02020603050405020304" pitchFamily="18" charset="0"/>
              </a:rPr>
            </a:br>
            <a:endParaRPr lang="en-US" sz="3600" dirty="0">
              <a:latin typeface="Abadi" panose="020B0604020104020204" pitchFamily="34" charset="0"/>
            </a:endParaRPr>
          </a:p>
        </p:txBody>
      </p:sp>
      <p:sp>
        <p:nvSpPr>
          <p:cNvPr id="3" name="Subtitle 2">
            <a:extLst>
              <a:ext uri="{FF2B5EF4-FFF2-40B4-BE49-F238E27FC236}">
                <a16:creationId xmlns:a16="http://schemas.microsoft.com/office/drawing/2014/main" id="{7B75C6BC-962B-4BC4-B2E8-81380AC70047}"/>
              </a:ext>
            </a:extLst>
          </p:cNvPr>
          <p:cNvSpPr>
            <a:spLocks noGrp="1"/>
          </p:cNvSpPr>
          <p:nvPr>
            <p:ph type="subTitle" idx="1"/>
          </p:nvPr>
        </p:nvSpPr>
        <p:spPr>
          <a:xfrm>
            <a:off x="1351720" y="2093843"/>
            <a:ext cx="9899375" cy="3866322"/>
          </a:xfrm>
        </p:spPr>
        <p:txBody>
          <a:bodyPr>
            <a:normAutofit/>
          </a:bodyPr>
          <a:lstStyle/>
          <a:p>
            <a:pPr marL="457200" indent="-457200" algn="just">
              <a:buAutoNum type="arabicPeriod"/>
            </a:pPr>
            <a:r>
              <a:rPr lang="fr-FR" sz="3200" dirty="0"/>
              <a:t>PRESENTATION GENERALE </a:t>
            </a:r>
          </a:p>
          <a:p>
            <a:pPr algn="just"/>
            <a:r>
              <a:rPr lang="fr-FR" sz="3200" dirty="0"/>
              <a:t>La politique d’investissement relève de la stratégie générale de l’entreprise et est le garant du développement futur de l’entreprise. Toutes les décisions d’investissement conditionnent le futur. Il faut s’assurer que ces investissements sont évaluer, qu’il soit créateurs de valeurs et que leur financement ne déséquilibre pas la structure financière de l’entreprise.</a:t>
            </a:r>
            <a:endParaRPr lang="en-US" sz="3200" dirty="0"/>
          </a:p>
        </p:txBody>
      </p:sp>
    </p:spTree>
    <p:extLst>
      <p:ext uri="{BB962C8B-B14F-4D97-AF65-F5344CB8AC3E}">
        <p14:creationId xmlns:p14="http://schemas.microsoft.com/office/powerpoint/2010/main" val="251320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C57190-276B-467C-9B70-88E4B0699600}"/>
              </a:ext>
            </a:extLst>
          </p:cNvPr>
          <p:cNvSpPr>
            <a:spLocks noGrp="1"/>
          </p:cNvSpPr>
          <p:nvPr>
            <p:ph idx="1"/>
          </p:nvPr>
        </p:nvSpPr>
        <p:spPr>
          <a:xfrm>
            <a:off x="838200" y="304800"/>
            <a:ext cx="10515600" cy="5872163"/>
          </a:xfrm>
        </p:spPr>
        <p:txBody>
          <a:bodyPr>
            <a:normAutofit fontScale="85000" lnSpcReduction="20000"/>
          </a:bodyPr>
          <a:lstStyle/>
          <a:p>
            <a:pPr marL="0" indent="0" algn="just">
              <a:buNone/>
            </a:pPr>
            <a:r>
              <a:rPr lang="fr-FR" dirty="0"/>
              <a:t>A. La définition de l’investissement </a:t>
            </a:r>
          </a:p>
          <a:p>
            <a:pPr marL="0" indent="0" algn="just">
              <a:buNone/>
            </a:pPr>
            <a:endParaRPr lang="fr-FR" dirty="0"/>
          </a:p>
          <a:p>
            <a:pPr marL="0" indent="0" algn="just">
              <a:buNone/>
            </a:pPr>
            <a:r>
              <a:rPr lang="fr-FR" dirty="0"/>
              <a:t>La notion d’investissement recouvre plusieurs conceptions : </a:t>
            </a:r>
          </a:p>
          <a:p>
            <a:pPr algn="just"/>
            <a:r>
              <a:rPr lang="fr-FR" dirty="0"/>
              <a:t>conception macroéconomique = l’investissement est une acquisition de moyens de productions par l’entreprise. Il détermine la formation du capital ;</a:t>
            </a:r>
          </a:p>
          <a:p>
            <a:pPr algn="just"/>
            <a:r>
              <a:rPr lang="fr-FR" dirty="0"/>
              <a:t>conception de comptabilité = l’investissement est une immobilisation, un élément de propriété de l’entreprise et destiné à servir de façon durable ; </a:t>
            </a:r>
          </a:p>
          <a:p>
            <a:pPr algn="just"/>
            <a:r>
              <a:rPr lang="fr-FR" dirty="0"/>
              <a:t> conception économique = ex. campagne publicitaire, formation du personnel … représentent des investissements pour l’entreprise ; </a:t>
            </a:r>
          </a:p>
          <a:p>
            <a:pPr algn="just"/>
            <a:r>
              <a:rPr lang="fr-FR" dirty="0"/>
              <a:t>conception financière = l’investissement est un décaissement immédiat qui va entrainer des encaissements futurs. L’investissement est un engagement de fonds destinés à acquérir des actifs (corporels/incorporels) dans le but d’en tirer un revenu futur satisfaisant. Il représente plusieurs caractéristiques :  montant important ;  décision irréversible (sauf exception) ;  engagement sur une longue période - remise en cause de la pérennité de l’entreprise si l’investissement est mal calculer ;  porteur de risque pour l’entreprise </a:t>
            </a:r>
          </a:p>
          <a:p>
            <a:pPr algn="just"/>
            <a:r>
              <a:rPr lang="fr-FR" dirty="0"/>
              <a:t>étude de flux futurs qui sont incertains.</a:t>
            </a:r>
            <a:endParaRPr lang="en-US" dirty="0"/>
          </a:p>
        </p:txBody>
      </p:sp>
    </p:spTree>
    <p:extLst>
      <p:ext uri="{BB962C8B-B14F-4D97-AF65-F5344CB8AC3E}">
        <p14:creationId xmlns:p14="http://schemas.microsoft.com/office/powerpoint/2010/main" val="387471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DE648-7DD4-4174-93DD-EAD656AEC495}"/>
              </a:ext>
            </a:extLst>
          </p:cNvPr>
          <p:cNvSpPr>
            <a:spLocks noGrp="1"/>
          </p:cNvSpPr>
          <p:nvPr>
            <p:ph idx="1"/>
          </p:nvPr>
        </p:nvSpPr>
        <p:spPr>
          <a:xfrm>
            <a:off x="838200" y="278296"/>
            <a:ext cx="10515600" cy="5898667"/>
          </a:xfrm>
        </p:spPr>
        <p:txBody>
          <a:bodyPr/>
          <a:lstStyle/>
          <a:p>
            <a:pPr algn="just"/>
            <a:r>
              <a:rPr lang="fr-FR" dirty="0"/>
              <a:t>B. Une typologie des investissements – classement des investissements </a:t>
            </a:r>
          </a:p>
          <a:p>
            <a:pPr marL="0" indent="0" algn="just">
              <a:buNone/>
            </a:pPr>
            <a:r>
              <a:rPr lang="fr-FR" dirty="0"/>
              <a:t>Il y a 3 classifications possibles de l’investissement : </a:t>
            </a:r>
          </a:p>
          <a:p>
            <a:pPr marL="0" indent="0" algn="just">
              <a:buNone/>
            </a:pPr>
            <a:endParaRPr lang="fr-FR" dirty="0"/>
          </a:p>
          <a:p>
            <a:pPr marL="514350" indent="-514350" algn="just">
              <a:buAutoNum type="arabicPeriod"/>
            </a:pPr>
            <a:r>
              <a:rPr lang="fr-FR" dirty="0"/>
              <a:t>Par NATURE (proche du concept de comptabilité)  </a:t>
            </a:r>
          </a:p>
          <a:p>
            <a:pPr algn="just"/>
            <a:r>
              <a:rPr lang="fr-FR" dirty="0"/>
              <a:t>Investissement corporel est directement productif et concerne des actifs physiques ;  </a:t>
            </a:r>
          </a:p>
          <a:p>
            <a:pPr algn="just"/>
            <a:r>
              <a:rPr lang="fr-FR" dirty="0"/>
              <a:t>Investissement incorporel (ex. marque, recherche, fonds commerciaux) concerne des actifs immédiats et a tendance d’augmenter ;  </a:t>
            </a:r>
          </a:p>
          <a:p>
            <a:pPr algn="just"/>
            <a:r>
              <a:rPr lang="fr-FR" dirty="0"/>
              <a:t>Investissement financier est un actif financier et de participation.</a:t>
            </a:r>
            <a:endParaRPr lang="en-US" dirty="0"/>
          </a:p>
        </p:txBody>
      </p:sp>
    </p:spTree>
    <p:extLst>
      <p:ext uri="{BB962C8B-B14F-4D97-AF65-F5344CB8AC3E}">
        <p14:creationId xmlns:p14="http://schemas.microsoft.com/office/powerpoint/2010/main" val="130052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AF2A9-C88C-4045-8447-004C95A99C8C}"/>
              </a:ext>
            </a:extLst>
          </p:cNvPr>
          <p:cNvSpPr>
            <a:spLocks noGrp="1"/>
          </p:cNvSpPr>
          <p:nvPr>
            <p:ph idx="1"/>
          </p:nvPr>
        </p:nvSpPr>
        <p:spPr>
          <a:xfrm>
            <a:off x="838200" y="477078"/>
            <a:ext cx="10515600" cy="5699885"/>
          </a:xfrm>
        </p:spPr>
        <p:txBody>
          <a:bodyPr>
            <a:normAutofit fontScale="92500" lnSpcReduction="10000"/>
          </a:bodyPr>
          <a:lstStyle/>
          <a:p>
            <a:pPr marL="0" indent="0" algn="just">
              <a:buNone/>
            </a:pPr>
            <a:r>
              <a:rPr lang="fr-FR" dirty="0"/>
              <a:t>2. Par DESTINATION (fonction des objectifs recherchés pour établir le classement)  </a:t>
            </a:r>
          </a:p>
          <a:p>
            <a:pPr algn="just"/>
            <a:r>
              <a:rPr lang="fr-FR" dirty="0"/>
              <a:t>Investissement de renouvellement est destiné à remplacer des machines usées. Il s’agit de maintenir en l’état l’actif productif de l’entreprise ;  </a:t>
            </a:r>
          </a:p>
          <a:p>
            <a:pPr algn="just"/>
            <a:r>
              <a:rPr lang="fr-FR" dirty="0"/>
              <a:t>Investissement de modernisation a pour but de remplacer tout en intégrant une nouvelle technologie ;  </a:t>
            </a:r>
          </a:p>
          <a:p>
            <a:pPr algn="just"/>
            <a:r>
              <a:rPr lang="fr-FR" dirty="0"/>
              <a:t>Investissement de productivité est combiné au 2 premiers. Il vise à la recherche de coûts unitaires moins élevés ;  </a:t>
            </a:r>
          </a:p>
          <a:p>
            <a:pPr algn="just"/>
            <a:r>
              <a:rPr lang="fr-FR" dirty="0"/>
              <a:t>Investissement de capacité/expansion permet d’augmenter la capacité productive de l’entreprise ;  </a:t>
            </a:r>
          </a:p>
          <a:p>
            <a:pPr algn="just"/>
            <a:r>
              <a:rPr lang="fr-FR" dirty="0"/>
              <a:t>Investissement d’innovation permet d’acquérir de nouvelles technologies pour produire de nouveaux produits pour l’entreprise ;</a:t>
            </a:r>
          </a:p>
          <a:p>
            <a:pPr algn="just"/>
            <a:r>
              <a:rPr lang="fr-FR" dirty="0"/>
              <a:t> Investissement de sécurité permet de répondre de nouvelles normes de sécurité ou de baisser les accidents au travail. </a:t>
            </a:r>
            <a:endParaRPr lang="en-US" dirty="0"/>
          </a:p>
        </p:txBody>
      </p:sp>
    </p:spTree>
    <p:extLst>
      <p:ext uri="{BB962C8B-B14F-4D97-AF65-F5344CB8AC3E}">
        <p14:creationId xmlns:p14="http://schemas.microsoft.com/office/powerpoint/2010/main" val="4131161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A26912A7-7CE4-4736-A78B-45A4B821F49D}"/>
              </a:ext>
            </a:extLst>
          </p:cNvPr>
          <p:cNvSpPr>
            <a:spLocks noGrp="1"/>
          </p:cNvSpPr>
          <p:nvPr>
            <p:ph type="subTitle" idx="1"/>
          </p:nvPr>
        </p:nvSpPr>
        <p:spPr>
          <a:xfrm>
            <a:off x="1579313" y="854916"/>
            <a:ext cx="9557892" cy="5156800"/>
          </a:xfrm>
        </p:spPr>
        <p:txBody>
          <a:bodyPr anchor="ctr">
            <a:normAutofit/>
          </a:bodyPr>
          <a:lstStyle/>
          <a:p>
            <a:pPr algn="l"/>
            <a:r>
              <a:rPr lang="fr-FR" sz="2000" dirty="0">
                <a:solidFill>
                  <a:schemeClr val="bg1"/>
                </a:solidFill>
              </a:rPr>
              <a:t>3. L’investissement STRATEGIQUE  </a:t>
            </a:r>
          </a:p>
          <a:p>
            <a:pPr algn="l"/>
            <a:endParaRPr lang="fr-FR" sz="2000" dirty="0">
              <a:solidFill>
                <a:schemeClr val="bg1"/>
              </a:solidFill>
            </a:endParaRPr>
          </a:p>
          <a:p>
            <a:pPr marL="342900" indent="-342900" algn="l">
              <a:buFont typeface="Arial" panose="020B0604020202020204" pitchFamily="34" charset="0"/>
              <a:buChar char="•"/>
            </a:pPr>
            <a:r>
              <a:rPr lang="fr-FR" sz="2000" dirty="0">
                <a:solidFill>
                  <a:schemeClr val="bg1"/>
                </a:solidFill>
              </a:rPr>
              <a:t>Investissement offensif permet à l’entreprise d’agrandir sa part du marché ou d’acquérir de nouveaux clients. Il s’oppose à :</a:t>
            </a:r>
          </a:p>
          <a:p>
            <a:pPr marL="342900" indent="-342900" algn="l">
              <a:buFont typeface="Arial" panose="020B0604020202020204" pitchFamily="34" charset="0"/>
              <a:buChar char="•"/>
            </a:pPr>
            <a:r>
              <a:rPr lang="fr-FR" sz="2000" dirty="0">
                <a:solidFill>
                  <a:schemeClr val="bg1"/>
                </a:solidFill>
              </a:rPr>
              <a:t>Investissement défensif qui permet ou tente de maintenir la position actuelle de l’entreprise sur le marché (de point de vu de la concurrence) ;  </a:t>
            </a:r>
          </a:p>
          <a:p>
            <a:pPr marL="342900" indent="-342900" algn="l">
              <a:buFont typeface="Arial" panose="020B0604020202020204" pitchFamily="34" charset="0"/>
              <a:buChar char="•"/>
            </a:pPr>
            <a:r>
              <a:rPr lang="fr-FR" sz="2000" dirty="0">
                <a:solidFill>
                  <a:schemeClr val="bg1"/>
                </a:solidFill>
              </a:rPr>
              <a:t>Investissement de diversification permet de construire un groupe sur plusieurs secteurs d’activité. </a:t>
            </a:r>
          </a:p>
          <a:p>
            <a:pPr marL="342900" indent="-342900" algn="l">
              <a:buFont typeface="Arial" panose="020B0604020202020204" pitchFamily="34" charset="0"/>
              <a:buChar char="•"/>
            </a:pPr>
            <a:r>
              <a:rPr lang="fr-FR" sz="2000" dirty="0">
                <a:solidFill>
                  <a:schemeClr val="bg1"/>
                </a:solidFill>
              </a:rPr>
              <a:t>Remarque : le niveau d’investissement varie beaucoup selon le cycle de vie de l’entreprise</a:t>
            </a:r>
            <a:endParaRPr lang="en-US" sz="2000" dirty="0">
              <a:solidFill>
                <a:schemeClr val="bg1"/>
              </a:solidFill>
            </a:endParaRPr>
          </a:p>
        </p:txBody>
      </p:sp>
    </p:spTree>
    <p:extLst>
      <p:ext uri="{BB962C8B-B14F-4D97-AF65-F5344CB8AC3E}">
        <p14:creationId xmlns:p14="http://schemas.microsoft.com/office/powerpoint/2010/main" val="124615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85A93-E5D5-4198-8F32-E68DD6DF4902}"/>
              </a:ext>
            </a:extLst>
          </p:cNvPr>
          <p:cNvSpPr>
            <a:spLocks noGrp="1"/>
          </p:cNvSpPr>
          <p:nvPr>
            <p:ph idx="1"/>
          </p:nvPr>
        </p:nvSpPr>
        <p:spPr>
          <a:xfrm>
            <a:off x="643467" y="713127"/>
            <a:ext cx="10905066" cy="5601726"/>
          </a:xfrm>
        </p:spPr>
        <p:txBody>
          <a:bodyPr>
            <a:normAutofit/>
          </a:bodyPr>
          <a:lstStyle/>
          <a:p>
            <a:pPr marL="0" indent="0">
              <a:buNone/>
            </a:pPr>
            <a:r>
              <a:rPr lang="fr-FR" sz="1700"/>
              <a:t>C. Le processus d’investissement </a:t>
            </a:r>
          </a:p>
          <a:p>
            <a:pPr marL="0" indent="0">
              <a:buNone/>
            </a:pPr>
            <a:r>
              <a:rPr lang="fr-FR" sz="1700"/>
              <a:t>On peut mettre en évidence plusieurs phases : </a:t>
            </a:r>
          </a:p>
          <a:p>
            <a:pPr marL="514350" indent="-514350">
              <a:buAutoNum type="arabicPeriod"/>
            </a:pPr>
            <a:r>
              <a:rPr lang="fr-FR" sz="1700"/>
              <a:t>La conception du projet ou « phase de cloisonnement » Il faut que l’entreprise soit très créative. Il faut avoir le plus de projets possible. On opère alors à une première sélection pour arriver à un petit nombre de projet qui vont être étudiés. </a:t>
            </a:r>
          </a:p>
          <a:p>
            <a:pPr marL="514350" indent="-514350">
              <a:buAutoNum type="arabicPeriod"/>
            </a:pPr>
            <a:r>
              <a:rPr lang="fr-FR" sz="1700"/>
              <a:t>L’étape de sélection Chaque projet va être analysé en détail selon 5 points : </a:t>
            </a:r>
          </a:p>
          <a:p>
            <a:r>
              <a:rPr lang="fr-FR" sz="1700"/>
              <a:t>Etude de marketing et commercial – étude sur terrain (ex. capacité de générer un CA) ;  </a:t>
            </a:r>
          </a:p>
          <a:p>
            <a:r>
              <a:rPr lang="fr-FR" sz="1700"/>
              <a:t>Faisabilité technique capacité de fabriquer le produit définit ;  </a:t>
            </a:r>
          </a:p>
          <a:p>
            <a:r>
              <a:rPr lang="fr-FR" sz="1700"/>
              <a:t>Etude d’impact du projet – il faut voir tout au long de son exploitation, ses conséquences sur les variables de l’entreprise ;  </a:t>
            </a:r>
          </a:p>
          <a:p>
            <a:r>
              <a:rPr lang="fr-FR" sz="1700"/>
              <a:t>Etude financière du projet – on compare le coût de l’investissement avec ce qu’il doit rapporter dans le futur ;  </a:t>
            </a:r>
          </a:p>
          <a:p>
            <a:r>
              <a:rPr lang="fr-FR" sz="1700"/>
              <a:t>Etude de risque inhérent du projet – question de fiabilité des prévisions. A la fin de cette phase on retient un projet (maximum 2) d’investissement.</a:t>
            </a:r>
            <a:endParaRPr lang="en-US" sz="1700"/>
          </a:p>
        </p:txBody>
      </p:sp>
    </p:spTree>
    <p:extLst>
      <p:ext uri="{BB962C8B-B14F-4D97-AF65-F5344CB8AC3E}">
        <p14:creationId xmlns:p14="http://schemas.microsoft.com/office/powerpoint/2010/main" val="87034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0">
            <a:extLst>
              <a:ext uri="{FF2B5EF4-FFF2-40B4-BE49-F238E27FC236}">
                <a16:creationId xmlns:a16="http://schemas.microsoft.com/office/drawing/2014/main" id="{4181C7A3-7952-4823-A5CC-534C83EB6BE1}"/>
              </a:ext>
            </a:extLst>
          </p:cNvPr>
          <p:cNvSpPr>
            <a:spLocks noGrp="1" noChangeArrowheads="1"/>
          </p:cNvSpPr>
          <p:nvPr>
            <p:ph type="title"/>
          </p:nvPr>
        </p:nvSpPr>
        <p:spPr>
          <a:xfrm>
            <a:off x="2209800" y="685800"/>
            <a:ext cx="7772400" cy="546100"/>
          </a:xfrm>
        </p:spPr>
        <p:txBody>
          <a:bodyPr/>
          <a:lstStyle/>
          <a:p>
            <a:pPr eaLnBrk="1" fontAlgn="auto" hangingPunct="1">
              <a:spcAft>
                <a:spcPts val="0"/>
              </a:spcAft>
              <a:defRPr/>
            </a:pPr>
            <a:r>
              <a:rPr lang="fr-FR" altLang="fr-FR" sz="3200">
                <a:solidFill>
                  <a:srgbClr val="000000"/>
                </a:solidFill>
              </a:rPr>
              <a:t>Bibliographie indicative</a:t>
            </a:r>
          </a:p>
        </p:txBody>
      </p:sp>
      <p:graphicFrame>
        <p:nvGraphicFramePr>
          <p:cNvPr id="17417" name="Rectangle 1031">
            <a:extLst>
              <a:ext uri="{FF2B5EF4-FFF2-40B4-BE49-F238E27FC236}">
                <a16:creationId xmlns:a16="http://schemas.microsoft.com/office/drawing/2014/main" id="{2B44E445-A29E-4ECE-8C91-92C30093EE4A}"/>
              </a:ext>
            </a:extLst>
          </p:cNvPr>
          <p:cNvGraphicFramePr>
            <a:graphicFrameLocks noGrp="1"/>
          </p:cNvGraphicFramePr>
          <p:nvPr>
            <p:ph idx="1"/>
          </p:nvPr>
        </p:nvGraphicFramePr>
        <p:xfrm>
          <a:off x="479425" y="1371600"/>
          <a:ext cx="10733088" cy="259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12" name="Espace réservé du numéro de diapositive 5">
            <a:extLst>
              <a:ext uri="{FF2B5EF4-FFF2-40B4-BE49-F238E27FC236}">
                <a16:creationId xmlns:a16="http://schemas.microsoft.com/office/drawing/2014/main" id="{A24DEDB4-F452-4BED-8359-F9AAC514EB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105FA92-39BD-4C10-A61A-E350DFC89ADB}" type="slidenum">
              <a:rPr lang="fr-FR" altLang="fr-FR" smtClean="0">
                <a:solidFill>
                  <a:srgbClr val="FFFFFF"/>
                </a:solidFill>
              </a:rPr>
              <a:pPr/>
              <a:t>5</a:t>
            </a:fld>
            <a:endParaRPr lang="fr-FR" altLang="fr-FR">
              <a:solidFill>
                <a:srgbClr val="FFFFFF"/>
              </a:solidFill>
            </a:endParaRPr>
          </a:p>
        </p:txBody>
      </p:sp>
      <p:sp>
        <p:nvSpPr>
          <p:cNvPr id="17413" name="Rectangle 1032">
            <a:extLst>
              <a:ext uri="{FF2B5EF4-FFF2-40B4-BE49-F238E27FC236}">
                <a16:creationId xmlns:a16="http://schemas.microsoft.com/office/drawing/2014/main" id="{8CF90B76-B3F1-48F0-8430-D1E183818AD3}"/>
              </a:ext>
            </a:extLst>
          </p:cNvPr>
          <p:cNvSpPr>
            <a:spLocks noChangeArrowheads="1"/>
          </p:cNvSpPr>
          <p:nvPr/>
        </p:nvSpPr>
        <p:spPr bwMode="auto">
          <a:xfrm>
            <a:off x="407988" y="3810000"/>
            <a:ext cx="1010761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a:solidFill>
                  <a:schemeClr val="tx1"/>
                </a:solidFill>
                <a:latin typeface="Calibri" panose="020F0502020204030204" pitchFamily="34" charset="0"/>
              </a:defRPr>
            </a:lvl1pPr>
            <a:lvl2pPr marL="990600" indent="-533400">
              <a:defRPr>
                <a:solidFill>
                  <a:schemeClr val="tx1"/>
                </a:solidFill>
                <a:latin typeface="Calibri" panose="020F0502020204030204" pitchFamily="34" charset="0"/>
              </a:defRPr>
            </a:lvl2pPr>
            <a:lvl3pPr marL="1371600" indent="-457200">
              <a:defRPr>
                <a:solidFill>
                  <a:schemeClr val="tx1"/>
                </a:solidFill>
                <a:latin typeface="Calibri" panose="020F0502020204030204" pitchFamily="34" charset="0"/>
              </a:defRPr>
            </a:lvl3pPr>
            <a:lvl4pPr marL="1752600" indent="-381000">
              <a:defRPr>
                <a:solidFill>
                  <a:schemeClr val="tx1"/>
                </a:solidFill>
                <a:latin typeface="Calibri" panose="020F0502020204030204" pitchFamily="34" charset="0"/>
              </a:defRPr>
            </a:lvl4pPr>
            <a:lvl5pPr marL="2209800" indent="-381000">
              <a:defRPr>
                <a:solidFill>
                  <a:schemeClr val="tx1"/>
                </a:solidFill>
                <a:latin typeface="Calibri" panose="020F0502020204030204" pitchFamily="34" charset="0"/>
              </a:defRPr>
            </a:lvl5pPr>
            <a:lvl6pPr marL="2667000" indent="-381000" defTabSz="457200" eaLnBrk="0" fontAlgn="base" hangingPunct="0">
              <a:spcBef>
                <a:spcPct val="0"/>
              </a:spcBef>
              <a:spcAft>
                <a:spcPct val="0"/>
              </a:spcAft>
              <a:defRPr>
                <a:solidFill>
                  <a:schemeClr val="tx1"/>
                </a:solidFill>
                <a:latin typeface="Calibri" panose="020F0502020204030204" pitchFamily="34" charset="0"/>
              </a:defRPr>
            </a:lvl6pPr>
            <a:lvl7pPr marL="3124200" indent="-381000" defTabSz="457200" eaLnBrk="0" fontAlgn="base" hangingPunct="0">
              <a:spcBef>
                <a:spcPct val="0"/>
              </a:spcBef>
              <a:spcAft>
                <a:spcPct val="0"/>
              </a:spcAft>
              <a:defRPr>
                <a:solidFill>
                  <a:schemeClr val="tx1"/>
                </a:solidFill>
                <a:latin typeface="Calibri" panose="020F0502020204030204" pitchFamily="34" charset="0"/>
              </a:defRPr>
            </a:lvl7pPr>
            <a:lvl8pPr marL="3581400" indent="-381000" defTabSz="457200" eaLnBrk="0" fontAlgn="base" hangingPunct="0">
              <a:spcBef>
                <a:spcPct val="0"/>
              </a:spcBef>
              <a:spcAft>
                <a:spcPct val="0"/>
              </a:spcAft>
              <a:defRPr>
                <a:solidFill>
                  <a:schemeClr val="tx1"/>
                </a:solidFill>
                <a:latin typeface="Calibri" panose="020F0502020204030204" pitchFamily="34" charset="0"/>
              </a:defRPr>
            </a:lvl8pPr>
            <a:lvl9pPr marL="4038600" indent="-3810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Bef>
                <a:spcPct val="20000"/>
              </a:spcBef>
              <a:buSzPct val="90000"/>
            </a:pPr>
            <a:r>
              <a:rPr lang="fr-FR" altLang="fr-FR" sz="2000" u="sng">
                <a:solidFill>
                  <a:srgbClr val="000066"/>
                </a:solidFill>
                <a:latin typeface="Tahoma" panose="020B0604030504040204" pitchFamily="34" charset="0"/>
              </a:rPr>
              <a:t>Ouvrages dont les chapitres sont sous forme de fiches ou de résumés :</a:t>
            </a:r>
          </a:p>
          <a:p>
            <a:pPr eaLnBrk="1" hangingPunct="1">
              <a:spcBef>
                <a:spcPct val="20000"/>
              </a:spcBef>
              <a:buSzPct val="90000"/>
            </a:pPr>
            <a:endParaRPr lang="fr-FR" altLang="fr-FR" sz="1500" u="sng">
              <a:solidFill>
                <a:srgbClr val="000066"/>
              </a:solidFill>
              <a:latin typeface="Tahoma" panose="020B0604030504040204" pitchFamily="34" charset="0"/>
            </a:endParaRPr>
          </a:p>
          <a:p>
            <a:pPr eaLnBrk="1" hangingPunct="1">
              <a:spcBef>
                <a:spcPct val="20000"/>
              </a:spcBef>
              <a:buSzPct val="90000"/>
              <a:buFont typeface="Wingdings" panose="05000000000000000000" pitchFamily="2" charset="2"/>
              <a:buChar char="Ø"/>
            </a:pP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hlinkClick r:id="rId7" tooltip="commander"/>
              </a:rPr>
              <a:t>Dictionnaire d'économie et de sciences sociales</a:t>
            </a: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rPr>
              <a:t>, de J-Y.Capul et O.Garnier (éd. Hatier, 2005)</a:t>
            </a:r>
          </a:p>
          <a:p>
            <a:pPr eaLnBrk="1" hangingPunct="1">
              <a:spcBef>
                <a:spcPct val="20000"/>
              </a:spcBef>
              <a:buSzPct val="90000"/>
              <a:buFont typeface="Wingdings" panose="05000000000000000000" pitchFamily="2" charset="2"/>
              <a:buChar char="Ø"/>
            </a:pP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hlinkClick r:id="rId8" tooltip="commander"/>
              </a:rPr>
              <a:t>Économie</a:t>
            </a: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rPr>
              <a:t>, de M.Bialès, R.Leurion et J-L.Rivaud (éd. Foucher, 2005)</a:t>
            </a:r>
          </a:p>
          <a:p>
            <a:pPr eaLnBrk="1" hangingPunct="1">
              <a:spcBef>
                <a:spcPct val="20000"/>
              </a:spcBef>
              <a:buSzPct val="90000"/>
              <a:buFont typeface="Wingdings" panose="05000000000000000000" pitchFamily="2" charset="2"/>
              <a:buChar char="Ø"/>
            </a:pP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hlinkClick r:id="rId9" tooltip="commander"/>
              </a:rPr>
              <a:t>Thèmes d'actualité économiques, politiques et sociaux</a:t>
            </a:r>
            <a:r>
              <a:rPr lang="fr-FR" altLang="fr-FR">
                <a:solidFill>
                  <a:srgbClr val="000000"/>
                </a:solidFill>
                <a:latin typeface="Tahoma" panose="020B0604030504040204" pitchFamily="34" charset="0"/>
                <a:cs typeface="Tahoma" panose="020B0604030504040204" pitchFamily="34" charset="0"/>
              </a:rPr>
              <a:t>"</a:t>
            </a:r>
            <a:r>
              <a:rPr lang="fr-FR" altLang="fr-FR">
                <a:solidFill>
                  <a:srgbClr val="000066"/>
                </a:solidFill>
                <a:latin typeface="Tahoma" panose="020B0604030504040204" pitchFamily="34" charset="0"/>
              </a:rPr>
              <a:t>, de R.Peres (éd. Vuibert, 2006)  </a:t>
            </a: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187C63-729E-4509-8857-054AFA9FAA59}"/>
              </a:ext>
            </a:extLst>
          </p:cNvPr>
          <p:cNvSpPr>
            <a:spLocks noGrp="1"/>
          </p:cNvSpPr>
          <p:nvPr>
            <p:ph idx="1"/>
          </p:nvPr>
        </p:nvSpPr>
        <p:spPr>
          <a:xfrm>
            <a:off x="1653363" y="2176272"/>
            <a:ext cx="9367204" cy="4041648"/>
          </a:xfrm>
        </p:spPr>
        <p:txBody>
          <a:bodyPr anchor="t">
            <a:normAutofit/>
          </a:bodyPr>
          <a:lstStyle/>
          <a:p>
            <a:pPr marL="0" indent="0">
              <a:buNone/>
            </a:pPr>
            <a:r>
              <a:rPr lang="fr-FR" sz="2400"/>
              <a:t>3. La phase d’autorisation Dans cette phase on autorise l’ensemble des parties concernées pour la mise en place de l’investissement. </a:t>
            </a:r>
          </a:p>
          <a:p>
            <a:endParaRPr lang="fr-FR" sz="2400"/>
          </a:p>
          <a:p>
            <a:pPr marL="0" indent="0">
              <a:buNone/>
            </a:pPr>
            <a:r>
              <a:rPr lang="fr-FR" sz="2400"/>
              <a:t>4. Le suivi du projet Le suivi du projet consiste à comparer les prévisions et les réalisations avec possibilité de mettre en place des mesures correctives. </a:t>
            </a:r>
            <a:endParaRPr lang="en-US" sz="2400"/>
          </a:p>
        </p:txBody>
      </p:sp>
    </p:spTree>
    <p:extLst>
      <p:ext uri="{BB962C8B-B14F-4D97-AF65-F5344CB8AC3E}">
        <p14:creationId xmlns:p14="http://schemas.microsoft.com/office/powerpoint/2010/main" val="2041751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2F92-9146-42AD-93BE-57838F2F76B0}"/>
              </a:ext>
            </a:extLst>
          </p:cNvPr>
          <p:cNvSpPr>
            <a:spLocks noGrp="1"/>
          </p:cNvSpPr>
          <p:nvPr>
            <p:ph type="title"/>
          </p:nvPr>
        </p:nvSpPr>
        <p:spPr>
          <a:xfrm>
            <a:off x="1653363" y="365760"/>
            <a:ext cx="9367203" cy="1188720"/>
          </a:xfrm>
        </p:spPr>
        <p:txBody>
          <a:bodyPr>
            <a:normAutofit/>
          </a:bodyPr>
          <a:lstStyle/>
          <a:p>
            <a:r>
              <a:rPr lang="fr-FR" sz="3700"/>
              <a:t>D. Les paramètres financiers de l’investissement </a:t>
            </a:r>
            <a:endParaRPr lang="en-US" sz="3700"/>
          </a:p>
        </p:txBody>
      </p:sp>
      <p:sp>
        <p:nvSpPr>
          <p:cNvPr id="3" name="Content Placeholder 2">
            <a:extLst>
              <a:ext uri="{FF2B5EF4-FFF2-40B4-BE49-F238E27FC236}">
                <a16:creationId xmlns:a16="http://schemas.microsoft.com/office/drawing/2014/main" id="{06216B00-4F05-45C9-AC69-C943E21B3013}"/>
              </a:ext>
            </a:extLst>
          </p:cNvPr>
          <p:cNvSpPr>
            <a:spLocks noGrp="1"/>
          </p:cNvSpPr>
          <p:nvPr>
            <p:ph idx="1"/>
          </p:nvPr>
        </p:nvSpPr>
        <p:spPr>
          <a:xfrm>
            <a:off x="1653363" y="2160104"/>
            <a:ext cx="9367204" cy="4057816"/>
          </a:xfrm>
        </p:spPr>
        <p:txBody>
          <a:bodyPr anchor="t">
            <a:normAutofit/>
          </a:bodyPr>
          <a:lstStyle/>
          <a:p>
            <a:pPr marL="0" indent="0" algn="just">
              <a:buNone/>
            </a:pPr>
            <a:r>
              <a:rPr lang="fr-FR" sz="2400" dirty="0"/>
              <a:t>Ils existent 4 paramètres financiers sur l’investissement : </a:t>
            </a:r>
          </a:p>
          <a:p>
            <a:pPr marL="514350" indent="-514350" algn="just">
              <a:buAutoNum type="arabicPeriod"/>
            </a:pPr>
            <a:r>
              <a:rPr lang="fr-FR" sz="2400" dirty="0"/>
              <a:t>Le montant de l’investissement initial Le montant de l’investissement initial (MII) représente la dépense que doit supporter l’entreprise au départ pour réaliser son projet. Il comporte :</a:t>
            </a:r>
          </a:p>
          <a:p>
            <a:pPr marL="0" indent="0" algn="just">
              <a:buNone/>
            </a:pPr>
            <a:r>
              <a:rPr lang="fr-FR" sz="2400" dirty="0"/>
              <a:t> - le prix d’achat (HT) de l’investissement, c’est le coût de fabrication ;</a:t>
            </a:r>
          </a:p>
          <a:p>
            <a:pPr marL="0" indent="0" algn="just">
              <a:buNone/>
            </a:pPr>
            <a:r>
              <a:rPr lang="fr-FR" sz="2400" dirty="0"/>
              <a:t> - tout l’ensemble des frais accessoires (ex. transport, installation, teste MP, droits de douane, formation de la main d’œuvre etc.) ; </a:t>
            </a:r>
          </a:p>
          <a:p>
            <a:pPr algn="just">
              <a:buFontTx/>
              <a:buChar char="-"/>
            </a:pPr>
            <a:r>
              <a:rPr lang="fr-FR" sz="2400" dirty="0"/>
              <a:t>augmentation du besoin en fonds de roulement (BFR), c’est le besoin de financement supporté par l’entreprise à cause du décalage de paiement. En effet la mis en place de l’investissement augmente ce décalage.</a:t>
            </a:r>
            <a:endParaRPr lang="en-US" sz="2400" dirty="0"/>
          </a:p>
        </p:txBody>
      </p:sp>
    </p:spTree>
    <p:extLst>
      <p:ext uri="{BB962C8B-B14F-4D97-AF65-F5344CB8AC3E}">
        <p14:creationId xmlns:p14="http://schemas.microsoft.com/office/powerpoint/2010/main" val="3665830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6A1C9-50DB-4F1E-9243-49829E708AAF}"/>
              </a:ext>
            </a:extLst>
          </p:cNvPr>
          <p:cNvSpPr>
            <a:spLocks noGrp="1"/>
          </p:cNvSpPr>
          <p:nvPr>
            <p:ph idx="1"/>
          </p:nvPr>
        </p:nvSpPr>
        <p:spPr>
          <a:xfrm>
            <a:off x="1653363" y="2176272"/>
            <a:ext cx="9367204" cy="4041648"/>
          </a:xfrm>
        </p:spPr>
        <p:txBody>
          <a:bodyPr anchor="t">
            <a:normAutofit/>
          </a:bodyPr>
          <a:lstStyle/>
          <a:p>
            <a:r>
              <a:rPr lang="fr-FR" sz="2400" dirty="0"/>
              <a:t>2. La durée de vie de l’investissement Il s’agit de savoir pendant combien de temps va-t-on exploiter cet investissement ? C’est la durée de vie économique de l’investissement qui est souvent très difficile à déterminer. En conséquence on la remplace dans la pratique par la durée d’amortissement. </a:t>
            </a:r>
            <a:endParaRPr lang="en-US" sz="2400" dirty="0"/>
          </a:p>
        </p:txBody>
      </p:sp>
    </p:spTree>
    <p:extLst>
      <p:ext uri="{BB962C8B-B14F-4D97-AF65-F5344CB8AC3E}">
        <p14:creationId xmlns:p14="http://schemas.microsoft.com/office/powerpoint/2010/main" val="3134053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445EE8-3AAF-4E54-836F-F62044BD000F}"/>
              </a:ext>
            </a:extLst>
          </p:cNvPr>
          <p:cNvSpPr>
            <a:spLocks noGrp="1"/>
          </p:cNvSpPr>
          <p:nvPr>
            <p:ph idx="1"/>
          </p:nvPr>
        </p:nvSpPr>
        <p:spPr>
          <a:xfrm>
            <a:off x="1653363" y="2176272"/>
            <a:ext cx="9367204" cy="4041648"/>
          </a:xfrm>
        </p:spPr>
        <p:txBody>
          <a:bodyPr anchor="t">
            <a:normAutofit/>
          </a:bodyPr>
          <a:lstStyle/>
          <a:p>
            <a:r>
              <a:rPr lang="fr-FR" sz="3200" dirty="0"/>
              <a:t>3. La valeur résiduelle de l’investissement Il s’agit de dire/définir quelle va être la valeur de revente de l’investissement à l’issu de la période d’exploitation. Il est souvent impossible de répondre à cette question, en conséquence on considère qu’elle est nulle ! Si on définit une valeur de revente, on considère que le bien va être revendu à cette valeur là à l’issue de la période d’exploitation. </a:t>
            </a:r>
            <a:endParaRPr lang="en-US" sz="3200" dirty="0"/>
          </a:p>
        </p:txBody>
      </p:sp>
    </p:spTree>
    <p:extLst>
      <p:ext uri="{BB962C8B-B14F-4D97-AF65-F5344CB8AC3E}">
        <p14:creationId xmlns:p14="http://schemas.microsoft.com/office/powerpoint/2010/main" val="2661344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75903-CC0D-4518-81BF-2859DC4B0B79}"/>
              </a:ext>
            </a:extLst>
          </p:cNvPr>
          <p:cNvSpPr>
            <a:spLocks noGrp="1"/>
          </p:cNvSpPr>
          <p:nvPr>
            <p:ph type="title"/>
          </p:nvPr>
        </p:nvSpPr>
        <p:spPr>
          <a:xfrm>
            <a:off x="1653363" y="365760"/>
            <a:ext cx="9367203" cy="1188720"/>
          </a:xfrm>
        </p:spPr>
        <p:txBody>
          <a:bodyPr>
            <a:normAutofit/>
          </a:bodyPr>
          <a:lstStyle/>
          <a:p>
            <a:r>
              <a:rPr lang="fr-FR" sz="3700"/>
              <a:t>4. Les flux de trésorerie dégagés de l’investissement</a:t>
            </a:r>
            <a:endParaRPr lang="en-US" sz="3700"/>
          </a:p>
        </p:txBody>
      </p:sp>
      <p:sp>
        <p:nvSpPr>
          <p:cNvPr id="3" name="Content Placeholder 2">
            <a:extLst>
              <a:ext uri="{FF2B5EF4-FFF2-40B4-BE49-F238E27FC236}">
                <a16:creationId xmlns:a16="http://schemas.microsoft.com/office/drawing/2014/main" id="{23B0441C-2CF1-4678-B9B4-B9330D12739D}"/>
              </a:ext>
            </a:extLst>
          </p:cNvPr>
          <p:cNvSpPr>
            <a:spLocks noGrp="1"/>
          </p:cNvSpPr>
          <p:nvPr>
            <p:ph idx="1"/>
          </p:nvPr>
        </p:nvSpPr>
        <p:spPr>
          <a:xfrm>
            <a:off x="1653363" y="2176272"/>
            <a:ext cx="9367204" cy="4041648"/>
          </a:xfrm>
        </p:spPr>
        <p:txBody>
          <a:bodyPr anchor="t">
            <a:normAutofit/>
          </a:bodyPr>
          <a:lstStyle/>
          <a:p>
            <a:r>
              <a:rPr lang="fr-FR" sz="2200"/>
              <a:t>Ce sont les « flux nets de trésorerie » (FNT). Quand une entreprise met en place un investissement, elle attend que son exploitation apporte plus de recettes que de dépenses liés au projet, et qui lui permettra de réaliser certaines économies de coût grâce à la mise en place de ce projet. Comment les calculer ? Ils existent 2 méthodes de calcul : </a:t>
            </a:r>
          </a:p>
          <a:p>
            <a:pPr marL="0" indent="0">
              <a:buNone/>
            </a:pPr>
            <a:r>
              <a:rPr lang="fr-FR" sz="2200"/>
              <a:t>Remarque :</a:t>
            </a:r>
          </a:p>
          <a:p>
            <a:pPr marL="0" indent="0">
              <a:buNone/>
            </a:pPr>
            <a:r>
              <a:rPr lang="fr-FR" sz="2200"/>
              <a:t>(!) Le calcul des FNT doit se faire indépendamment du mode de financement envisagé pour le projet. Il ne faut pas tenir compte de la manière de financement de l’investissement. Il faut regarder si l’investissement est rentable. Les FNT doivent être calculés après impôt sur les bénéfices. L’impôt sur les bénéfices fait partie intégrante des décaissements du projet.</a:t>
            </a:r>
            <a:endParaRPr lang="en-US" sz="2200"/>
          </a:p>
        </p:txBody>
      </p:sp>
    </p:spTree>
    <p:extLst>
      <p:ext uri="{BB962C8B-B14F-4D97-AF65-F5344CB8AC3E}">
        <p14:creationId xmlns:p14="http://schemas.microsoft.com/office/powerpoint/2010/main" val="1757856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5E849-6974-48F3-AF60-ECDF2B1CDD0A}"/>
              </a:ext>
            </a:extLst>
          </p:cNvPr>
          <p:cNvSpPr>
            <a:spLocks noGrp="1"/>
          </p:cNvSpPr>
          <p:nvPr>
            <p:ph type="title"/>
          </p:nvPr>
        </p:nvSpPr>
        <p:spPr>
          <a:xfrm>
            <a:off x="1653363" y="365760"/>
            <a:ext cx="9367203" cy="1188720"/>
          </a:xfrm>
        </p:spPr>
        <p:txBody>
          <a:bodyPr>
            <a:normAutofit/>
          </a:bodyPr>
          <a:lstStyle/>
          <a:p>
            <a:r>
              <a:rPr lang="fr-FR" sz="2800" dirty="0"/>
              <a:t>2. LES CRITERES DE SELECTION DES PROJETS D’INVESTISSEMENT </a:t>
            </a:r>
            <a:br>
              <a:rPr lang="fr-FR" sz="2800" dirty="0"/>
            </a:br>
            <a:endParaRPr lang="en-US" sz="2800" dirty="0"/>
          </a:p>
        </p:txBody>
      </p:sp>
      <p:sp>
        <p:nvSpPr>
          <p:cNvPr id="3" name="Content Placeholder 2">
            <a:extLst>
              <a:ext uri="{FF2B5EF4-FFF2-40B4-BE49-F238E27FC236}">
                <a16:creationId xmlns:a16="http://schemas.microsoft.com/office/drawing/2014/main" id="{64B40466-62A0-4A7A-A8A3-6BEE92AE1A77}"/>
              </a:ext>
            </a:extLst>
          </p:cNvPr>
          <p:cNvSpPr>
            <a:spLocks noGrp="1"/>
          </p:cNvSpPr>
          <p:nvPr>
            <p:ph idx="1"/>
          </p:nvPr>
        </p:nvSpPr>
        <p:spPr>
          <a:xfrm>
            <a:off x="1653363" y="2176272"/>
            <a:ext cx="9367204" cy="4041648"/>
          </a:xfrm>
        </p:spPr>
        <p:txBody>
          <a:bodyPr anchor="t">
            <a:normAutofit/>
          </a:bodyPr>
          <a:lstStyle/>
          <a:p>
            <a:pPr marL="0" indent="0">
              <a:buNone/>
            </a:pPr>
            <a:r>
              <a:rPr lang="fr-FR" sz="2400"/>
              <a:t>Il y a plusieurs critères au choix de l’entreprise pour décider dans quel projet investir. Ils reposent sur un même principe. Il s’agit de comparer les FNT attendus d’un projet et sa dépense initiale. Un projet ne pourra être déclaré acceptable que dans la mesure où ces FNT &gt; coût initial de l’investissement.</a:t>
            </a:r>
          </a:p>
          <a:p>
            <a:pPr marL="0" indent="0">
              <a:buNone/>
            </a:pPr>
            <a:r>
              <a:rPr lang="fr-FR" sz="2400"/>
              <a:t> A. Le délai de récupération de l’investissement Le délai de récupération de l’investissement est le temps nécessaire à l’exacte récupération des fonds investis dans le projet au départ. Exemple :</a:t>
            </a:r>
            <a:endParaRPr lang="en-US" sz="2400"/>
          </a:p>
        </p:txBody>
      </p:sp>
    </p:spTree>
    <p:extLst>
      <p:ext uri="{BB962C8B-B14F-4D97-AF65-F5344CB8AC3E}">
        <p14:creationId xmlns:p14="http://schemas.microsoft.com/office/powerpoint/2010/main" val="3609810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BCED24B-BD38-4EA6-B29D-37123E5AE2A6}"/>
              </a:ext>
            </a:extLst>
          </p:cNvPr>
          <p:cNvPicPr>
            <a:picLocks noGrp="1" noChangeAspect="1"/>
          </p:cNvPicPr>
          <p:nvPr>
            <p:ph idx="1"/>
          </p:nvPr>
        </p:nvPicPr>
        <p:blipFill>
          <a:blip r:embed="rId2"/>
          <a:stretch>
            <a:fillRect/>
          </a:stretch>
        </p:blipFill>
        <p:spPr>
          <a:xfrm>
            <a:off x="643467" y="1234355"/>
            <a:ext cx="10905066" cy="4389288"/>
          </a:xfrm>
          <a:prstGeom prst="rect">
            <a:avLst/>
          </a:prstGeom>
          <a:ln>
            <a:noFill/>
          </a:ln>
        </p:spPr>
      </p:pic>
    </p:spTree>
    <p:extLst>
      <p:ext uri="{BB962C8B-B14F-4D97-AF65-F5344CB8AC3E}">
        <p14:creationId xmlns:p14="http://schemas.microsoft.com/office/powerpoint/2010/main" val="2383277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D993-68CC-4FF9-B951-B6966261CC96}"/>
              </a:ext>
            </a:extLst>
          </p:cNvPr>
          <p:cNvSpPr>
            <a:spLocks noGrp="1"/>
          </p:cNvSpPr>
          <p:nvPr>
            <p:ph type="title"/>
          </p:nvPr>
        </p:nvSpPr>
        <p:spPr>
          <a:xfrm>
            <a:off x="1653363" y="365760"/>
            <a:ext cx="9367203" cy="1188720"/>
          </a:xfrm>
        </p:spPr>
        <p:txBody>
          <a:bodyPr>
            <a:normAutofit/>
          </a:bodyPr>
          <a:lstStyle/>
          <a:p>
            <a:r>
              <a:rPr lang="en-US" dirty="0"/>
              <a:t>La </a:t>
            </a:r>
            <a:r>
              <a:rPr lang="en-US" dirty="0" err="1"/>
              <a:t>fonction</a:t>
            </a:r>
            <a:r>
              <a:rPr lang="en-US" dirty="0"/>
              <a:t> </a:t>
            </a:r>
            <a:r>
              <a:rPr lang="en-US" dirty="0" err="1"/>
              <a:t>d’investissement</a:t>
            </a:r>
            <a:r>
              <a:rPr lang="en-US" dirty="0"/>
              <a:t> </a:t>
            </a:r>
          </a:p>
        </p:txBody>
      </p:sp>
      <p:sp>
        <p:nvSpPr>
          <p:cNvPr id="3" name="Content Placeholder 2">
            <a:extLst>
              <a:ext uri="{FF2B5EF4-FFF2-40B4-BE49-F238E27FC236}">
                <a16:creationId xmlns:a16="http://schemas.microsoft.com/office/drawing/2014/main" id="{C9C232AB-A06D-4214-92D9-37D81C1B2EFC}"/>
              </a:ext>
            </a:extLst>
          </p:cNvPr>
          <p:cNvSpPr>
            <a:spLocks noGrp="1"/>
          </p:cNvSpPr>
          <p:nvPr>
            <p:ph idx="1"/>
          </p:nvPr>
        </p:nvSpPr>
        <p:spPr>
          <a:xfrm>
            <a:off x="1653363" y="2176272"/>
            <a:ext cx="9367204" cy="4041648"/>
          </a:xfrm>
        </p:spPr>
        <p:txBody>
          <a:bodyPr anchor="t">
            <a:normAutofit/>
          </a:bodyPr>
          <a:lstStyle/>
          <a:p>
            <a:pPr algn="just"/>
            <a:r>
              <a:rPr lang="fr-FR" dirty="0"/>
              <a:t>Elle consiste à déterminer les facteurs explicatifs de l’investissement : Les entreprises investissent parce qu'elles anticipent que ces investissements seront rentables et ajouteront de la profitabilité. Plusieurs facteurs entrent en jeu, certains sont objectifs observables et mesurables tel que le taux d’intérêt, et d’autres le sont moins tel que la confiance dans le milieu des affaires… </a:t>
            </a:r>
            <a:endParaRPr lang="en-US" dirty="0"/>
          </a:p>
        </p:txBody>
      </p:sp>
    </p:spTree>
    <p:extLst>
      <p:ext uri="{BB962C8B-B14F-4D97-AF65-F5344CB8AC3E}">
        <p14:creationId xmlns:p14="http://schemas.microsoft.com/office/powerpoint/2010/main" val="3673281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48CE-AF77-43BD-B417-F0D7D2C16D04}"/>
              </a:ext>
            </a:extLst>
          </p:cNvPr>
          <p:cNvSpPr>
            <a:spLocks noGrp="1"/>
          </p:cNvSpPr>
          <p:nvPr>
            <p:ph type="title"/>
          </p:nvPr>
        </p:nvSpPr>
        <p:spPr>
          <a:xfrm>
            <a:off x="1653363" y="365760"/>
            <a:ext cx="9367203" cy="1188720"/>
          </a:xfrm>
        </p:spPr>
        <p:txBody>
          <a:bodyPr>
            <a:normAutofit/>
          </a:bodyPr>
          <a:lstStyle/>
          <a:p>
            <a:r>
              <a:rPr lang="en-US" dirty="0"/>
              <a:t>Les </a:t>
            </a:r>
            <a:r>
              <a:rPr lang="en-US" dirty="0" err="1"/>
              <a:t>déterminants</a:t>
            </a:r>
            <a:r>
              <a:rPr lang="en-US" dirty="0"/>
              <a:t> de </a:t>
            </a:r>
            <a:r>
              <a:rPr lang="en-US" dirty="0" err="1"/>
              <a:t>l’investissement</a:t>
            </a:r>
            <a:endParaRPr lang="en-US" dirty="0"/>
          </a:p>
        </p:txBody>
      </p:sp>
      <p:sp>
        <p:nvSpPr>
          <p:cNvPr id="3" name="Content Placeholder 2">
            <a:extLst>
              <a:ext uri="{FF2B5EF4-FFF2-40B4-BE49-F238E27FC236}">
                <a16:creationId xmlns:a16="http://schemas.microsoft.com/office/drawing/2014/main" id="{4A0B6F5D-B32F-4C63-ADAD-C0CDE67392E5}"/>
              </a:ext>
            </a:extLst>
          </p:cNvPr>
          <p:cNvSpPr>
            <a:spLocks noGrp="1"/>
          </p:cNvSpPr>
          <p:nvPr>
            <p:ph idx="1"/>
          </p:nvPr>
        </p:nvSpPr>
        <p:spPr>
          <a:xfrm>
            <a:off x="1669773" y="2186608"/>
            <a:ext cx="9350793" cy="4031311"/>
          </a:xfrm>
        </p:spPr>
        <p:txBody>
          <a:bodyPr anchor="t">
            <a:normAutofit/>
          </a:bodyPr>
          <a:lstStyle/>
          <a:p>
            <a:pPr algn="just"/>
            <a:r>
              <a:rPr lang="fr-FR" dirty="0"/>
              <a:t>1- L’investissement et le taux d’intérêt En cherchant la rentabilité financière, l’entreprise compare ce que coûte un projet d’investissement et ce qu’il rapporte. Pour se faire, l’investisseur utilise soit la règle de la valeur actuelle nette( VAN) soit la règle de taux de rendement interne ( TRI).</a:t>
            </a:r>
            <a:endParaRPr lang="en-US" dirty="0"/>
          </a:p>
        </p:txBody>
      </p:sp>
    </p:spTree>
    <p:extLst>
      <p:ext uri="{BB962C8B-B14F-4D97-AF65-F5344CB8AC3E}">
        <p14:creationId xmlns:p14="http://schemas.microsoft.com/office/powerpoint/2010/main" val="427444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6F958F-C09E-4E1A-B642-598908808C5F}"/>
              </a:ext>
            </a:extLst>
          </p:cNvPr>
          <p:cNvSpPr>
            <a:spLocks noGrp="1"/>
          </p:cNvSpPr>
          <p:nvPr>
            <p:ph type="subTitle" idx="1"/>
          </p:nvPr>
        </p:nvSpPr>
        <p:spPr>
          <a:xfrm>
            <a:off x="4683118" y="848139"/>
            <a:ext cx="6670682" cy="2962521"/>
          </a:xfrm>
        </p:spPr>
        <p:txBody>
          <a:bodyPr>
            <a:normAutofit/>
          </a:bodyPr>
          <a:lstStyle/>
          <a:p>
            <a:pPr algn="l"/>
            <a:r>
              <a:rPr lang="fr-FR" sz="2800" dirty="0"/>
              <a:t>1.1 Le critère de la valeur actuelle nette : </a:t>
            </a:r>
          </a:p>
          <a:p>
            <a:pPr algn="l"/>
            <a:r>
              <a:rPr lang="fr-FR" sz="2800" dirty="0"/>
              <a:t>La valeur actuelle nette est égale à la valeur actuelle des revenus futurs (</a:t>
            </a:r>
            <a:r>
              <a:rPr lang="fr-FR" sz="2800" dirty="0" err="1"/>
              <a:t>Rt</a:t>
            </a:r>
            <a:r>
              <a:rPr lang="fr-FR" sz="2800" dirty="0"/>
              <a:t> ) moins les coûts de l’investissement (I0).</a:t>
            </a:r>
            <a:endParaRPr lang="en-US" sz="2800" dirty="0"/>
          </a:p>
        </p:txBody>
      </p:sp>
      <p:pic>
        <p:nvPicPr>
          <p:cNvPr id="5" name="Picture 4">
            <a:extLst>
              <a:ext uri="{FF2B5EF4-FFF2-40B4-BE49-F238E27FC236}">
                <a16:creationId xmlns:a16="http://schemas.microsoft.com/office/drawing/2014/main" id="{B1CD5BC4-4FF3-420B-987D-F7E21C311349}"/>
              </a:ext>
            </a:extLst>
          </p:cNvPr>
          <p:cNvPicPr>
            <a:picLocks noChangeAspect="1"/>
          </p:cNvPicPr>
          <p:nvPr/>
        </p:nvPicPr>
        <p:blipFill rotWithShape="1">
          <a:blip r:embed="rId2"/>
          <a:srcRect l="23017" r="476" b="-1"/>
          <a:stretch/>
        </p:blipFill>
        <p:spPr>
          <a:xfrm>
            <a:off x="20" y="10"/>
            <a:ext cx="5836538" cy="5130404"/>
          </a:xfrm>
          <a:custGeom>
            <a:avLst/>
            <a:gdLst/>
            <a:ahLst/>
            <a:cxnLst/>
            <a:rect l="l" t="t" r="r" b="b"/>
            <a:pathLst>
              <a:path w="5836558" h="5130414">
                <a:moveTo>
                  <a:pt x="0" y="0"/>
                </a:moveTo>
                <a:lnTo>
                  <a:pt x="3460503" y="0"/>
                </a:lnTo>
                <a:lnTo>
                  <a:pt x="5836558" y="5130414"/>
                </a:lnTo>
                <a:lnTo>
                  <a:pt x="0" y="5130414"/>
                </a:lnTo>
                <a:close/>
              </a:path>
            </a:pathLst>
          </a:custGeom>
        </p:spPr>
      </p:pic>
    </p:spTree>
    <p:extLst>
      <p:ext uri="{BB962C8B-B14F-4D97-AF65-F5344CB8AC3E}">
        <p14:creationId xmlns:p14="http://schemas.microsoft.com/office/powerpoint/2010/main" val="225489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18436">
            <a:extLst>
              <a:ext uri="{FF2B5EF4-FFF2-40B4-BE49-F238E27FC236}">
                <a16:creationId xmlns:a16="http://schemas.microsoft.com/office/drawing/2014/main" id="{16B9C30D-3EEF-4F04-A548-EE1AC596067C}"/>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8435" name="Rectangle 5">
            <a:extLst>
              <a:ext uri="{FF2B5EF4-FFF2-40B4-BE49-F238E27FC236}">
                <a16:creationId xmlns:a16="http://schemas.microsoft.com/office/drawing/2014/main" id="{E5DE594F-FDF7-42C2-A6CB-4A9B8649FB35}"/>
              </a:ext>
            </a:extLst>
          </p:cNvPr>
          <p:cNvSpPr>
            <a:spLocks noGrp="1" noChangeArrowheads="1"/>
          </p:cNvSpPr>
          <p:nvPr/>
        </p:nvSpPr>
        <p:spPr bwMode="auto">
          <a:xfrm>
            <a:off x="8022021" y="3231931"/>
            <a:ext cx="3852041" cy="18340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b" anchorCtr="1">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90000"/>
              </a:lnSpc>
              <a:spcBef>
                <a:spcPct val="0"/>
              </a:spcBef>
              <a:spcAft>
                <a:spcPts val="600"/>
              </a:spcAft>
            </a:pPr>
            <a:r>
              <a:rPr lang="en-US" altLang="fr-FR" sz="4000">
                <a:latin typeface="+mj-lt"/>
                <a:ea typeface="+mj-ea"/>
                <a:cs typeface="+mj-cs"/>
              </a:rPr>
              <a:t>Introduction</a:t>
            </a:r>
          </a:p>
        </p:txBody>
      </p:sp>
      <p:sp>
        <p:nvSpPr>
          <p:cNvPr id="13314" name="Rectangle 3">
            <a:extLst>
              <a:ext uri="{FF2B5EF4-FFF2-40B4-BE49-F238E27FC236}">
                <a16:creationId xmlns:a16="http://schemas.microsoft.com/office/drawing/2014/main" id="{22072377-CEDB-428E-A35D-6DEAC88B7804}"/>
              </a:ext>
            </a:extLst>
          </p:cNvPr>
          <p:cNvSpPr>
            <a:spLocks noGrp="1" noChangeArrowheads="1"/>
          </p:cNvSpPr>
          <p:nvPr>
            <p:ph type="subTitle" idx="1"/>
          </p:nvPr>
        </p:nvSpPr>
        <p:spPr>
          <a:xfrm>
            <a:off x="7782910" y="5242675"/>
            <a:ext cx="4330262" cy="683284"/>
          </a:xfrm>
        </p:spPr>
        <p:txBody>
          <a:bodyPr vert="horz" lIns="91440" tIns="45720" rIns="91440" bIns="45720" rtlCol="0">
            <a:normAutofit/>
          </a:bodyPr>
          <a:lstStyle/>
          <a:p>
            <a:pPr fontAlgn="auto">
              <a:defRPr/>
            </a:pPr>
            <a:r>
              <a:rPr lang="en-US" altLang="fr-FR" sz="2000"/>
              <a:t>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fade">
                                      <p:cBhvr>
                                        <p:cTn id="7" dur="700"/>
                                        <p:tgtEl>
                                          <p:spTgt spid="133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526900-EC33-41AA-9DA4-2E372A18B81A}"/>
              </a:ext>
            </a:extLst>
          </p:cNvPr>
          <p:cNvPicPr>
            <a:picLocks noGrp="1" noChangeAspect="1"/>
          </p:cNvPicPr>
          <p:nvPr>
            <p:ph idx="1"/>
          </p:nvPr>
        </p:nvPicPr>
        <p:blipFill>
          <a:blip r:embed="rId2"/>
          <a:stretch>
            <a:fillRect/>
          </a:stretch>
        </p:blipFill>
        <p:spPr>
          <a:xfrm>
            <a:off x="318979" y="1403935"/>
            <a:ext cx="11552981" cy="1559652"/>
          </a:xfrm>
          <a:prstGeom prst="rect">
            <a:avLst/>
          </a:prstGeom>
          <a:ln w="12700">
            <a:noFill/>
          </a:ln>
        </p:spPr>
      </p:pic>
    </p:spTree>
    <p:extLst>
      <p:ext uri="{BB962C8B-B14F-4D97-AF65-F5344CB8AC3E}">
        <p14:creationId xmlns:p14="http://schemas.microsoft.com/office/powerpoint/2010/main" val="78452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C62BAC-975D-4CA2-BA4A-E07780F37A85}"/>
              </a:ext>
            </a:extLst>
          </p:cNvPr>
          <p:cNvSpPr>
            <a:spLocks noGrp="1"/>
          </p:cNvSpPr>
          <p:nvPr>
            <p:ph idx="1"/>
          </p:nvPr>
        </p:nvSpPr>
        <p:spPr>
          <a:xfrm>
            <a:off x="1653363" y="2176272"/>
            <a:ext cx="9367204" cy="4041648"/>
          </a:xfrm>
        </p:spPr>
        <p:txBody>
          <a:bodyPr anchor="t">
            <a:normAutofit/>
          </a:bodyPr>
          <a:lstStyle/>
          <a:p>
            <a:pPr algn="just"/>
            <a:r>
              <a:rPr lang="fr-FR" sz="3200" dirty="0"/>
              <a:t>Le projet sera accepté lorsque la VAN est positive et inversement c’est à dire lorsque la VAN est négative, le projet n’est plus rentable et par conséquent l’entrepreneur doit renoncer à l’investissement.</a:t>
            </a:r>
            <a:endParaRPr lang="en-US" sz="3200" dirty="0"/>
          </a:p>
        </p:txBody>
      </p:sp>
    </p:spTree>
    <p:extLst>
      <p:ext uri="{BB962C8B-B14F-4D97-AF65-F5344CB8AC3E}">
        <p14:creationId xmlns:p14="http://schemas.microsoft.com/office/powerpoint/2010/main" val="3531172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E9DEA-B8CF-419C-BF42-DB543344B87A}"/>
              </a:ext>
            </a:extLst>
          </p:cNvPr>
          <p:cNvSpPr>
            <a:spLocks noGrp="1"/>
          </p:cNvSpPr>
          <p:nvPr>
            <p:ph idx="1"/>
          </p:nvPr>
        </p:nvSpPr>
        <p:spPr>
          <a:xfrm>
            <a:off x="1653363" y="2176272"/>
            <a:ext cx="9367204" cy="4041648"/>
          </a:xfrm>
        </p:spPr>
        <p:txBody>
          <a:bodyPr anchor="t">
            <a:normAutofit/>
          </a:bodyPr>
          <a:lstStyle/>
          <a:p>
            <a:pPr algn="just"/>
            <a:r>
              <a:rPr lang="fr-FR" sz="3200"/>
              <a:t>1.2 Le critère de taux de rendement interne (efficacité marginale du capital): </a:t>
            </a:r>
          </a:p>
          <a:p>
            <a:pPr marL="0" indent="0" algn="just">
              <a:buNone/>
            </a:pPr>
            <a:r>
              <a:rPr lang="fr-FR" sz="3200"/>
              <a:t>Le taux de rendement interne d’un projet : r est le taux pour lequel la valeur actuelle de flux de revenu est égale au coût initial de l’investissement. En d’autres termes c’est le taux d’actualisation qui annule la VAN.</a:t>
            </a:r>
            <a:endParaRPr lang="en-US" sz="3200"/>
          </a:p>
        </p:txBody>
      </p:sp>
    </p:spTree>
    <p:extLst>
      <p:ext uri="{BB962C8B-B14F-4D97-AF65-F5344CB8AC3E}">
        <p14:creationId xmlns:p14="http://schemas.microsoft.com/office/powerpoint/2010/main" val="247290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1D0C56-6570-4C77-9F37-7D6654D3B163}"/>
              </a:ext>
            </a:extLst>
          </p:cNvPr>
          <p:cNvPicPr>
            <a:picLocks noChangeAspect="1"/>
          </p:cNvPicPr>
          <p:nvPr/>
        </p:nvPicPr>
        <p:blipFill>
          <a:blip r:embed="rId2"/>
          <a:stretch>
            <a:fillRect/>
          </a:stretch>
        </p:blipFill>
        <p:spPr>
          <a:xfrm>
            <a:off x="2001078" y="2788919"/>
            <a:ext cx="7022942" cy="1730071"/>
          </a:xfrm>
          <a:prstGeom prst="rect">
            <a:avLst/>
          </a:prstGeom>
        </p:spPr>
      </p:pic>
    </p:spTree>
    <p:extLst>
      <p:ext uri="{BB962C8B-B14F-4D97-AF65-F5344CB8AC3E}">
        <p14:creationId xmlns:p14="http://schemas.microsoft.com/office/powerpoint/2010/main" val="2717614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CC13-1853-428F-9410-A609230F3F9F}"/>
              </a:ext>
            </a:extLst>
          </p:cNvPr>
          <p:cNvSpPr>
            <a:spLocks noGrp="1"/>
          </p:cNvSpPr>
          <p:nvPr>
            <p:ph idx="1"/>
          </p:nvPr>
        </p:nvSpPr>
        <p:spPr>
          <a:xfrm>
            <a:off x="1653363" y="2176272"/>
            <a:ext cx="9367204" cy="4041648"/>
          </a:xfrm>
        </p:spPr>
        <p:txBody>
          <a:bodyPr anchor="t">
            <a:normAutofit/>
          </a:bodyPr>
          <a:lstStyle/>
          <a:p>
            <a:pPr algn="just"/>
            <a:r>
              <a:rPr lang="fr-FR" sz="3600" dirty="0"/>
              <a:t>Cette règle du TRI revient à dire qu’un investissement n’est accepté que si son taux de rendement est supérieur au coût d’emprunt des capitaux r &gt; i.</a:t>
            </a:r>
            <a:endParaRPr lang="en-US" sz="3600" dirty="0"/>
          </a:p>
        </p:txBody>
      </p:sp>
    </p:spTree>
    <p:extLst>
      <p:ext uri="{BB962C8B-B14F-4D97-AF65-F5344CB8AC3E}">
        <p14:creationId xmlns:p14="http://schemas.microsoft.com/office/powerpoint/2010/main" val="2020238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BB7DE-5703-45D6-B00E-6A5ED716FA12}"/>
              </a:ext>
            </a:extLst>
          </p:cNvPr>
          <p:cNvSpPr>
            <a:spLocks noGrp="1"/>
          </p:cNvSpPr>
          <p:nvPr>
            <p:ph idx="1"/>
          </p:nvPr>
        </p:nvSpPr>
        <p:spPr>
          <a:xfrm>
            <a:off x="838200" y="1825625"/>
            <a:ext cx="5558489" cy="4351338"/>
          </a:xfrm>
        </p:spPr>
        <p:txBody>
          <a:bodyPr>
            <a:normAutofit/>
          </a:bodyPr>
          <a:lstStyle/>
          <a:p>
            <a:r>
              <a:rPr lang="fr-FR" sz="2200"/>
              <a:t>1.3 La fonction d’investissement et le taux d’intérêt : </a:t>
            </a:r>
          </a:p>
          <a:p>
            <a:pPr marL="0" indent="0">
              <a:buNone/>
            </a:pPr>
            <a:r>
              <a:rPr lang="fr-FR" sz="2200"/>
              <a:t>L’investissement est favorisé quand le taux d’intérêt est faible et il est défavorisé dans le cas inverse. En effet toute élévation d’un taux d’intérêt entraîne toute chose étant égale par ailleurs un abondant de certains projets et inversement c’est à dire tout abaissement de son niveau favorise la réalisation de certains nouveaux projets d’investissement. La fonction d’investissement établie donc l’existence d’une relation négative entre le montant d’investissement et le niveau de taux d’intérêt.</a:t>
            </a:r>
            <a:endParaRPr lang="en-US" sz="2200"/>
          </a:p>
        </p:txBody>
      </p:sp>
    </p:spTree>
    <p:extLst>
      <p:ext uri="{BB962C8B-B14F-4D97-AF65-F5344CB8AC3E}">
        <p14:creationId xmlns:p14="http://schemas.microsoft.com/office/powerpoint/2010/main" val="1387295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99A332-A3F4-4B8C-857F-C63BA35FE1EF}"/>
              </a:ext>
            </a:extLst>
          </p:cNvPr>
          <p:cNvPicPr>
            <a:picLocks noChangeAspect="1"/>
          </p:cNvPicPr>
          <p:nvPr/>
        </p:nvPicPr>
        <p:blipFill>
          <a:blip r:embed="rId2"/>
          <a:stretch>
            <a:fillRect/>
          </a:stretch>
        </p:blipFill>
        <p:spPr>
          <a:xfrm>
            <a:off x="2252870" y="2319130"/>
            <a:ext cx="6824158" cy="2888715"/>
          </a:xfrm>
          <a:prstGeom prst="rect">
            <a:avLst/>
          </a:prstGeom>
        </p:spPr>
      </p:pic>
    </p:spTree>
    <p:extLst>
      <p:ext uri="{BB962C8B-B14F-4D97-AF65-F5344CB8AC3E}">
        <p14:creationId xmlns:p14="http://schemas.microsoft.com/office/powerpoint/2010/main" val="3562337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44DC2E-C40A-4A52-8C01-52FD325DA1E9}"/>
              </a:ext>
            </a:extLst>
          </p:cNvPr>
          <p:cNvPicPr>
            <a:picLocks noGrp="1" noChangeAspect="1"/>
          </p:cNvPicPr>
          <p:nvPr>
            <p:ph idx="1"/>
          </p:nvPr>
        </p:nvPicPr>
        <p:blipFill>
          <a:blip r:embed="rId2"/>
          <a:stretch>
            <a:fillRect/>
          </a:stretch>
        </p:blipFill>
        <p:spPr>
          <a:xfrm>
            <a:off x="3447088" y="643467"/>
            <a:ext cx="5297824" cy="5571065"/>
          </a:xfrm>
          <a:prstGeom prst="rect">
            <a:avLst/>
          </a:prstGeom>
          <a:ln>
            <a:noFill/>
          </a:ln>
        </p:spPr>
      </p:pic>
    </p:spTree>
    <p:extLst>
      <p:ext uri="{BB962C8B-B14F-4D97-AF65-F5344CB8AC3E}">
        <p14:creationId xmlns:p14="http://schemas.microsoft.com/office/powerpoint/2010/main" val="3033852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F2E45-7395-4B69-B785-12A939B076A7}"/>
              </a:ext>
            </a:extLst>
          </p:cNvPr>
          <p:cNvSpPr>
            <a:spLocks noGrp="1"/>
          </p:cNvSpPr>
          <p:nvPr>
            <p:ph idx="1"/>
          </p:nvPr>
        </p:nvSpPr>
        <p:spPr>
          <a:xfrm>
            <a:off x="1653363" y="2176272"/>
            <a:ext cx="9367204" cy="4041648"/>
          </a:xfrm>
        </p:spPr>
        <p:txBody>
          <a:bodyPr anchor="t">
            <a:normAutofit/>
          </a:bodyPr>
          <a:lstStyle/>
          <a:p>
            <a:pPr algn="just"/>
            <a:r>
              <a:rPr lang="fr-FR" sz="2400" dirty="0"/>
              <a:t>2- L’investissement induit par la demande (La théorie de l’accélérateur) </a:t>
            </a:r>
          </a:p>
          <a:p>
            <a:pPr algn="just"/>
            <a:r>
              <a:rPr lang="fr-FR" sz="2400" dirty="0"/>
              <a:t>2.1 Le principe de l'accélérateur : Est-ce que le taux d'investissement dans une économie dépend davantage des variations présentes et passées de la production antérieure en tant que fondements des anticipations de production future, que du coût du capital? Le modèle de l'accélérateur répond de façon affirmative en ignorant l'influence du coût du capital. En effet, la relation technique entre l'évolution de la demande et les dépenses d'investissements industriels et commerciaux, dans une industrie en particulier et, par extension, dans l'ensemble de l'économie, s'appelle l’accélérateur investissements. </a:t>
            </a:r>
            <a:endParaRPr lang="en-US" sz="2400" dirty="0"/>
          </a:p>
        </p:txBody>
      </p:sp>
    </p:spTree>
    <p:extLst>
      <p:ext uri="{BB962C8B-B14F-4D97-AF65-F5344CB8AC3E}">
        <p14:creationId xmlns:p14="http://schemas.microsoft.com/office/powerpoint/2010/main" val="2660919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CAD92-7F07-4976-AEA8-EBAD22BCF1A2}"/>
              </a:ext>
            </a:extLst>
          </p:cNvPr>
          <p:cNvSpPr>
            <a:spLocks noGrp="1"/>
          </p:cNvSpPr>
          <p:nvPr>
            <p:ph idx="1"/>
          </p:nvPr>
        </p:nvSpPr>
        <p:spPr>
          <a:xfrm>
            <a:off x="1653363" y="2176272"/>
            <a:ext cx="9367204" cy="4041648"/>
          </a:xfrm>
        </p:spPr>
        <p:txBody>
          <a:bodyPr anchor="t">
            <a:normAutofit/>
          </a:bodyPr>
          <a:lstStyle/>
          <a:p>
            <a:pPr algn="just"/>
            <a:r>
              <a:rPr lang="fr-FR" dirty="0"/>
              <a:t>Selon la loi de l'accélération des investissements, le niveau des dépenses d ’investissement d an s un e indu strie donnée dépend de la croissance (variation) d es ventes ou d e la demande. De même, la variation des dépenses d ’investissement dans une industrie donnée dépend de la variation d e la croissance des ventes.</a:t>
            </a:r>
            <a:endParaRPr lang="en-US" dirty="0"/>
          </a:p>
        </p:txBody>
      </p:sp>
    </p:spTree>
    <p:extLst>
      <p:ext uri="{BB962C8B-B14F-4D97-AF65-F5344CB8AC3E}">
        <p14:creationId xmlns:p14="http://schemas.microsoft.com/office/powerpoint/2010/main" val="105083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0D71D40-8933-40C0-9272-287CA9EA733D}"/>
              </a:ext>
            </a:extLst>
          </p:cNvPr>
          <p:cNvSpPr>
            <a:spLocks noGrp="1" noChangeArrowheads="1"/>
          </p:cNvSpPr>
          <p:nvPr>
            <p:ph type="title"/>
          </p:nvPr>
        </p:nvSpPr>
        <p:spPr>
          <a:xfrm>
            <a:off x="686834" y="1153572"/>
            <a:ext cx="3200400" cy="4461163"/>
          </a:xfrm>
        </p:spPr>
        <p:txBody>
          <a:bodyPr>
            <a:normAutofit/>
          </a:bodyPr>
          <a:lstStyle/>
          <a:p>
            <a:pPr eaLnBrk="1" fontAlgn="auto" hangingPunct="1">
              <a:spcAft>
                <a:spcPts val="0"/>
              </a:spcAft>
              <a:defRPr/>
            </a:pPr>
            <a:r>
              <a:rPr lang="fr-FR" altLang="fr-FR" sz="3400">
                <a:solidFill>
                  <a:srgbClr val="FFFFFF"/>
                </a:solidFill>
              </a:rPr>
              <a:t>1. Qu’est-ce que la macroéconomie ?</a:t>
            </a:r>
          </a:p>
        </p:txBody>
      </p:sp>
      <p:sp>
        <p:nvSpPr>
          <p:cNvPr id="19459" name="Rectangle 3">
            <a:extLst>
              <a:ext uri="{FF2B5EF4-FFF2-40B4-BE49-F238E27FC236}">
                <a16:creationId xmlns:a16="http://schemas.microsoft.com/office/drawing/2014/main" id="{9E22910E-FC6F-46F7-BD9C-D63A902F87FE}"/>
              </a:ext>
            </a:extLst>
          </p:cNvPr>
          <p:cNvSpPr>
            <a:spLocks noGrp="1" noChangeArrowheads="1"/>
          </p:cNvSpPr>
          <p:nvPr>
            <p:ph idx="1"/>
          </p:nvPr>
        </p:nvSpPr>
        <p:spPr>
          <a:xfrm>
            <a:off x="4447308" y="591344"/>
            <a:ext cx="6906491" cy="5585619"/>
          </a:xfrm>
        </p:spPr>
        <p:txBody>
          <a:bodyPr anchor="ctr">
            <a:normAutofit/>
          </a:bodyPr>
          <a:lstStyle/>
          <a:p>
            <a:pPr eaLnBrk="1" hangingPunct="1">
              <a:buFontTx/>
              <a:buNone/>
            </a:pPr>
            <a:r>
              <a:rPr lang="fr-FR" altLang="fr-FR"/>
              <a:t>	</a:t>
            </a:r>
            <a:r>
              <a:rPr lang="fr-FR" altLang="fr-FR" u="sng"/>
              <a:t>La microéconomie</a:t>
            </a:r>
            <a:r>
              <a:rPr lang="fr-FR" altLang="fr-FR"/>
              <a:t> explique les décisions individuelles et s’intéresse aux relations entre agents sur un marché donné.</a:t>
            </a:r>
          </a:p>
          <a:p>
            <a:pPr eaLnBrk="1" hangingPunct="1">
              <a:buFontTx/>
              <a:buNone/>
            </a:pPr>
            <a:endParaRPr lang="fr-FR" altLang="fr-FR"/>
          </a:p>
          <a:p>
            <a:pPr eaLnBrk="1" hangingPunct="1">
              <a:buFontTx/>
              <a:buNone/>
            </a:pPr>
            <a:r>
              <a:rPr lang="fr-FR" altLang="fr-FR"/>
              <a:t>	</a:t>
            </a:r>
            <a:r>
              <a:rPr lang="fr-FR" altLang="fr-FR" u="sng"/>
              <a:t>La macroéconomie</a:t>
            </a:r>
            <a:r>
              <a:rPr lang="fr-FR" altLang="fr-FR"/>
              <a:t> est une approche plus globale. Elle s’intéresse aux relations entre agents mais sur l’ensemble des marchés.</a:t>
            </a:r>
          </a:p>
        </p:txBody>
      </p:sp>
      <p:sp>
        <p:nvSpPr>
          <p:cNvPr id="19460" name="Espace réservé du numéro de diapositive 5">
            <a:extLst>
              <a:ext uri="{FF2B5EF4-FFF2-40B4-BE49-F238E27FC236}">
                <a16:creationId xmlns:a16="http://schemas.microsoft.com/office/drawing/2014/main" id="{68EF6433-6026-4B29-A929-52CA34387D73}"/>
              </a:ext>
            </a:extLst>
          </p:cNvPr>
          <p:cNvSpPr>
            <a:spLocks noGrp="1" noChangeArrowheads="1"/>
          </p:cNvSpPr>
          <p:nvPr>
            <p:ph type="sldNum" sz="quarter" idx="12"/>
          </p:nvPr>
        </p:nvSpPr>
        <p:spPr bwMode="auto">
          <a:xfrm>
            <a:off x="9541564" y="6356350"/>
            <a:ext cx="181223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spcAft>
                <a:spcPts val="600"/>
              </a:spcAft>
            </a:pPr>
            <a:fld id="{53CF7070-58C7-49C4-BD79-CE081EDE55A1}" type="slidenum">
              <a:rPr lang="fr-FR" altLang="fr-FR" smtClean="0"/>
              <a:pPr>
                <a:spcAft>
                  <a:spcPts val="600"/>
                </a:spcAft>
              </a:pPr>
              <a:t>7</a:t>
            </a:fld>
            <a:endParaRPr lang="fr-FR" altLang="fr-FR"/>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C75C-8AA4-441A-9C23-92885AF5383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l’accélérateur simple des investissements : le cas d’un producteur de puces d’ordinateur</a:t>
            </a:r>
          </a:p>
        </p:txBody>
      </p:sp>
      <p:pic>
        <p:nvPicPr>
          <p:cNvPr id="5" name="Content Placeholder 4">
            <a:extLst>
              <a:ext uri="{FF2B5EF4-FFF2-40B4-BE49-F238E27FC236}">
                <a16:creationId xmlns:a16="http://schemas.microsoft.com/office/drawing/2014/main" id="{BC9BF3C5-B895-4914-8D43-0EBB10DA06A6}"/>
              </a:ext>
            </a:extLst>
          </p:cNvPr>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1858501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FD3D8-C051-4D01-B150-939298195ABB}"/>
              </a:ext>
            </a:extLst>
          </p:cNvPr>
          <p:cNvSpPr>
            <a:spLocks noGrp="1"/>
          </p:cNvSpPr>
          <p:nvPr>
            <p:ph idx="1"/>
          </p:nvPr>
        </p:nvSpPr>
        <p:spPr>
          <a:xfrm>
            <a:off x="1653363" y="2176272"/>
            <a:ext cx="9367204" cy="4041648"/>
          </a:xfrm>
        </p:spPr>
        <p:txBody>
          <a:bodyPr anchor="t">
            <a:normAutofit/>
          </a:bodyPr>
          <a:lstStyle/>
          <a:p>
            <a:pPr algn="just"/>
            <a:r>
              <a:rPr lang="fr-FR" sz="3200" dirty="0"/>
              <a:t>Un exemple peut aider à comprendre le principe de l’accélérateur simple. Considérons en effet l’exemple d’un producteur de puces d’ordinateur qui sont vendues à un grand manufacturier d’ordinateurs. Supposons que des pièces sont vendues par lots de 1000 et qu'une machine fabrique 100 lots par année. Si nous posons comme hypothèses simplificatrices que :</a:t>
            </a:r>
            <a:endParaRPr lang="en-US" sz="3200" dirty="0"/>
          </a:p>
        </p:txBody>
      </p:sp>
    </p:spTree>
    <p:extLst>
      <p:ext uri="{BB962C8B-B14F-4D97-AF65-F5344CB8AC3E}">
        <p14:creationId xmlns:p14="http://schemas.microsoft.com/office/powerpoint/2010/main" val="1497796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323CC-5097-43FA-BB28-8A2E7F0C1BB2}"/>
              </a:ext>
            </a:extLst>
          </p:cNvPr>
          <p:cNvSpPr>
            <a:spLocks noGrp="1"/>
          </p:cNvSpPr>
          <p:nvPr>
            <p:ph idx="1"/>
          </p:nvPr>
        </p:nvSpPr>
        <p:spPr>
          <a:xfrm>
            <a:off x="1653363" y="2176272"/>
            <a:ext cx="9367204" cy="4041648"/>
          </a:xfrm>
        </p:spPr>
        <p:txBody>
          <a:bodyPr anchor="t">
            <a:normAutofit/>
          </a:bodyPr>
          <a:lstStyle/>
          <a:p>
            <a:pPr algn="just"/>
            <a:r>
              <a:rPr lang="fr-FR" dirty="0"/>
              <a:t>1) les machines fonctionnent toujours à la limite de leur capacité de production 2) les machines ne s'usent pas. Nous pouvons suivre l'évolution des dépenses d'investissement (achat de nouvelles machines) quand les ventes de puces progressent. Le tableau 1 présente la situation hypothétique de la Compagnie sur une période de 12 ans. Au cours des années 1 et 2, les ventes de la compagnie sont stables à 10000 lots de puces par année de telle sorte que le nombre de machines requis est de 100. Il n'y a pas de dépenses d'investissement..</a:t>
            </a:r>
            <a:endParaRPr lang="en-US" dirty="0"/>
          </a:p>
        </p:txBody>
      </p:sp>
    </p:spTree>
    <p:extLst>
      <p:ext uri="{BB962C8B-B14F-4D97-AF65-F5344CB8AC3E}">
        <p14:creationId xmlns:p14="http://schemas.microsoft.com/office/powerpoint/2010/main" val="2445130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4B80DA-C2D2-4659-BD24-556DEE86C11F}"/>
              </a:ext>
            </a:extLst>
          </p:cNvPr>
          <p:cNvSpPr>
            <a:spLocks noGrp="1"/>
          </p:cNvSpPr>
          <p:nvPr>
            <p:ph idx="1"/>
          </p:nvPr>
        </p:nvSpPr>
        <p:spPr>
          <a:xfrm>
            <a:off x="1653363" y="2176271"/>
            <a:ext cx="9367204" cy="4304041"/>
          </a:xfrm>
        </p:spPr>
        <p:txBody>
          <a:bodyPr anchor="t">
            <a:noAutofit/>
          </a:bodyPr>
          <a:lstStyle/>
          <a:p>
            <a:pPr algn="just"/>
            <a:r>
              <a:rPr lang="fr-FR" dirty="0"/>
              <a:t>A partir de l'année 3, les ventes commencent à croître: elles croissent en effet de 1000 lots par année au cours de l'année 3 et de l'année 4. Afin de satisfaire à cette demande accrue, de nouvelles machines doivent être achetées; le stock des machines passe à 110 en l'an 3 et à 120 en l'an 4. Puisque les dépenses annuelles d'investissement sont les variations annuelles du stock de machines, les dépenses annuelles d'investissement sont égales à 10 et demeurent constantes au cours des deux années. Cependant, notons que la variation des dépenses d'investissement est de 10 machines en l'an 3 et de 0 en l'an 4. </a:t>
            </a:r>
            <a:endParaRPr lang="en-US" dirty="0"/>
          </a:p>
        </p:txBody>
      </p:sp>
    </p:spTree>
    <p:extLst>
      <p:ext uri="{BB962C8B-B14F-4D97-AF65-F5344CB8AC3E}">
        <p14:creationId xmlns:p14="http://schemas.microsoft.com/office/powerpoint/2010/main" val="3099534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E4E08-DCCA-44B3-BE58-B473A733F1D4}"/>
              </a:ext>
            </a:extLst>
          </p:cNvPr>
          <p:cNvSpPr>
            <a:spLocks noGrp="1"/>
          </p:cNvSpPr>
          <p:nvPr>
            <p:ph idx="1"/>
          </p:nvPr>
        </p:nvSpPr>
        <p:spPr>
          <a:xfrm>
            <a:off x="1653363" y="2176272"/>
            <a:ext cx="9367204" cy="4041648"/>
          </a:xfrm>
        </p:spPr>
        <p:txBody>
          <a:bodyPr anchor="t">
            <a:normAutofit/>
          </a:bodyPr>
          <a:lstStyle/>
          <a:p>
            <a:pPr algn="just"/>
            <a:r>
              <a:rPr lang="fr-FR"/>
              <a:t>Nous pouvons d'ores et déjà dégager une première conclusion de la théorie de l'accélérateur des investissements: Première conclusion: pour que les dépenses annuelles d'investissement demeurent positives et constantes, il est nécessaire que les ventes augmentent d'un même montant à chaque année. En d'autres termes, le niveau des dépenses d'investissement dépend de la variation des ventes</a:t>
            </a:r>
            <a:endParaRPr lang="en-US"/>
          </a:p>
        </p:txBody>
      </p:sp>
    </p:spTree>
    <p:extLst>
      <p:ext uri="{BB962C8B-B14F-4D97-AF65-F5344CB8AC3E}">
        <p14:creationId xmlns:p14="http://schemas.microsoft.com/office/powerpoint/2010/main" val="2259275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806C7-DD9B-43C8-B148-3EFBA7B1F67E}"/>
              </a:ext>
            </a:extLst>
          </p:cNvPr>
          <p:cNvSpPr>
            <a:spLocks noGrp="1"/>
          </p:cNvSpPr>
          <p:nvPr>
            <p:ph idx="1"/>
          </p:nvPr>
        </p:nvSpPr>
        <p:spPr>
          <a:xfrm>
            <a:off x="1653363" y="2176272"/>
            <a:ext cx="9367204" cy="4041648"/>
          </a:xfrm>
        </p:spPr>
        <p:txBody>
          <a:bodyPr anchor="t">
            <a:normAutofit/>
          </a:bodyPr>
          <a:lstStyle/>
          <a:p>
            <a:pPr algn="just"/>
            <a:r>
              <a:rPr lang="fr-FR" dirty="0"/>
              <a:t>En effet, de l'année 3 à l'année 4, les dépenses annuelles d'investissement sont constantes à raison de 10 nouvelles machines par année tandis que l'accroissement annuel des ventes est de l'ordre de 1000 lots par année. Supposons maintenant que les ventes font un bond à partir de l'an 5 et continuent de progresser à un taux croissant stable de 3000, 5000 et 7000 lots au cours des deux années suivantes. Au cours des années 5, 6 et 7, les dépenses d'investissement s'accroissent d'un nombre stable de 20 machines par année. </a:t>
            </a:r>
            <a:endParaRPr lang="en-US" dirty="0"/>
          </a:p>
        </p:txBody>
      </p:sp>
    </p:spTree>
    <p:extLst>
      <p:ext uri="{BB962C8B-B14F-4D97-AF65-F5344CB8AC3E}">
        <p14:creationId xmlns:p14="http://schemas.microsoft.com/office/powerpoint/2010/main" val="2695979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C44AF8-0999-4684-B00C-20900D37133B}"/>
              </a:ext>
            </a:extLst>
          </p:cNvPr>
          <p:cNvSpPr>
            <a:spLocks noGrp="1"/>
          </p:cNvSpPr>
          <p:nvPr>
            <p:ph idx="1"/>
          </p:nvPr>
        </p:nvSpPr>
        <p:spPr>
          <a:xfrm>
            <a:off x="1587102" y="823665"/>
            <a:ext cx="9367204" cy="5830558"/>
          </a:xfrm>
        </p:spPr>
        <p:txBody>
          <a:bodyPr anchor="t">
            <a:noAutofit/>
          </a:bodyPr>
          <a:lstStyle/>
          <a:p>
            <a:r>
              <a:rPr lang="fr-FR" dirty="0"/>
              <a:t>Nous en concluons donc que les ventes doivent progresser à un rythme croissant pour que les dépenses d'investissement croissent à un rythme constant. C'est la deuxième conclusion qui découle du principe de l'accélérateur des investissements. Deuxième conclusion: pour que les dépenses annuelles d'investissement augmentent à un rythme constant, il est nécessaire que les ventes annuelles augmentent à un rythme croissant. En effet, pour que les dépenses d'investissement continuent de s'accroître, au rythme de 20 machines par année, il faut que les ventes augmentent de 3000, de 5000 et 7000 au cours des années 5, 6 et 7. Supposons maintenant qu'au cours de l'an 8, les ventes continuent de progresser à un rythme croissant (accroissement de 8000 plutôt que de 7000), mais que le taux d'accroissement soit moins grand qu'au cours des trois années précédentes.</a:t>
            </a:r>
            <a:endParaRPr lang="en-US" dirty="0"/>
          </a:p>
        </p:txBody>
      </p:sp>
    </p:spTree>
    <p:extLst>
      <p:ext uri="{BB962C8B-B14F-4D97-AF65-F5344CB8AC3E}">
        <p14:creationId xmlns:p14="http://schemas.microsoft.com/office/powerpoint/2010/main" val="1853828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08B23-C0B3-4EC2-9A62-74FAB1115820}"/>
              </a:ext>
            </a:extLst>
          </p:cNvPr>
          <p:cNvSpPr>
            <a:spLocks noGrp="1"/>
          </p:cNvSpPr>
          <p:nvPr>
            <p:ph idx="1"/>
          </p:nvPr>
        </p:nvSpPr>
        <p:spPr>
          <a:xfrm>
            <a:off x="1653363" y="2176272"/>
            <a:ext cx="9367204" cy="4041648"/>
          </a:xfrm>
        </p:spPr>
        <p:txBody>
          <a:bodyPr anchor="t">
            <a:normAutofit/>
          </a:bodyPr>
          <a:lstStyle/>
          <a:p>
            <a:pPr algn="just"/>
            <a:r>
              <a:rPr lang="fr-FR" dirty="0"/>
              <a:t>Comment les dépenses d'investissement réagiront-elles à cette croissance ralentie? La croissance des dépenses d'investissement chutera. En effet, alors que les achats annuels de nouvelles machines progressaient de 20 par année, ils ne s'accroissent plus en l'an 8 que de 10. Ainsi, parce que le niveau des dépenses d'investissement dépend de la variation des ventes, selon le principe de l'accélérateur des investissements, la variation des dépenses d'investissement dépend de la variation de la croissance des ventes. </a:t>
            </a:r>
            <a:endParaRPr lang="en-US" dirty="0"/>
          </a:p>
        </p:txBody>
      </p:sp>
    </p:spTree>
    <p:extLst>
      <p:ext uri="{BB962C8B-B14F-4D97-AF65-F5344CB8AC3E}">
        <p14:creationId xmlns:p14="http://schemas.microsoft.com/office/powerpoint/2010/main" val="3761384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23550-84F4-47C7-B421-A41339476115}"/>
              </a:ext>
            </a:extLst>
          </p:cNvPr>
          <p:cNvSpPr>
            <a:spLocks noGrp="1"/>
          </p:cNvSpPr>
          <p:nvPr>
            <p:ph idx="1"/>
          </p:nvPr>
        </p:nvSpPr>
        <p:spPr>
          <a:xfrm>
            <a:off x="1653363" y="2176272"/>
            <a:ext cx="9367204" cy="4041648"/>
          </a:xfrm>
        </p:spPr>
        <p:txBody>
          <a:bodyPr anchor="t">
            <a:normAutofit/>
          </a:bodyPr>
          <a:lstStyle/>
          <a:p>
            <a:pPr algn="just"/>
            <a:r>
              <a:rPr lang="fr-FR"/>
              <a:t>Si les ventes, tout en demeurant élevées, cessent complètement de croître, comme c'est le cas en l'an 10, les dépenses d'investissement tombent à zéro et la croissance des investissements est négative. Si les ventes chutent en l'an 11, à cause d'une récession, alors les dépenses annuelles d'investissement seront négatives et la compagnie essaiera de vendre les 80 machines qu'elle a en excédent. Cela signifie que la compagnie fermera certaines de ses installations pour adapter sa production au niveau réduit des ventes.</a:t>
            </a:r>
            <a:endParaRPr lang="en-US"/>
          </a:p>
        </p:txBody>
      </p:sp>
    </p:spTree>
    <p:extLst>
      <p:ext uri="{BB962C8B-B14F-4D97-AF65-F5344CB8AC3E}">
        <p14:creationId xmlns:p14="http://schemas.microsoft.com/office/powerpoint/2010/main" val="168092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F7009C-A690-492D-A6CB-BAC2F8F6CA04}"/>
              </a:ext>
            </a:extLst>
          </p:cNvPr>
          <p:cNvSpPr>
            <a:spLocks noGrp="1"/>
          </p:cNvSpPr>
          <p:nvPr>
            <p:ph type="subTitle" idx="1"/>
          </p:nvPr>
        </p:nvSpPr>
        <p:spPr>
          <a:xfrm>
            <a:off x="1033272" y="689113"/>
            <a:ext cx="10513106" cy="5632174"/>
          </a:xfrm>
        </p:spPr>
        <p:txBody>
          <a:bodyPr anchor="t">
            <a:noAutofit/>
          </a:bodyPr>
          <a:lstStyle/>
          <a:p>
            <a:pPr algn="just"/>
            <a:r>
              <a:rPr lang="fr-FR" dirty="0"/>
              <a:t>Pour l'ensemble de l'économie, il est difficile d'avoir des investissements négatifs. Pour ce faire, il faudrait abandonner l'hypothèse de l'absence d'usure des machines. </a:t>
            </a:r>
          </a:p>
          <a:p>
            <a:pPr algn="just"/>
            <a:r>
              <a:rPr lang="fr-FR" dirty="0"/>
              <a:t>2.2 Les origines de la loi de l'accélération des investissements : Le principe de l'accélérateur des investissements en économie s'apparente à la notion d'accélération en physique. En effet, la vitesse ou la vélocité d'une particule est égale à la variation de sa distance par rapport au temps. L'accélération est le changement de la vélocité, soit la variation de la distance par rapport au temps. Le premier économiste à avoir formulé le principe de l'accélérateur des investissements fut T.H. Carver dans un article publié en 1903. C'est l'économiste français A. Aftalion cependant qui a le plus développé la loi de l'accélération des investissements. C'est lui qui a le mieux illustré le principe selon lequel une variation donnée de la demande de consommation pouvait correspondre à une variation beaucoup plus ample de la demande de biens capitaux: «Une légère extension des industries de consommation exigera une extension beaucoup plus considérable des industries productrices de capitaux fixes.»</a:t>
            </a:r>
            <a:endParaRPr lang="en-US" dirty="0"/>
          </a:p>
        </p:txBody>
      </p:sp>
    </p:spTree>
    <p:extLst>
      <p:ext uri="{BB962C8B-B14F-4D97-AF65-F5344CB8AC3E}">
        <p14:creationId xmlns:p14="http://schemas.microsoft.com/office/powerpoint/2010/main" val="228243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5">
            <a:extLst>
              <a:ext uri="{FF2B5EF4-FFF2-40B4-BE49-F238E27FC236}">
                <a16:creationId xmlns:a16="http://schemas.microsoft.com/office/drawing/2014/main" id="{DDC879F2-8407-4BAE-BBE2-78B3FEF0C056}"/>
              </a:ext>
            </a:extLst>
          </p:cNvPr>
          <p:cNvSpPr>
            <a:spLocks noGrp="1" noChangeArrowheads="1"/>
          </p:cNvSpPr>
          <p:nvPr>
            <p:ph type="title"/>
          </p:nvPr>
        </p:nvSpPr>
        <p:spPr>
          <a:xfrm>
            <a:off x="630936" y="495992"/>
            <a:ext cx="4195140" cy="5638831"/>
          </a:xfrm>
          <a:noFill/>
        </p:spPr>
        <p:txBody>
          <a:bodyPr anchor="ctr">
            <a:normAutofit/>
          </a:bodyPr>
          <a:lstStyle/>
          <a:p>
            <a:pPr eaLnBrk="1" fontAlgn="auto" hangingPunct="1">
              <a:spcAft>
                <a:spcPts val="0"/>
              </a:spcAft>
              <a:defRPr/>
            </a:pPr>
            <a:r>
              <a:rPr lang="fr-FR" altLang="fr-FR" sz="4800"/>
              <a:t>1. Qu’est-ce que la macroéconomie ?</a:t>
            </a:r>
          </a:p>
        </p:txBody>
      </p:sp>
      <p:sp>
        <p:nvSpPr>
          <p:cNvPr id="20484" name="Espace réservé du numéro de diapositive 5">
            <a:extLst>
              <a:ext uri="{FF2B5EF4-FFF2-40B4-BE49-F238E27FC236}">
                <a16:creationId xmlns:a16="http://schemas.microsoft.com/office/drawing/2014/main" id="{D812F567-8DAB-43E5-9114-3E08A7ECB5BC}"/>
              </a:ext>
            </a:extLst>
          </p:cNvPr>
          <p:cNvSpPr>
            <a:spLocks noGrp="1" noChangeArrowheads="1"/>
          </p:cNvSpPr>
          <p:nvPr>
            <p:ph type="sldNum" sz="quarter" idx="12"/>
          </p:nvPr>
        </p:nvSpPr>
        <p:spPr bwMode="auto">
          <a:xfrm>
            <a:off x="0" y="6309360"/>
            <a:ext cx="640080" cy="54864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spcAft>
                <a:spcPts val="600"/>
              </a:spcAft>
            </a:pPr>
            <a:fld id="{3C8BD2B4-668B-4216-83C2-30E4288F8966}" type="slidenum">
              <a:rPr lang="fr-FR" altLang="fr-FR"/>
              <a:pPr algn="ctr">
                <a:spcAft>
                  <a:spcPts val="600"/>
                </a:spcAft>
              </a:pPr>
              <a:t>8</a:t>
            </a:fld>
            <a:endParaRPr lang="fr-FR" altLang="fr-FR"/>
          </a:p>
        </p:txBody>
      </p:sp>
      <p:graphicFrame>
        <p:nvGraphicFramePr>
          <p:cNvPr id="103431" name="Rectangle 3">
            <a:extLst>
              <a:ext uri="{FF2B5EF4-FFF2-40B4-BE49-F238E27FC236}">
                <a16:creationId xmlns:a16="http://schemas.microsoft.com/office/drawing/2014/main" id="{C018AAEC-5893-4960-A2B5-C14475367149}"/>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137F3A-6DE1-4C9D-8A2B-1F99FCDB2E8C}"/>
              </a:ext>
            </a:extLst>
          </p:cNvPr>
          <p:cNvSpPr>
            <a:spLocks noGrp="1"/>
          </p:cNvSpPr>
          <p:nvPr>
            <p:ph idx="1"/>
          </p:nvPr>
        </p:nvSpPr>
        <p:spPr>
          <a:xfrm>
            <a:off x="838200" y="914400"/>
            <a:ext cx="10515600" cy="5262563"/>
          </a:xfrm>
        </p:spPr>
        <p:txBody>
          <a:bodyPr>
            <a:normAutofit/>
          </a:bodyPr>
          <a:lstStyle/>
          <a:p>
            <a:pPr algn="just"/>
            <a:r>
              <a:rPr lang="fr-FR" dirty="0"/>
              <a:t>2.3 L'accélérateur fixe ou rigide : </a:t>
            </a:r>
          </a:p>
          <a:p>
            <a:pPr marL="0" indent="0" algn="just">
              <a:buNone/>
            </a:pPr>
            <a:r>
              <a:rPr lang="fr-FR" dirty="0"/>
              <a:t>Considérons le cas extrême d'un accélérateur fixe ou rigide pour l'ensemble d'une économie et supposons que les producteurs souhaitent maintenir un stock de capitaux proportionnel à la production. L'accélérateur n'est alors que le coefficient moyen du capital (le rapport entre la valeur de stock de capital et la valeur de la production). Le niveau des dépenses réelles d'investissement est une fonction (linéaire) de la variation du volume de la production finale (∆y). Si les investissements réagissent rapidement aux variations de la demande, les dépenses d'investissement seront induites par les variations de la demande courante par rapport à la demande de la période précédente (</a:t>
            </a:r>
            <a:r>
              <a:rPr lang="fr-FR" dirty="0" err="1"/>
              <a:t>yt</a:t>
            </a:r>
            <a:r>
              <a:rPr lang="fr-FR" dirty="0"/>
              <a:t> - yt-1)</a:t>
            </a:r>
            <a:endParaRPr lang="en-US" dirty="0"/>
          </a:p>
        </p:txBody>
      </p:sp>
    </p:spTree>
    <p:extLst>
      <p:ext uri="{BB962C8B-B14F-4D97-AF65-F5344CB8AC3E}">
        <p14:creationId xmlns:p14="http://schemas.microsoft.com/office/powerpoint/2010/main" val="3558912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C228C8-DA30-4740-A912-D4F3E8A7CB33}"/>
              </a:ext>
            </a:extLst>
          </p:cNvPr>
          <p:cNvSpPr>
            <a:spLocks noGrp="1"/>
          </p:cNvSpPr>
          <p:nvPr>
            <p:ph idx="1"/>
          </p:nvPr>
        </p:nvSpPr>
        <p:spPr/>
        <p:txBody>
          <a:bodyPr/>
          <a:lstStyle/>
          <a:p>
            <a:pPr algn="just"/>
            <a:r>
              <a:rPr lang="fr-FR" dirty="0"/>
              <a:t>2.3.1 hypothèses : </a:t>
            </a:r>
          </a:p>
          <a:p>
            <a:pPr algn="just"/>
            <a:r>
              <a:rPr lang="fr-FR" dirty="0"/>
              <a:t>H1 Plein emploi des capacités de production </a:t>
            </a:r>
          </a:p>
          <a:p>
            <a:pPr algn="just"/>
            <a:r>
              <a:rPr lang="fr-FR" dirty="0"/>
              <a:t>H2 l’investissement s’adapte immédiatement à la production </a:t>
            </a:r>
          </a:p>
          <a:p>
            <a:pPr algn="just"/>
            <a:r>
              <a:rPr lang="fr-FR" dirty="0"/>
              <a:t>2.3.2 Formalisation:</a:t>
            </a:r>
          </a:p>
          <a:p>
            <a:pPr algn="just"/>
            <a:endParaRPr lang="fr-FR" dirty="0"/>
          </a:p>
          <a:p>
            <a:pPr algn="just"/>
            <a:endParaRPr lang="en-US" dirty="0"/>
          </a:p>
        </p:txBody>
      </p:sp>
      <p:pic>
        <p:nvPicPr>
          <p:cNvPr id="5" name="Picture 4">
            <a:extLst>
              <a:ext uri="{FF2B5EF4-FFF2-40B4-BE49-F238E27FC236}">
                <a16:creationId xmlns:a16="http://schemas.microsoft.com/office/drawing/2014/main" id="{F6D0BAE7-0890-4DD9-B0CF-1A4653E4FDC9}"/>
              </a:ext>
            </a:extLst>
          </p:cNvPr>
          <p:cNvPicPr>
            <a:picLocks noChangeAspect="1"/>
          </p:cNvPicPr>
          <p:nvPr/>
        </p:nvPicPr>
        <p:blipFill>
          <a:blip r:embed="rId2"/>
          <a:stretch>
            <a:fillRect/>
          </a:stretch>
        </p:blipFill>
        <p:spPr>
          <a:xfrm>
            <a:off x="3648971" y="3721657"/>
            <a:ext cx="4390476" cy="1190476"/>
          </a:xfrm>
          <a:prstGeom prst="rect">
            <a:avLst/>
          </a:prstGeom>
        </p:spPr>
      </p:pic>
    </p:spTree>
    <p:extLst>
      <p:ext uri="{BB962C8B-B14F-4D97-AF65-F5344CB8AC3E}">
        <p14:creationId xmlns:p14="http://schemas.microsoft.com/office/powerpoint/2010/main" val="1003582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23CC95-24A9-450E-B9C9-61330A78E2B5}"/>
              </a:ext>
            </a:extLst>
          </p:cNvPr>
          <p:cNvSpPr>
            <a:spLocks noGrp="1"/>
          </p:cNvSpPr>
          <p:nvPr>
            <p:ph idx="1"/>
          </p:nvPr>
        </p:nvSpPr>
        <p:spPr>
          <a:xfrm>
            <a:off x="838200" y="556591"/>
            <a:ext cx="10515600" cy="5620372"/>
          </a:xfrm>
        </p:spPr>
        <p:txBody>
          <a:bodyPr>
            <a:normAutofit lnSpcReduction="10000"/>
          </a:bodyPr>
          <a:lstStyle/>
          <a:p>
            <a:pPr algn="just"/>
            <a:r>
              <a:rPr lang="fr-FR" dirty="0"/>
              <a:t>L’investissement est proportionnel aux changements des niveaux de la production. Le modèle de l’accélérateur simple établi que les dépenses de l’investissement dépendent seulement d’un coefficient fixé de l’accélération de la production et par conséquent de l’accélération de la croissance de la demande. Plus la valeur du coefficient technique d'accélération est élevée, plus grandes sont les variations des dépenses d'investissement. Par conséquent, le modèle de l'accélérateur rigide établit que les dépenses d'investissement dépendent, selon un coefficient technique fixe, des variations de la demande et que les variations des dépenses d'investissement dépendent de l'accélération de la croissance de la demande. </a:t>
            </a:r>
          </a:p>
          <a:p>
            <a:pPr algn="just"/>
            <a:r>
              <a:rPr lang="fr-FR" dirty="0"/>
              <a:t>2.4 L'accélérateur flexible : Dans la réalité, surtout pour l'ensemble de l'économie, le coefficient de l'accélérateur n'est pas fixe. L'ajustement du stock de capitaux peut n'être que partiel suite à une variation de la demande.</a:t>
            </a:r>
            <a:endParaRPr lang="en-US" dirty="0"/>
          </a:p>
        </p:txBody>
      </p:sp>
    </p:spTree>
    <p:extLst>
      <p:ext uri="{BB962C8B-B14F-4D97-AF65-F5344CB8AC3E}">
        <p14:creationId xmlns:p14="http://schemas.microsoft.com/office/powerpoint/2010/main" val="3729381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4A5349-BE0F-42C0-A10A-CBF7E19789C1}"/>
              </a:ext>
            </a:extLst>
          </p:cNvPr>
          <p:cNvPicPr>
            <a:picLocks noGrp="1" noChangeAspect="1"/>
          </p:cNvPicPr>
          <p:nvPr>
            <p:ph idx="1"/>
          </p:nvPr>
        </p:nvPicPr>
        <p:blipFill>
          <a:blip r:embed="rId2"/>
          <a:stretch>
            <a:fillRect/>
          </a:stretch>
        </p:blipFill>
        <p:spPr>
          <a:xfrm>
            <a:off x="2310286" y="3210818"/>
            <a:ext cx="7571428" cy="1580952"/>
          </a:xfrm>
        </p:spPr>
      </p:pic>
    </p:spTree>
    <p:extLst>
      <p:ext uri="{BB962C8B-B14F-4D97-AF65-F5344CB8AC3E}">
        <p14:creationId xmlns:p14="http://schemas.microsoft.com/office/powerpoint/2010/main" val="3680302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CCB96-0631-4445-97B8-41AEBC8DE0F1}"/>
              </a:ext>
            </a:extLst>
          </p:cNvPr>
          <p:cNvSpPr>
            <a:spLocks noGrp="1"/>
          </p:cNvSpPr>
          <p:nvPr>
            <p:ph idx="1"/>
          </p:nvPr>
        </p:nvSpPr>
        <p:spPr/>
        <p:txBody>
          <a:bodyPr/>
          <a:lstStyle/>
          <a:p>
            <a:r>
              <a:rPr lang="fr-FR" dirty="0"/>
              <a:t>K*t est le stock qui serait nécessaire pour répondre à la demande de la période. λ est un coefficient d'ajustement partiel du stock de capitaux, L’investissement dépend positivement du montant absolu de la demande, et dépend négativement de l’importance des capacités de production de la période précédente.</a:t>
            </a:r>
            <a:endParaRPr lang="en-US" dirty="0"/>
          </a:p>
        </p:txBody>
      </p:sp>
    </p:spTree>
    <p:extLst>
      <p:ext uri="{BB962C8B-B14F-4D97-AF65-F5344CB8AC3E}">
        <p14:creationId xmlns:p14="http://schemas.microsoft.com/office/powerpoint/2010/main" val="1242115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upe montrant des performances en baisse">
            <a:extLst>
              <a:ext uri="{FF2B5EF4-FFF2-40B4-BE49-F238E27FC236}">
                <a16:creationId xmlns:a16="http://schemas.microsoft.com/office/drawing/2014/main" id="{3E27945F-9C48-4EA6-B31D-23DD99D91C93}"/>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E1D078AE-1956-4489-8984-76DF25B40C3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err="1">
                <a:effectLst/>
              </a:rPr>
              <a:t>Chapitre</a:t>
            </a:r>
            <a:r>
              <a:rPr lang="en-US" sz="4800" b="1" dirty="0">
                <a:effectLst/>
              </a:rPr>
              <a:t> 3 :</a:t>
            </a:r>
            <a:br>
              <a:rPr lang="en-US" sz="4800" b="1" dirty="0">
                <a:effectLst/>
              </a:rPr>
            </a:br>
            <a:r>
              <a:rPr lang="en-US" sz="4800" b="1" dirty="0">
                <a:effectLst/>
              </a:rPr>
              <a:t>La </a:t>
            </a:r>
            <a:r>
              <a:rPr lang="en-US" sz="4800" b="1" dirty="0" err="1">
                <a:effectLst/>
              </a:rPr>
              <a:t>fonction</a:t>
            </a:r>
            <a:r>
              <a:rPr lang="en-US" sz="4800" b="1" dirty="0">
                <a:effectLst/>
              </a:rPr>
              <a:t> de </a:t>
            </a:r>
            <a:r>
              <a:rPr lang="en-US" sz="4800" b="1" dirty="0" err="1">
                <a:effectLst/>
              </a:rPr>
              <a:t>liquidité</a:t>
            </a:r>
            <a:br>
              <a:rPr lang="en-US" sz="4800" b="1" dirty="0">
                <a:effectLst/>
              </a:rPr>
            </a:br>
            <a:endParaRPr lang="en-US" sz="4800" dirty="0"/>
          </a:p>
        </p:txBody>
      </p:sp>
    </p:spTree>
    <p:extLst>
      <p:ext uri="{BB962C8B-B14F-4D97-AF65-F5344CB8AC3E}">
        <p14:creationId xmlns:p14="http://schemas.microsoft.com/office/powerpoint/2010/main" val="21953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ce réservé du texte 1">
            <a:extLst>
              <a:ext uri="{FF2B5EF4-FFF2-40B4-BE49-F238E27FC236}">
                <a16:creationId xmlns:a16="http://schemas.microsoft.com/office/drawing/2014/main" id="{82E5FF92-CC21-4FDB-B8CC-4094827ABE53}"/>
              </a:ext>
            </a:extLst>
          </p:cNvPr>
          <p:cNvSpPr>
            <a:spLocks noGrp="1"/>
          </p:cNvSpPr>
          <p:nvPr>
            <p:ph type="body" sz="quarter" idx="10"/>
          </p:nvPr>
        </p:nvSpPr>
        <p:spPr bwMode="auto">
          <a:xfrm>
            <a:off x="1535333" y="1813087"/>
            <a:ext cx="9116804" cy="18226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eaLnBrk="1" hangingPunct="1"/>
            <a:r>
              <a:rPr lang="fr-FR" altLang="fr-FR"/>
              <a:t>La monnaie,</a:t>
            </a:r>
            <a:br>
              <a:rPr lang="fr-FR" altLang="fr-FR"/>
            </a:br>
            <a:br>
              <a:rPr lang="fr-FR" altLang="fr-FR" sz="4283"/>
            </a:br>
            <a:r>
              <a:rPr lang="fr-FR" altLang="fr-FR" sz="6853"/>
              <a:t>en</a:t>
            </a:r>
            <a:r>
              <a:rPr lang="fr-FR" altLang="fr-FR" sz="4283"/>
              <a:t> </a:t>
            </a:r>
            <a:r>
              <a:rPr lang="fr-FR" altLang="fr-FR" sz="6853"/>
              <a:t>formes et fonctions</a:t>
            </a:r>
          </a:p>
        </p:txBody>
      </p:sp>
      <p:sp>
        <p:nvSpPr>
          <p:cNvPr id="5124" name="ZoneTexte 1">
            <a:extLst>
              <a:ext uri="{FF2B5EF4-FFF2-40B4-BE49-F238E27FC236}">
                <a16:creationId xmlns:a16="http://schemas.microsoft.com/office/drawing/2014/main" id="{2F3ACD9E-C3EA-4C0C-8F37-1776550F0666}"/>
              </a:ext>
            </a:extLst>
          </p:cNvPr>
          <p:cNvSpPr txBox="1">
            <a:spLocks noChangeArrowheads="1"/>
          </p:cNvSpPr>
          <p:nvPr/>
        </p:nvSpPr>
        <p:spPr bwMode="auto">
          <a:xfrm>
            <a:off x="3823173" y="4331767"/>
            <a:ext cx="4787400" cy="5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2855" b="1" dirty="0">
                <a:solidFill>
                  <a:schemeClr val="bg1"/>
                </a:solidFill>
                <a:latin typeface="Calibri" panose="020F0502020204030204" pitchFamily="34" charset="0"/>
              </a:rPr>
              <a:t>La monnaie et le financement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ce réservé du texte 1">
            <a:extLst>
              <a:ext uri="{FF2B5EF4-FFF2-40B4-BE49-F238E27FC236}">
                <a16:creationId xmlns:a16="http://schemas.microsoft.com/office/drawing/2014/main" id="{AAC27171-8436-417F-94BC-308F32E21111}"/>
              </a:ext>
            </a:extLst>
          </p:cNvPr>
          <p:cNvSpPr>
            <a:spLocks noGrp="1"/>
          </p:cNvSpPr>
          <p:nvPr>
            <p:ph type="body" sz="quarter" idx="10"/>
          </p:nvPr>
        </p:nvSpPr>
        <p:spPr bwMode="auto">
          <a:xfrm>
            <a:off x="5326194" y="882370"/>
            <a:ext cx="1560766" cy="14500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latin typeface="Calibri" panose="020F0502020204030204" pitchFamily="34" charset="0"/>
                <a:cs typeface="Calibri" panose="020F0502020204030204" pitchFamily="34" charset="0"/>
              </a:rPr>
              <a:t>1</a:t>
            </a:r>
          </a:p>
        </p:txBody>
      </p:sp>
      <p:sp>
        <p:nvSpPr>
          <p:cNvPr id="6147" name="Espace réservé du texte 2">
            <a:extLst>
              <a:ext uri="{FF2B5EF4-FFF2-40B4-BE49-F238E27FC236}">
                <a16:creationId xmlns:a16="http://schemas.microsoft.com/office/drawing/2014/main" id="{FA1CFA93-576B-49A4-9AFC-82B3C2CA7EC2}"/>
              </a:ext>
            </a:extLst>
          </p:cNvPr>
          <p:cNvSpPr>
            <a:spLocks noGrp="1"/>
          </p:cNvSpPr>
          <p:nvPr>
            <p:ph type="body" sz="quarter" idx="11"/>
          </p:nvPr>
        </p:nvSpPr>
        <p:spPr bwMode="auto">
          <a:xfrm>
            <a:off x="958167" y="2922092"/>
            <a:ext cx="10277179" cy="72064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sz="5711"/>
              <a:t>Un marché de Provence</a:t>
            </a:r>
          </a:p>
        </p:txBody>
      </p:sp>
      <p:sp>
        <p:nvSpPr>
          <p:cNvPr id="4" name="Espace réservé du texte 3">
            <a:extLst>
              <a:ext uri="{FF2B5EF4-FFF2-40B4-BE49-F238E27FC236}">
                <a16:creationId xmlns:a16="http://schemas.microsoft.com/office/drawing/2014/main" id="{3F0B964F-EF93-4415-BBAF-D261D20FDADD}"/>
              </a:ext>
            </a:extLst>
          </p:cNvPr>
          <p:cNvSpPr>
            <a:spLocks noGrp="1"/>
          </p:cNvSpPr>
          <p:nvPr>
            <p:ph type="body" sz="quarter" idx="12"/>
          </p:nvPr>
        </p:nvSpPr>
        <p:spPr>
          <a:xfrm>
            <a:off x="956656" y="3892093"/>
            <a:ext cx="10278690" cy="421847"/>
          </a:xfrm>
        </p:spPr>
        <p:txBody>
          <a:bodyPr/>
          <a:lstStyle/>
          <a:p>
            <a:pPr>
              <a:defRPr/>
            </a:pPr>
            <a:r>
              <a:rPr lang="fr-FR" dirty="0">
                <a:cs typeface="ＭＳ Ｐゴシック" charset="0"/>
              </a:rPr>
              <a:t>… et si la monnaie n’existait plus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génie lampe.png">
            <a:extLst>
              <a:ext uri="{FF2B5EF4-FFF2-40B4-BE49-F238E27FC236}">
                <a16:creationId xmlns:a16="http://schemas.microsoft.com/office/drawing/2014/main" id="{38102687-B0DC-4C35-8412-289E7C0E0F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9927" y="5075133"/>
            <a:ext cx="2683368" cy="179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descr="fruits et légumes.png">
            <a:extLst>
              <a:ext uri="{FF2B5EF4-FFF2-40B4-BE49-F238E27FC236}">
                <a16:creationId xmlns:a16="http://schemas.microsoft.com/office/drawing/2014/main" id="{56141216-FCB3-4FF8-8D2A-93D5889505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1890" y="5162765"/>
            <a:ext cx="1450469" cy="149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Espace réservé du texte 1">
            <a:extLst>
              <a:ext uri="{FF2B5EF4-FFF2-40B4-BE49-F238E27FC236}">
                <a16:creationId xmlns:a16="http://schemas.microsoft.com/office/drawing/2014/main" id="{BC7687E2-E437-4FC2-B198-B4758CAFF9FD}"/>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dirty="0">
                <a:latin typeface="Calibri" pitchFamily="34" charset="0"/>
              </a:rPr>
              <a:t>Un jour de marché</a:t>
            </a:r>
          </a:p>
        </p:txBody>
      </p:sp>
      <p:pic>
        <p:nvPicPr>
          <p:cNvPr id="7173" name="Image 2" descr="145243372.jpg">
            <a:extLst>
              <a:ext uri="{FF2B5EF4-FFF2-40B4-BE49-F238E27FC236}">
                <a16:creationId xmlns:a16="http://schemas.microsoft.com/office/drawing/2014/main" id="{31F42E7D-BCC3-4E69-BE9C-4B08DA2F1B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0035" y="986622"/>
            <a:ext cx="6043623" cy="401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Espace réservé du texte 2">
            <a:extLst>
              <a:ext uri="{FF2B5EF4-FFF2-40B4-BE49-F238E27FC236}">
                <a16:creationId xmlns:a16="http://schemas.microsoft.com/office/drawing/2014/main" id="{7B5B91FB-CDD6-490F-9A40-8B6AA9B6382E}"/>
              </a:ext>
            </a:extLst>
          </p:cNvPr>
          <p:cNvSpPr>
            <a:spLocks noGrp="1"/>
          </p:cNvSpPr>
          <p:nvPr>
            <p:ph type="body" sz="quarter" idx="13"/>
          </p:nvPr>
        </p:nvSpPr>
        <p:spPr bwMode="auto">
          <a:xfrm>
            <a:off x="7279796" y="980579"/>
            <a:ext cx="3024833" cy="97193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26" tIns="0" rIns="0" bIns="0" numCol="1" rtlCol="0" anchor="t" anchorCtr="0" compatLnSpc="1">
            <a:prstTxWarp prst="textNoShape">
              <a:avLst/>
            </a:prstTxWarp>
            <a:spAutoFit/>
          </a:bodyPr>
          <a:lstStyle/>
          <a:p>
            <a:r>
              <a:rPr lang="fr-FR" altLang="fr-FR" sz="3046">
                <a:solidFill>
                  <a:srgbClr val="3BA9D1"/>
                </a:solidFill>
              </a:rPr>
              <a:t>Sur un marché,</a:t>
            </a:r>
          </a:p>
          <a:p>
            <a:r>
              <a:rPr lang="fr-FR" altLang="fr-FR" sz="3046">
                <a:solidFill>
                  <a:srgbClr val="3BA9D1"/>
                </a:solidFill>
              </a:rPr>
              <a:t>on trouve…</a:t>
            </a:r>
          </a:p>
        </p:txBody>
      </p:sp>
      <p:sp>
        <p:nvSpPr>
          <p:cNvPr id="6" name="ZoneTexte 5">
            <a:extLst>
              <a:ext uri="{FF2B5EF4-FFF2-40B4-BE49-F238E27FC236}">
                <a16:creationId xmlns:a16="http://schemas.microsoft.com/office/drawing/2014/main" id="{1E1B4532-092F-4D0E-80E6-DB91CBCD9E06}"/>
              </a:ext>
            </a:extLst>
          </p:cNvPr>
          <p:cNvSpPr txBox="1">
            <a:spLocks noChangeArrowheads="1"/>
          </p:cNvSpPr>
          <p:nvPr/>
        </p:nvSpPr>
        <p:spPr bwMode="auto">
          <a:xfrm>
            <a:off x="7822210" y="2156063"/>
            <a:ext cx="1901483"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latin typeface="Calibri" panose="020F0502020204030204" pitchFamily="34" charset="0"/>
              </a:rPr>
              <a:t>- Des fruits</a:t>
            </a:r>
          </a:p>
        </p:txBody>
      </p:sp>
      <p:sp>
        <p:nvSpPr>
          <p:cNvPr id="11" name="ZoneTexte 10">
            <a:extLst>
              <a:ext uri="{FF2B5EF4-FFF2-40B4-BE49-F238E27FC236}">
                <a16:creationId xmlns:a16="http://schemas.microsoft.com/office/drawing/2014/main" id="{F50B2AAD-D5FC-48C9-965D-EFC34C7DFE4A}"/>
              </a:ext>
            </a:extLst>
          </p:cNvPr>
          <p:cNvSpPr txBox="1">
            <a:spLocks noChangeArrowheads="1"/>
          </p:cNvSpPr>
          <p:nvPr/>
        </p:nvSpPr>
        <p:spPr bwMode="auto">
          <a:xfrm>
            <a:off x="7822210" y="2699989"/>
            <a:ext cx="2400016"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latin typeface="Calibri" panose="020F0502020204030204" pitchFamily="34" charset="0"/>
              </a:rPr>
              <a:t>- Des légumes</a:t>
            </a:r>
          </a:p>
        </p:txBody>
      </p:sp>
      <p:sp>
        <p:nvSpPr>
          <p:cNvPr id="12" name="ZoneTexte 11">
            <a:extLst>
              <a:ext uri="{FF2B5EF4-FFF2-40B4-BE49-F238E27FC236}">
                <a16:creationId xmlns:a16="http://schemas.microsoft.com/office/drawing/2014/main" id="{CB33DB7F-367E-4756-88E4-AB693411C701}"/>
              </a:ext>
            </a:extLst>
          </p:cNvPr>
          <p:cNvSpPr txBox="1">
            <a:spLocks noChangeArrowheads="1"/>
          </p:cNvSpPr>
          <p:nvPr/>
        </p:nvSpPr>
        <p:spPr bwMode="auto">
          <a:xfrm>
            <a:off x="7822210" y="3243915"/>
            <a:ext cx="2356030"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latin typeface="Calibri" panose="020F0502020204030204" pitchFamily="34" charset="0"/>
              </a:rPr>
              <a:t>- Des foulards</a:t>
            </a:r>
          </a:p>
        </p:txBody>
      </p:sp>
      <p:sp>
        <p:nvSpPr>
          <p:cNvPr id="13" name="ZoneTexte 12">
            <a:extLst>
              <a:ext uri="{FF2B5EF4-FFF2-40B4-BE49-F238E27FC236}">
                <a16:creationId xmlns:a16="http://schemas.microsoft.com/office/drawing/2014/main" id="{9FBC0C65-274A-4D36-B337-F12EDDAE07E3}"/>
              </a:ext>
            </a:extLst>
          </p:cNvPr>
          <p:cNvSpPr txBox="1">
            <a:spLocks noChangeArrowheads="1"/>
          </p:cNvSpPr>
          <p:nvPr/>
        </p:nvSpPr>
        <p:spPr bwMode="auto">
          <a:xfrm>
            <a:off x="7822210" y="3787841"/>
            <a:ext cx="2373407"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latin typeface="Calibri" panose="020F0502020204030204" pitchFamily="34" charset="0"/>
              </a:rPr>
              <a:t>- Des poteries</a:t>
            </a:r>
          </a:p>
        </p:txBody>
      </p:sp>
      <p:pic>
        <p:nvPicPr>
          <p:cNvPr id="9" name="Image 8" descr="légumes.png">
            <a:extLst>
              <a:ext uri="{FF2B5EF4-FFF2-40B4-BE49-F238E27FC236}">
                <a16:creationId xmlns:a16="http://schemas.microsoft.com/office/drawing/2014/main" id="{E0D28BD0-A7CE-4CB8-82D3-F5922DFF9F7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3295" y="5461924"/>
            <a:ext cx="1450469" cy="9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descr="foulards.jpg">
            <a:extLst>
              <a:ext uri="{FF2B5EF4-FFF2-40B4-BE49-F238E27FC236}">
                <a16:creationId xmlns:a16="http://schemas.microsoft.com/office/drawing/2014/main" id="{F24F4B8E-72FE-4C4D-A155-AC6B0CA8798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5323" y="5162765"/>
            <a:ext cx="2208944" cy="147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5" descr="vases.png">
            <a:extLst>
              <a:ext uri="{FF2B5EF4-FFF2-40B4-BE49-F238E27FC236}">
                <a16:creationId xmlns:a16="http://schemas.microsoft.com/office/drawing/2014/main" id="{AB1F38BE-5834-4C8C-92D4-0430FCB2052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1308" y="5005631"/>
            <a:ext cx="1161887" cy="174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ZoneTexte 20">
            <a:extLst>
              <a:ext uri="{FF2B5EF4-FFF2-40B4-BE49-F238E27FC236}">
                <a16:creationId xmlns:a16="http://schemas.microsoft.com/office/drawing/2014/main" id="{379181CC-B854-47EE-AD76-4CA779AC7BFB}"/>
              </a:ext>
            </a:extLst>
          </p:cNvPr>
          <p:cNvSpPr txBox="1">
            <a:spLocks noChangeArrowheads="1"/>
          </p:cNvSpPr>
          <p:nvPr/>
        </p:nvSpPr>
        <p:spPr bwMode="auto">
          <a:xfrm>
            <a:off x="7822210" y="4331767"/>
            <a:ext cx="970458"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latin typeface="Calibri" panose="020F0502020204030204" pitchFamily="34" charset="0"/>
              </a:rPr>
              <a:t>- Etc.</a:t>
            </a:r>
          </a:p>
        </p:txBody>
      </p:sp>
      <p:sp>
        <p:nvSpPr>
          <p:cNvPr id="23" name="ZoneTexte 22">
            <a:extLst>
              <a:ext uri="{FF2B5EF4-FFF2-40B4-BE49-F238E27FC236}">
                <a16:creationId xmlns:a16="http://schemas.microsoft.com/office/drawing/2014/main" id="{25B885EB-FCB2-4E8F-8E4A-7F9E2CC97D67}"/>
              </a:ext>
            </a:extLst>
          </p:cNvPr>
          <p:cNvSpPr txBox="1">
            <a:spLocks noChangeArrowheads="1"/>
          </p:cNvSpPr>
          <p:nvPr/>
        </p:nvSpPr>
        <p:spPr bwMode="auto">
          <a:xfrm>
            <a:off x="4093295" y="5165787"/>
            <a:ext cx="6962252" cy="102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solidFill>
                  <a:srgbClr val="3BA9D1"/>
                </a:solidFill>
                <a:latin typeface="Calibri" panose="020F0502020204030204" pitchFamily="34" charset="0"/>
              </a:rPr>
              <a:t>Imaginons qu'un mauvais génie supprime la monnaie…</a:t>
            </a:r>
          </a:p>
        </p:txBody>
      </p:sp>
      <p:sp>
        <p:nvSpPr>
          <p:cNvPr id="18" name="ZoneTexte 17">
            <a:extLst>
              <a:ext uri="{FF2B5EF4-FFF2-40B4-BE49-F238E27FC236}">
                <a16:creationId xmlns:a16="http://schemas.microsoft.com/office/drawing/2014/main" id="{BD46390F-9DB6-43D4-B35C-39FA1C32CDF8}"/>
              </a:ext>
            </a:extLst>
          </p:cNvPr>
          <p:cNvSpPr txBox="1">
            <a:spLocks noChangeArrowheads="1"/>
          </p:cNvSpPr>
          <p:nvPr/>
        </p:nvSpPr>
        <p:spPr bwMode="auto">
          <a:xfrm>
            <a:off x="4093295" y="6107081"/>
            <a:ext cx="5463434" cy="56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b="1">
                <a:solidFill>
                  <a:srgbClr val="3BA9D1"/>
                </a:solidFill>
                <a:latin typeface="Calibri" panose="020F0502020204030204" pitchFamily="34" charset="0"/>
              </a:rPr>
              <a:t>Comment faire pour échanger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ppt_h*1.125000"/>
                                          </p:val>
                                        </p:tav>
                                        <p:tav tm="100000">
                                          <p:val>
                                            <p:strVal val="#ppt_y"/>
                                          </p:val>
                                        </p:tav>
                                      </p:tavLst>
                                    </p:anim>
                                    <p:animEffect transition="in" filter="wipe(up)">
                                      <p:cBhvr>
                                        <p:cTn id="8" dur="1000"/>
                                        <p:tgtEl>
                                          <p:spTgt spid="6"/>
                                        </p:tgtEl>
                                      </p:cBhvr>
                                    </p:animEffect>
                                  </p:childTnLst>
                                </p:cTn>
                              </p:par>
                            </p:childTnLst>
                          </p:cTn>
                        </p:par>
                        <p:par>
                          <p:cTn id="9" fill="hold" nodeType="afterGroup">
                            <p:stCondLst>
                              <p:cond delay="10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p:tgtEl>
                                          <p:spTgt spid="11"/>
                                        </p:tgtEl>
                                        <p:attrNameLst>
                                          <p:attrName>ppt_y</p:attrName>
                                        </p:attrNameLst>
                                      </p:cBhvr>
                                      <p:tavLst>
                                        <p:tav tm="0">
                                          <p:val>
                                            <p:strVal val="#ppt_y+#ppt_h*1.125000"/>
                                          </p:val>
                                        </p:tav>
                                        <p:tav tm="100000">
                                          <p:val>
                                            <p:strVal val="#ppt_y"/>
                                          </p:val>
                                        </p:tav>
                                      </p:tavLst>
                                    </p:anim>
                                    <p:animEffect transition="in" filter="wipe(up)">
                                      <p:cBhvr>
                                        <p:cTn id="19" dur="1000"/>
                                        <p:tgtEl>
                                          <p:spTgt spid="11"/>
                                        </p:tgtEl>
                                      </p:cBhvr>
                                    </p:animEffect>
                                  </p:childTnLst>
                                </p:cTn>
                              </p:par>
                            </p:childTnLst>
                          </p:cTn>
                        </p:par>
                        <p:par>
                          <p:cTn id="20" fill="hold" nodeType="afterGroup">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p:tgtEl>
                                          <p:spTgt spid="12"/>
                                        </p:tgtEl>
                                        <p:attrNameLst>
                                          <p:attrName>ppt_y</p:attrName>
                                        </p:attrNameLst>
                                      </p:cBhvr>
                                      <p:tavLst>
                                        <p:tav tm="0">
                                          <p:val>
                                            <p:strVal val="#ppt_y+#ppt_h*1.125000"/>
                                          </p:val>
                                        </p:tav>
                                        <p:tav tm="100000">
                                          <p:val>
                                            <p:strVal val="#ppt_y"/>
                                          </p:val>
                                        </p:tav>
                                      </p:tavLst>
                                    </p:anim>
                                    <p:animEffect transition="in" filter="wipe(up)">
                                      <p:cBhvr>
                                        <p:cTn id="30" dur="1000"/>
                                        <p:tgtEl>
                                          <p:spTgt spid="12"/>
                                        </p:tgtEl>
                                      </p:cBhvr>
                                    </p:animEffect>
                                  </p:childTnLst>
                                </p:cTn>
                              </p:par>
                            </p:childTnLst>
                          </p:cTn>
                        </p:par>
                        <p:par>
                          <p:cTn id="31" fill="hold" nodeType="afterGroup">
                            <p:stCondLst>
                              <p:cond delay="1000"/>
                            </p:stCondLst>
                            <p:childTnLst>
                              <p:par>
                                <p:cTn id="32" presetID="2" presetClass="entr" presetSubtype="4"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ppt_x"/>
                                          </p:val>
                                        </p:tav>
                                        <p:tav tm="100000">
                                          <p:val>
                                            <p:strVal val="#ppt_x"/>
                                          </p:val>
                                        </p:tav>
                                      </p:tavLst>
                                    </p:anim>
                                    <p:anim calcmode="lin" valueType="num">
                                      <p:cBhvr additive="base">
                                        <p:cTn id="35"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1000"/>
                                        <p:tgtEl>
                                          <p:spTgt spid="13"/>
                                        </p:tgtEl>
                                        <p:attrNameLst>
                                          <p:attrName>ppt_y</p:attrName>
                                        </p:attrNameLst>
                                      </p:cBhvr>
                                      <p:tavLst>
                                        <p:tav tm="0">
                                          <p:val>
                                            <p:strVal val="#ppt_y+#ppt_h*1.125000"/>
                                          </p:val>
                                        </p:tav>
                                        <p:tav tm="100000">
                                          <p:val>
                                            <p:strVal val="#ppt_y"/>
                                          </p:val>
                                        </p:tav>
                                      </p:tavLst>
                                    </p:anim>
                                    <p:animEffect transition="in" filter="wipe(up)">
                                      <p:cBhvr>
                                        <p:cTn id="41" dur="1000"/>
                                        <p:tgtEl>
                                          <p:spTgt spid="13"/>
                                        </p:tgtEl>
                                      </p:cBhvr>
                                    </p:animEffect>
                                  </p:childTnLst>
                                </p:cTn>
                              </p:par>
                            </p:childTnLst>
                          </p:cTn>
                        </p:par>
                        <p:par>
                          <p:cTn id="42" fill="hold" nodeType="afterGroup">
                            <p:stCondLst>
                              <p:cond delay="1000"/>
                            </p:stCondLst>
                            <p:childTnLst>
                              <p:par>
                                <p:cTn id="43" presetID="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1000" fill="hold"/>
                                        <p:tgtEl>
                                          <p:spTgt spid="16"/>
                                        </p:tgtEl>
                                        <p:attrNameLst>
                                          <p:attrName>ppt_x</p:attrName>
                                        </p:attrNameLst>
                                      </p:cBhvr>
                                      <p:tavLst>
                                        <p:tav tm="0">
                                          <p:val>
                                            <p:strVal val="#ppt_x"/>
                                          </p:val>
                                        </p:tav>
                                        <p:tav tm="100000">
                                          <p:val>
                                            <p:strVal val="#ppt_x"/>
                                          </p:val>
                                        </p:tav>
                                      </p:tavLst>
                                    </p:anim>
                                    <p:anim calcmode="lin" valueType="num">
                                      <p:cBhvr additive="base">
                                        <p:cTn id="46" dur="1000" fill="hold"/>
                                        <p:tgtEl>
                                          <p:spTgt spid="16"/>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2000"/>
                            </p:stCondLst>
                            <p:childTnLst>
                              <p:par>
                                <p:cTn id="48" presetID="12" presetClass="entr" presetSubtype="4"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1000"/>
                                        <p:tgtEl>
                                          <p:spTgt spid="21"/>
                                        </p:tgtEl>
                                        <p:attrNameLst>
                                          <p:attrName>ppt_y</p:attrName>
                                        </p:attrNameLst>
                                      </p:cBhvr>
                                      <p:tavLst>
                                        <p:tav tm="0">
                                          <p:val>
                                            <p:strVal val="#ppt_y+#ppt_h*1.125000"/>
                                          </p:val>
                                        </p:tav>
                                        <p:tav tm="100000">
                                          <p:val>
                                            <p:strVal val="#ppt_y"/>
                                          </p:val>
                                        </p:tav>
                                      </p:tavLst>
                                    </p:anim>
                                    <p:animEffect transition="in" filter="wipe(up)">
                                      <p:cBhvr>
                                        <p:cTn id="51" dur="1000"/>
                                        <p:tgtEl>
                                          <p:spTgt spid="2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xit" presetSubtype="0" fill="hold" nodeType="clickEffect">
                                  <p:stCondLst>
                                    <p:cond delay="0"/>
                                  </p:stCondLst>
                                  <p:childTnLst>
                                    <p:animEffect transition="out" filter="fade">
                                      <p:cBhvr>
                                        <p:cTn id="55" dur="1000"/>
                                        <p:tgtEl>
                                          <p:spTgt spid="8"/>
                                        </p:tgtEl>
                                      </p:cBhvr>
                                    </p:animEffect>
                                    <p:set>
                                      <p:cBhvr>
                                        <p:cTn id="56" dur="1" fill="hold">
                                          <p:stCondLst>
                                            <p:cond delay="999"/>
                                          </p:stCondLst>
                                        </p:cTn>
                                        <p:tgtEl>
                                          <p:spTgt spid="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9"/>
                                        </p:tgtEl>
                                      </p:cBhvr>
                                    </p:animEffect>
                                    <p:set>
                                      <p:cBhvr>
                                        <p:cTn id="59" dur="1" fill="hold">
                                          <p:stCondLst>
                                            <p:cond delay="999"/>
                                          </p:stCondLst>
                                        </p:cTn>
                                        <p:tgtEl>
                                          <p:spTgt spid="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1000"/>
                                        <p:tgtEl>
                                          <p:spTgt spid="10"/>
                                        </p:tgtEl>
                                      </p:cBhvr>
                                    </p:animEffect>
                                    <p:set>
                                      <p:cBhvr>
                                        <p:cTn id="62" dur="1" fill="hold">
                                          <p:stCondLst>
                                            <p:cond delay="999"/>
                                          </p:stCondLst>
                                        </p:cTn>
                                        <p:tgtEl>
                                          <p:spTgt spid="1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1000"/>
                                        <p:tgtEl>
                                          <p:spTgt spid="16"/>
                                        </p:tgtEl>
                                      </p:cBhvr>
                                    </p:animEffect>
                                    <p:set>
                                      <p:cBhvr>
                                        <p:cTn id="65" dur="1" fill="hold">
                                          <p:stCondLst>
                                            <p:cond delay="999"/>
                                          </p:stCondLst>
                                        </p:cTn>
                                        <p:tgtEl>
                                          <p:spTgt spid="16"/>
                                        </p:tgtEl>
                                        <p:attrNameLst>
                                          <p:attrName>style.visibility</p:attrName>
                                        </p:attrNameLst>
                                      </p:cBhvr>
                                      <p:to>
                                        <p:strVal val="hidden"/>
                                      </p:to>
                                    </p:set>
                                  </p:childTnLst>
                                </p:cTn>
                              </p:par>
                              <p:par>
                                <p:cTn id="66" presetID="12" presetClass="entr" presetSubtype="8"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1000"/>
                                        <p:tgtEl>
                                          <p:spTgt spid="7"/>
                                        </p:tgtEl>
                                        <p:attrNameLst>
                                          <p:attrName>ppt_x</p:attrName>
                                        </p:attrNameLst>
                                      </p:cBhvr>
                                      <p:tavLst>
                                        <p:tav tm="0">
                                          <p:val>
                                            <p:strVal val="#ppt_x-#ppt_w*1.125000"/>
                                          </p:val>
                                        </p:tav>
                                        <p:tav tm="100000">
                                          <p:val>
                                            <p:strVal val="#ppt_x"/>
                                          </p:val>
                                        </p:tav>
                                      </p:tavLst>
                                    </p:anim>
                                    <p:animEffect transition="in" filter="wipe(right)">
                                      <p:cBhvr>
                                        <p:cTn id="69" dur="1000"/>
                                        <p:tgtEl>
                                          <p:spTgt spid="7"/>
                                        </p:tgtEl>
                                      </p:cBhvr>
                                    </p:animEffect>
                                  </p:childTnLst>
                                </p:cTn>
                              </p:par>
                            </p:childTnLst>
                          </p:cTn>
                        </p:par>
                        <p:par>
                          <p:cTn id="70" fill="hold" nodeType="afterGroup">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900"/>
                                        <p:tgtEl>
                                          <p:spTgt spid="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9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21" grpId="0"/>
      <p:bldP spid="23" grpId="0"/>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9067AB1-0E8E-4ED1-BAB6-09128AA47FD4}"/>
              </a:ext>
            </a:extLst>
          </p:cNvPr>
          <p:cNvSpPr>
            <a:spLocks noGrp="1"/>
          </p:cNvSpPr>
          <p:nvPr>
            <p:ph type="body" sz="quarter" idx="12"/>
          </p:nvPr>
        </p:nvSpPr>
        <p:spPr>
          <a:xfrm>
            <a:off x="956656" y="114830"/>
            <a:ext cx="10278690" cy="395429"/>
          </a:xfrm>
        </p:spPr>
        <p:txBody>
          <a:bodyPr/>
          <a:lstStyle/>
          <a:p>
            <a:pPr>
              <a:defRPr/>
            </a:pPr>
            <a:r>
              <a:rPr lang="fr-FR" dirty="0">
                <a:latin typeface="Calibri" pitchFamily="34" charset="0"/>
              </a:rPr>
              <a:t>Le marché de Provence</a:t>
            </a:r>
          </a:p>
        </p:txBody>
      </p:sp>
      <p:sp>
        <p:nvSpPr>
          <p:cNvPr id="8195" name="Espace réservé du texte 2">
            <a:extLst>
              <a:ext uri="{FF2B5EF4-FFF2-40B4-BE49-F238E27FC236}">
                <a16:creationId xmlns:a16="http://schemas.microsoft.com/office/drawing/2014/main" id="{72277273-75D4-45AA-A643-BA810A05BD8E}"/>
              </a:ext>
            </a:extLst>
          </p:cNvPr>
          <p:cNvSpPr>
            <a:spLocks noGrp="1"/>
          </p:cNvSpPr>
          <p:nvPr>
            <p:ph type="body" sz="quarter" idx="13"/>
          </p:nvPr>
        </p:nvSpPr>
        <p:spPr bwMode="auto">
          <a:xfrm>
            <a:off x="944568" y="1074255"/>
            <a:ext cx="10290778" cy="7908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t>Se souvenant du passé, les commerçants optent pour une monnaie marchandise :</a:t>
            </a:r>
          </a:p>
        </p:txBody>
      </p:sp>
      <p:pic>
        <p:nvPicPr>
          <p:cNvPr id="6" name="Image 5">
            <a:extLst>
              <a:ext uri="{FF2B5EF4-FFF2-40B4-BE49-F238E27FC236}">
                <a16:creationId xmlns:a16="http://schemas.microsoft.com/office/drawing/2014/main" id="{3AEB0D18-7BBF-4A44-BC24-E0B34FA086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74751" y="5764105"/>
            <a:ext cx="1639332" cy="109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ignalisation droite 17">
            <a:extLst>
              <a:ext uri="{FF2B5EF4-FFF2-40B4-BE49-F238E27FC236}">
                <a16:creationId xmlns:a16="http://schemas.microsoft.com/office/drawing/2014/main" id="{09785D66-B6BB-414B-892E-36745057B250}"/>
              </a:ext>
            </a:extLst>
          </p:cNvPr>
          <p:cNvSpPr/>
          <p:nvPr/>
        </p:nvSpPr>
        <p:spPr>
          <a:xfrm>
            <a:off x="5079917" y="4676254"/>
            <a:ext cx="3478104" cy="1004752"/>
          </a:xfrm>
          <a:prstGeom prst="homePlate">
            <a:avLst/>
          </a:prstGeom>
          <a:solidFill>
            <a:srgbClr val="3BA9D1"/>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pic>
        <p:nvPicPr>
          <p:cNvPr id="8" name="Image 7" descr="œufs.png">
            <a:extLst>
              <a:ext uri="{FF2B5EF4-FFF2-40B4-BE49-F238E27FC236}">
                <a16:creationId xmlns:a16="http://schemas.microsoft.com/office/drawing/2014/main" id="{494C2432-4E0B-485C-BE7A-4BB8DEC44E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6430" y="2851079"/>
            <a:ext cx="2486950" cy="182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Image 8" descr="marchand.png">
            <a:extLst>
              <a:ext uri="{FF2B5EF4-FFF2-40B4-BE49-F238E27FC236}">
                <a16:creationId xmlns:a16="http://schemas.microsoft.com/office/drawing/2014/main" id="{D4BC7E10-60B3-4A6D-95BB-0634491CCB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6655" y="2110736"/>
            <a:ext cx="4123262" cy="477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id="{3731EE5C-0DD2-498A-ABCC-F6F09097BAA6}"/>
              </a:ext>
            </a:extLst>
          </p:cNvPr>
          <p:cNvSpPr txBox="1">
            <a:spLocks noChangeArrowheads="1"/>
          </p:cNvSpPr>
          <p:nvPr/>
        </p:nvSpPr>
        <p:spPr bwMode="auto">
          <a:xfrm>
            <a:off x="4945446" y="2151530"/>
            <a:ext cx="5348002" cy="50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Faute de mieux, ils choisissent l'œuf !</a:t>
            </a:r>
          </a:p>
        </p:txBody>
      </p:sp>
      <p:pic>
        <p:nvPicPr>
          <p:cNvPr id="11" name="Image 10" descr="Pommes.png">
            <a:extLst>
              <a:ext uri="{FF2B5EF4-FFF2-40B4-BE49-F238E27FC236}">
                <a16:creationId xmlns:a16="http://schemas.microsoft.com/office/drawing/2014/main" id="{8C4D0FEF-5BE7-48EF-9F32-79DEE84C341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58021" y="3870940"/>
            <a:ext cx="2636530" cy="197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descr="œufs.png">
            <a:extLst>
              <a:ext uri="{FF2B5EF4-FFF2-40B4-BE49-F238E27FC236}">
                <a16:creationId xmlns:a16="http://schemas.microsoft.com/office/drawing/2014/main" id="{4950197F-B590-4E0A-839B-06722B006D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6430" y="3035410"/>
            <a:ext cx="1192104" cy="87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2" descr="œufs.png">
            <a:extLst>
              <a:ext uri="{FF2B5EF4-FFF2-40B4-BE49-F238E27FC236}">
                <a16:creationId xmlns:a16="http://schemas.microsoft.com/office/drawing/2014/main" id="{10A34C52-E069-41D5-9E41-8CF2E2514C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62724" y="3035410"/>
            <a:ext cx="1190594" cy="87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descr="œufs.png">
            <a:extLst>
              <a:ext uri="{FF2B5EF4-FFF2-40B4-BE49-F238E27FC236}">
                <a16:creationId xmlns:a16="http://schemas.microsoft.com/office/drawing/2014/main" id="{3B7A497F-EA7B-4099-BB6F-DDA17C9C82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6511" y="3086781"/>
            <a:ext cx="1190594" cy="87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Espace réservé du texte 4">
            <a:extLst>
              <a:ext uri="{FF2B5EF4-FFF2-40B4-BE49-F238E27FC236}">
                <a16:creationId xmlns:a16="http://schemas.microsoft.com/office/drawing/2014/main" id="{8F84E922-AF3A-46A0-93C2-EB0B7D9C6C70}"/>
              </a:ext>
            </a:extLst>
          </p:cNvPr>
          <p:cNvSpPr>
            <a:spLocks noGrp="1"/>
          </p:cNvSpPr>
          <p:nvPr>
            <p:ph type="body" sz="quarter" idx="16"/>
          </p:nvPr>
        </p:nvSpPr>
        <p:spPr bwMode="auto">
          <a:xfrm>
            <a:off x="5088982" y="4040162"/>
            <a:ext cx="3934398" cy="36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665">
                <a:solidFill>
                  <a:srgbClr val="3BA9D1"/>
                </a:solidFill>
              </a:rPr>
              <a:t>On établit désormais que : </a:t>
            </a:r>
          </a:p>
        </p:txBody>
      </p:sp>
      <p:sp>
        <p:nvSpPr>
          <p:cNvPr id="16" name="Rectangle 15">
            <a:extLst>
              <a:ext uri="{FF2B5EF4-FFF2-40B4-BE49-F238E27FC236}">
                <a16:creationId xmlns:a16="http://schemas.microsoft.com/office/drawing/2014/main" id="{8520DD3A-C6EA-4517-BD94-D38A735822E1}"/>
              </a:ext>
            </a:extLst>
          </p:cNvPr>
          <p:cNvSpPr>
            <a:spLocks noChangeArrowheads="1"/>
          </p:cNvSpPr>
          <p:nvPr/>
        </p:nvSpPr>
        <p:spPr bwMode="auto">
          <a:xfrm>
            <a:off x="5169060" y="4729135"/>
            <a:ext cx="2882808"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solidFill>
                  <a:schemeClr val="bg1"/>
                </a:solidFill>
                <a:latin typeface="Calibri" panose="020F0502020204030204" pitchFamily="34" charset="0"/>
              </a:rPr>
              <a:t>12 œufs valent 5 kg de pommes.</a:t>
            </a:r>
          </a:p>
        </p:txBody>
      </p:sp>
      <p:sp>
        <p:nvSpPr>
          <p:cNvPr id="17" name="Signalisation droite 18">
            <a:extLst>
              <a:ext uri="{FF2B5EF4-FFF2-40B4-BE49-F238E27FC236}">
                <a16:creationId xmlns:a16="http://schemas.microsoft.com/office/drawing/2014/main" id="{29EAF2B3-C20F-429E-982E-B1470171D3BB}"/>
              </a:ext>
            </a:extLst>
          </p:cNvPr>
          <p:cNvSpPr/>
          <p:nvPr/>
        </p:nvSpPr>
        <p:spPr>
          <a:xfrm>
            <a:off x="5079917" y="5794324"/>
            <a:ext cx="3478104" cy="1004752"/>
          </a:xfrm>
          <a:prstGeom prst="homePlate">
            <a:avLst/>
          </a:prstGeom>
          <a:solidFill>
            <a:srgbClr val="3BA9D1"/>
          </a:solidFill>
          <a:ln w="47625" cap="rnd" cmpd="sng">
            <a:no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18" name="Rectangle 17">
            <a:extLst>
              <a:ext uri="{FF2B5EF4-FFF2-40B4-BE49-F238E27FC236}">
                <a16:creationId xmlns:a16="http://schemas.microsoft.com/office/drawing/2014/main" id="{DC5E0B06-F498-4058-8B50-4EE77BC62ECF}"/>
              </a:ext>
            </a:extLst>
          </p:cNvPr>
          <p:cNvSpPr>
            <a:spLocks noChangeArrowheads="1"/>
          </p:cNvSpPr>
          <p:nvPr/>
        </p:nvSpPr>
        <p:spPr bwMode="auto">
          <a:xfrm>
            <a:off x="5169060" y="5848716"/>
            <a:ext cx="2882808"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solidFill>
                  <a:srgbClr val="FFFFFF"/>
                </a:solidFill>
                <a:latin typeface="Calibri" panose="020F0502020204030204" pitchFamily="34" charset="0"/>
              </a:rPr>
              <a:t>24 œufs valent un foulard, etc.</a:t>
            </a:r>
          </a:p>
        </p:txBody>
      </p:sp>
      <p:sp>
        <p:nvSpPr>
          <p:cNvPr id="19" name="ZoneTexte 18">
            <a:extLst>
              <a:ext uri="{FF2B5EF4-FFF2-40B4-BE49-F238E27FC236}">
                <a16:creationId xmlns:a16="http://schemas.microsoft.com/office/drawing/2014/main" id="{964A48E5-A5F9-419A-BC93-0FB4A3B585ED}"/>
              </a:ext>
            </a:extLst>
          </p:cNvPr>
          <p:cNvSpPr txBox="1">
            <a:spLocks noChangeArrowheads="1"/>
          </p:cNvSpPr>
          <p:nvPr/>
        </p:nvSpPr>
        <p:spPr bwMode="auto">
          <a:xfrm>
            <a:off x="5169060" y="2650129"/>
            <a:ext cx="5344073" cy="102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eaLnBrk="1" hangingPunct="1"/>
            <a:r>
              <a:rPr lang="fr-FR" altLang="fr-FR" sz="3046" b="1">
                <a:solidFill>
                  <a:srgbClr val="3BA9D1"/>
                </a:solidFill>
                <a:latin typeface="Calibri" panose="020F0502020204030204" pitchFamily="34" charset="0"/>
              </a:rPr>
              <a:t>Ils réinventent la première fonction de la monnaie. </a:t>
            </a:r>
          </a:p>
        </p:txBody>
      </p:sp>
      <p:sp>
        <p:nvSpPr>
          <p:cNvPr id="20" name="ZoneTexte 19">
            <a:extLst>
              <a:ext uri="{FF2B5EF4-FFF2-40B4-BE49-F238E27FC236}">
                <a16:creationId xmlns:a16="http://schemas.microsoft.com/office/drawing/2014/main" id="{5B31EF5C-F03F-43DB-A4F1-DFF146C0A860}"/>
              </a:ext>
            </a:extLst>
          </p:cNvPr>
          <p:cNvSpPr txBox="1">
            <a:spLocks noChangeArrowheads="1"/>
          </p:cNvSpPr>
          <p:nvPr/>
        </p:nvSpPr>
        <p:spPr bwMode="auto">
          <a:xfrm>
            <a:off x="6069560" y="3896627"/>
            <a:ext cx="4685318" cy="102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solidFill>
                  <a:srgbClr val="3BA9D1"/>
                </a:solidFill>
                <a:latin typeface="Calibri" panose="020F0502020204030204" pitchFamily="34" charset="0"/>
              </a:rPr>
              <a:t>La </a:t>
            </a:r>
            <a:r>
              <a:rPr lang="fr-FR" altLang="fr-FR" sz="3046" b="1">
                <a:solidFill>
                  <a:srgbClr val="3BA9D1"/>
                </a:solidFill>
                <a:latin typeface="Calibri" panose="020F0502020204030204" pitchFamily="34" charset="0"/>
              </a:rPr>
              <a:t>monnaie est une unité pour compter.</a:t>
            </a:r>
            <a:endParaRPr lang="fr-FR" altLang="fr-FR" sz="3046">
              <a:solidFill>
                <a:srgbClr val="3BA9D1"/>
              </a:solidFill>
              <a:latin typeface="Calibri" panose="020F0502020204030204" pitchFamily="34" charset="0"/>
            </a:endParaRPr>
          </a:p>
        </p:txBody>
      </p:sp>
      <p:cxnSp>
        <p:nvCxnSpPr>
          <p:cNvPr id="21" name="Connecteur droit avec flèche 20">
            <a:extLst>
              <a:ext uri="{FF2B5EF4-FFF2-40B4-BE49-F238E27FC236}">
                <a16:creationId xmlns:a16="http://schemas.microsoft.com/office/drawing/2014/main" id="{552E4433-BBEE-480E-9B25-42E8481B273F}"/>
              </a:ext>
            </a:extLst>
          </p:cNvPr>
          <p:cNvCxnSpPr/>
          <p:nvPr/>
        </p:nvCxnSpPr>
        <p:spPr>
          <a:xfrm>
            <a:off x="5259714" y="4215427"/>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2" name="Rectangle à coins arrondis 21">
            <a:extLst>
              <a:ext uri="{FF2B5EF4-FFF2-40B4-BE49-F238E27FC236}">
                <a16:creationId xmlns:a16="http://schemas.microsoft.com/office/drawing/2014/main" id="{E8126EDA-8A33-4DCD-B936-1376B5B1EBB9}"/>
              </a:ext>
            </a:extLst>
          </p:cNvPr>
          <p:cNvSpPr/>
          <p:nvPr/>
        </p:nvSpPr>
        <p:spPr>
          <a:xfrm>
            <a:off x="5111646" y="3870940"/>
            <a:ext cx="5297235" cy="1075765"/>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grpSp>
        <p:nvGrpSpPr>
          <p:cNvPr id="23" name="Grouper 30">
            <a:extLst>
              <a:ext uri="{FF2B5EF4-FFF2-40B4-BE49-F238E27FC236}">
                <a16:creationId xmlns:a16="http://schemas.microsoft.com/office/drawing/2014/main" id="{9E031BC3-611B-4F32-9F8A-C576C8CA3C62}"/>
              </a:ext>
            </a:extLst>
          </p:cNvPr>
          <p:cNvGrpSpPr>
            <a:grpSpLocks/>
          </p:cNvGrpSpPr>
          <p:nvPr/>
        </p:nvGrpSpPr>
        <p:grpSpPr bwMode="auto">
          <a:xfrm>
            <a:off x="7533627" y="4911955"/>
            <a:ext cx="3535519" cy="1800999"/>
            <a:chOff x="6163481" y="4641247"/>
            <a:chExt cx="1298770" cy="1688510"/>
          </a:xfrm>
        </p:grpSpPr>
        <p:sp>
          <p:nvSpPr>
            <p:cNvPr id="24" name="Rectangle 23">
              <a:extLst>
                <a:ext uri="{FF2B5EF4-FFF2-40B4-BE49-F238E27FC236}">
                  <a16:creationId xmlns:a16="http://schemas.microsoft.com/office/drawing/2014/main" id="{867AEC19-85D3-451D-9F33-1344233DE1A9}"/>
                </a:ext>
              </a:extLst>
            </p:cNvPr>
            <p:cNvSpPr/>
            <p:nvPr/>
          </p:nvSpPr>
          <p:spPr>
            <a:xfrm>
              <a:off x="6228419" y="4853727"/>
              <a:ext cx="1233832" cy="1476030"/>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sz="1713" dirty="0"/>
            </a:p>
          </p:txBody>
        </p:sp>
        <p:sp>
          <p:nvSpPr>
            <p:cNvPr id="25" name="Ellipse 24">
              <a:extLst>
                <a:ext uri="{FF2B5EF4-FFF2-40B4-BE49-F238E27FC236}">
                  <a16:creationId xmlns:a16="http://schemas.microsoft.com/office/drawing/2014/main" id="{1D3C9D8C-E4DA-4A92-AAB4-C9EC2E300DCF}"/>
                </a:ext>
              </a:extLst>
            </p:cNvPr>
            <p:cNvSpPr>
              <a:spLocks noChangeAspect="1"/>
            </p:cNvSpPr>
            <p:nvPr/>
          </p:nvSpPr>
          <p:spPr>
            <a:xfrm>
              <a:off x="6163481" y="4673827"/>
              <a:ext cx="215906" cy="518452"/>
            </a:xfrm>
            <a:prstGeom prst="ellipse">
              <a:avLst/>
            </a:prstGeom>
            <a:solidFill>
              <a:srgbClr val="3BA9D1"/>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sz="2380" dirty="0">
                <a:latin typeface="Calibri"/>
                <a:cs typeface="Calibri"/>
              </a:endParaRPr>
            </a:p>
          </p:txBody>
        </p:sp>
        <p:sp>
          <p:nvSpPr>
            <p:cNvPr id="26" name="Espace réservé du texte 3">
              <a:extLst>
                <a:ext uri="{FF2B5EF4-FFF2-40B4-BE49-F238E27FC236}">
                  <a16:creationId xmlns:a16="http://schemas.microsoft.com/office/drawing/2014/main" id="{7E72BADF-4593-453B-8463-AAC73774CDE5}"/>
                </a:ext>
              </a:extLst>
            </p:cNvPr>
            <p:cNvSpPr txBox="1">
              <a:spLocks/>
            </p:cNvSpPr>
            <p:nvPr/>
          </p:nvSpPr>
          <p:spPr>
            <a:xfrm>
              <a:off x="6228419" y="4641247"/>
              <a:ext cx="293611" cy="549273"/>
            </a:xfrm>
            <a:prstGeom prst="rect">
              <a:avLst/>
            </a:prstGeom>
          </p:spPr>
          <p:txBody>
            <a:bodyPr lIns="0" tIns="0" rIns="0" bIns="0">
              <a:spAutoFit/>
            </a:bodyPr>
            <a:lstStyle>
              <a:lvl1pPr marL="0" indent="0" algn="l" defTabSz="514396" rtl="0" eaLnBrk="1" latinLnBrk="0" hangingPunct="1">
                <a:spcBef>
                  <a:spcPct val="20000"/>
                </a:spcBef>
                <a:buFontTx/>
                <a:buNone/>
                <a:defRPr sz="2500" kern="1200" cap="all" baseline="0">
                  <a:solidFill>
                    <a:srgbClr val="92107D"/>
                  </a:solidFill>
                  <a:latin typeface="Calibri"/>
                  <a:ea typeface="+mn-ea"/>
                  <a:cs typeface="+mn-cs"/>
                </a:defRPr>
              </a:lvl1pPr>
              <a:lvl2pPr marL="514396"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2pPr>
              <a:lvl3pPr marL="1028791"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3pPr>
              <a:lvl4pPr marL="1543187"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4pPr>
              <a:lvl5pPr marL="2057583"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5pPr>
              <a:lvl6pPr marL="2829176" indent="-257198" algn="l" defTabSz="514396" rtl="0" eaLnBrk="1" latinLnBrk="0" hangingPunct="1">
                <a:spcBef>
                  <a:spcPct val="20000"/>
                </a:spcBef>
                <a:buFont typeface="Arial"/>
                <a:buChar char="•"/>
                <a:defRPr sz="2300" kern="1200">
                  <a:solidFill>
                    <a:schemeClr val="tx1"/>
                  </a:solidFill>
                  <a:latin typeface="+mn-lt"/>
                  <a:ea typeface="+mn-ea"/>
                  <a:cs typeface="+mn-cs"/>
                </a:defRPr>
              </a:lvl6pPr>
              <a:lvl7pPr marL="3343572" indent="-257198" algn="l" defTabSz="514396" rtl="0" eaLnBrk="1" latinLnBrk="0" hangingPunct="1">
                <a:spcBef>
                  <a:spcPct val="20000"/>
                </a:spcBef>
                <a:buFont typeface="Arial"/>
                <a:buChar char="•"/>
                <a:defRPr sz="2300" kern="1200">
                  <a:solidFill>
                    <a:schemeClr val="tx1"/>
                  </a:solidFill>
                  <a:latin typeface="+mn-lt"/>
                  <a:ea typeface="+mn-ea"/>
                  <a:cs typeface="+mn-cs"/>
                </a:defRPr>
              </a:lvl7pPr>
              <a:lvl8pPr marL="3857968" indent="-257198" algn="l" defTabSz="514396" rtl="0" eaLnBrk="1" latinLnBrk="0" hangingPunct="1">
                <a:spcBef>
                  <a:spcPct val="20000"/>
                </a:spcBef>
                <a:buFont typeface="Arial"/>
                <a:buChar char="•"/>
                <a:defRPr sz="2300" kern="1200">
                  <a:solidFill>
                    <a:schemeClr val="tx1"/>
                  </a:solidFill>
                  <a:latin typeface="+mn-lt"/>
                  <a:ea typeface="+mn-ea"/>
                  <a:cs typeface="+mn-cs"/>
                </a:defRPr>
              </a:lvl8pPr>
              <a:lvl9pPr marL="4372364" indent="-257198" algn="l" defTabSz="514396" rtl="0" eaLnBrk="1" latinLnBrk="0" hangingPunct="1">
                <a:spcBef>
                  <a:spcPct val="20000"/>
                </a:spcBef>
                <a:buFont typeface="Arial"/>
                <a:buChar char="•"/>
                <a:defRPr sz="2300" kern="1200">
                  <a:solidFill>
                    <a:schemeClr val="tx1"/>
                  </a:solidFill>
                  <a:latin typeface="+mn-lt"/>
                  <a:ea typeface="+mn-ea"/>
                  <a:cs typeface="+mn-cs"/>
                </a:defRPr>
              </a:lvl9pPr>
            </a:lstStyle>
            <a:p>
              <a:pPr>
                <a:defRPr/>
              </a:pPr>
              <a:r>
                <a:rPr lang="fr-FR" sz="3807" dirty="0">
                  <a:solidFill>
                    <a:schemeClr val="bg1"/>
                  </a:solidFill>
                </a:rPr>
                <a:t>+</a:t>
              </a:r>
            </a:p>
          </p:txBody>
        </p:sp>
      </p:grpSp>
      <p:sp>
        <p:nvSpPr>
          <p:cNvPr id="27" name="Espace réservé du texte 3">
            <a:extLst>
              <a:ext uri="{FF2B5EF4-FFF2-40B4-BE49-F238E27FC236}">
                <a16:creationId xmlns:a16="http://schemas.microsoft.com/office/drawing/2014/main" id="{06B54C23-B839-4048-84DE-07194812C8C6}"/>
              </a:ext>
            </a:extLst>
          </p:cNvPr>
          <p:cNvSpPr txBox="1">
            <a:spLocks/>
          </p:cNvSpPr>
          <p:nvPr/>
        </p:nvSpPr>
        <p:spPr>
          <a:xfrm>
            <a:off x="8227132" y="5286659"/>
            <a:ext cx="3172902" cy="366254"/>
          </a:xfrm>
          <a:prstGeom prst="rect">
            <a:avLst/>
          </a:prstGeom>
        </p:spPr>
        <p:txBody>
          <a:bodyPr lIns="0" tIns="0" rIns="0" bIns="0">
            <a:spAutoFit/>
          </a:bodyPr>
          <a:lstStyle>
            <a:lvl1pPr marL="0" indent="0" algn="l" defTabSz="514396" rtl="0" eaLnBrk="1" latinLnBrk="0" hangingPunct="1">
              <a:spcBef>
                <a:spcPct val="20000"/>
              </a:spcBef>
              <a:buFontTx/>
              <a:buNone/>
              <a:defRPr sz="2500" kern="1200" cap="all" baseline="0">
                <a:solidFill>
                  <a:srgbClr val="92107D"/>
                </a:solidFill>
                <a:latin typeface="Calibri"/>
                <a:ea typeface="+mn-ea"/>
                <a:cs typeface="+mn-cs"/>
              </a:defRPr>
            </a:lvl1pPr>
            <a:lvl2pPr marL="514396"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2pPr>
            <a:lvl3pPr marL="1028791"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3pPr>
            <a:lvl4pPr marL="1543187"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4pPr>
            <a:lvl5pPr marL="2057583"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5pPr>
            <a:lvl6pPr marL="2829176" indent="-257198" algn="l" defTabSz="514396" rtl="0" eaLnBrk="1" latinLnBrk="0" hangingPunct="1">
              <a:spcBef>
                <a:spcPct val="20000"/>
              </a:spcBef>
              <a:buFont typeface="Arial"/>
              <a:buChar char="•"/>
              <a:defRPr sz="2300" kern="1200">
                <a:solidFill>
                  <a:schemeClr val="tx1"/>
                </a:solidFill>
                <a:latin typeface="+mn-lt"/>
                <a:ea typeface="+mn-ea"/>
                <a:cs typeface="+mn-cs"/>
              </a:defRPr>
            </a:lvl6pPr>
            <a:lvl7pPr marL="3343572" indent="-257198" algn="l" defTabSz="514396" rtl="0" eaLnBrk="1" latinLnBrk="0" hangingPunct="1">
              <a:spcBef>
                <a:spcPct val="20000"/>
              </a:spcBef>
              <a:buFont typeface="Arial"/>
              <a:buChar char="•"/>
              <a:defRPr sz="2300" kern="1200">
                <a:solidFill>
                  <a:schemeClr val="tx1"/>
                </a:solidFill>
                <a:latin typeface="+mn-lt"/>
                <a:ea typeface="+mn-ea"/>
                <a:cs typeface="+mn-cs"/>
              </a:defRPr>
            </a:lvl7pPr>
            <a:lvl8pPr marL="3857968" indent="-257198" algn="l" defTabSz="514396" rtl="0" eaLnBrk="1" latinLnBrk="0" hangingPunct="1">
              <a:spcBef>
                <a:spcPct val="20000"/>
              </a:spcBef>
              <a:buFont typeface="Arial"/>
              <a:buChar char="•"/>
              <a:defRPr sz="2300" kern="1200">
                <a:solidFill>
                  <a:schemeClr val="tx1"/>
                </a:solidFill>
                <a:latin typeface="+mn-lt"/>
                <a:ea typeface="+mn-ea"/>
                <a:cs typeface="+mn-cs"/>
              </a:defRPr>
            </a:lvl8pPr>
            <a:lvl9pPr marL="4372364" indent="-257198" algn="l" defTabSz="514396" rtl="0" eaLnBrk="1" latinLnBrk="0" hangingPunct="1">
              <a:spcBef>
                <a:spcPct val="20000"/>
              </a:spcBef>
              <a:buFont typeface="Arial"/>
              <a:buChar char="•"/>
              <a:defRPr sz="2300" kern="1200">
                <a:solidFill>
                  <a:schemeClr val="tx1"/>
                </a:solidFill>
                <a:latin typeface="+mn-lt"/>
                <a:ea typeface="+mn-ea"/>
                <a:cs typeface="+mn-cs"/>
              </a:defRPr>
            </a:lvl9pPr>
          </a:lstStyle>
          <a:p>
            <a:pPr>
              <a:defRPr/>
            </a:pPr>
            <a:r>
              <a:rPr lang="fr-FR" sz="2380" dirty="0">
                <a:solidFill>
                  <a:schemeClr val="bg1"/>
                </a:solidFill>
                <a:cs typeface="Calibri"/>
              </a:rPr>
              <a:t>En savoir plus</a:t>
            </a:r>
          </a:p>
        </p:txBody>
      </p:sp>
      <p:sp>
        <p:nvSpPr>
          <p:cNvPr id="28" name="Espace réservé du texte 5">
            <a:extLst>
              <a:ext uri="{FF2B5EF4-FFF2-40B4-BE49-F238E27FC236}">
                <a16:creationId xmlns:a16="http://schemas.microsoft.com/office/drawing/2014/main" id="{ADC6DA10-26F3-48D6-BD92-B17180FE791E}"/>
              </a:ext>
            </a:extLst>
          </p:cNvPr>
          <p:cNvSpPr txBox="1">
            <a:spLocks/>
          </p:cNvSpPr>
          <p:nvPr/>
        </p:nvSpPr>
        <p:spPr bwMode="auto">
          <a:xfrm>
            <a:off x="7897756" y="5696115"/>
            <a:ext cx="3171391" cy="87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fr-FR" altLang="fr-FR" sz="1904" i="1">
                <a:solidFill>
                  <a:schemeClr val="bg1"/>
                </a:solidFill>
                <a:latin typeface="Calibri" panose="020F0502020204030204" pitchFamily="34" charset="0"/>
              </a:rPr>
              <a:t>Une même unité de compte permet de donner de la valeur aux objets.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Effect transition="in" filter="fade">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nodeType="clickEffect">
                                  <p:stCondLst>
                                    <p:cond delay="0"/>
                                  </p:stCondLst>
                                  <p:childTnLst>
                                    <p:animScale>
                                      <p:cBhvr>
                                        <p:cTn id="16" dur="1500" fill="hold"/>
                                        <p:tgtEl>
                                          <p:spTgt spid="8"/>
                                        </p:tgtEl>
                                      </p:cBhvr>
                                      <p:by x="50000" y="50000"/>
                                    </p:animScale>
                                  </p:childTnLst>
                                </p:cTn>
                              </p:par>
                              <p:par>
                                <p:cTn id="17" presetID="0" presetClass="path" presetSubtype="0" accel="50000" decel="50000" fill="hold" nodeType="withEffect">
                                  <p:stCondLst>
                                    <p:cond delay="0"/>
                                  </p:stCondLst>
                                  <p:childTnLst>
                                    <p:animMotion origin="layout" path="M -2.35294E-6 -8.1594E-6 L -0.21044 -0.04118 " pathEditMode="relative" ptsTypes="AA">
                                      <p:cBhvr>
                                        <p:cTn id="18" dur="1500" fill="hold"/>
                                        <p:tgtEl>
                                          <p:spTgt spid="8"/>
                                        </p:tgtEl>
                                        <p:attrNameLst>
                                          <p:attrName>ppt_x</p:attrName>
                                          <p:attrName>ppt_y</p:attrName>
                                        </p:attrNameLst>
                                      </p:cBhvr>
                                    </p:animMotion>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par>
                          <p:cTn id="23" fill="hold" nodeType="afterGroup">
                            <p:stCondLst>
                              <p:cond delay="25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par>
                          <p:cTn id="27" fill="hold" nodeType="afterGroup">
                            <p:stCondLst>
                              <p:cond delay="3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childTnLst>
                                </p:cTn>
                              </p:par>
                            </p:childTnLst>
                          </p:cTn>
                        </p:par>
                        <p:par>
                          <p:cTn id="31" fill="hold" nodeType="afterGroup">
                            <p:stCondLst>
                              <p:cond delay="4500"/>
                            </p:stCondLst>
                            <p:childTnLst>
                              <p:par>
                                <p:cTn id="32" presetID="22" presetClass="entr" presetSubtype="4" fill="hold" grpId="0" nodeType="after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wipe(down)">
                                      <p:cBhvr>
                                        <p:cTn id="34" dur="1000"/>
                                        <p:tgtEl>
                                          <p:spTgt spid="15">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900"/>
                                        <p:tgtEl>
                                          <p:spTgt spid="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900"/>
                                        <p:tgtEl>
                                          <p:spTgt spid="7"/>
                                        </p:tgtEl>
                                      </p:cBhvr>
                                    </p:animEffect>
                                  </p:childTnLst>
                                </p:cTn>
                              </p:par>
                            </p:childTnLst>
                          </p:cTn>
                        </p:par>
                        <p:par>
                          <p:cTn id="43" fill="hold" nodeType="afterGroup">
                            <p:stCondLst>
                              <p:cond delay="900"/>
                            </p:stCondLst>
                            <p:childTnLst>
                              <p:par>
                                <p:cTn id="44" presetID="22" presetClass="entr" presetSubtype="4"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1000"/>
                                        <p:tgtEl>
                                          <p:spTgt spid="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900"/>
                                        <p:tgtEl>
                                          <p:spTgt spid="1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900"/>
                                        <p:tgtEl>
                                          <p:spTgt spid="17"/>
                                        </p:tgtEl>
                                      </p:cBhvr>
                                    </p:animEffect>
                                  </p:childTnLst>
                                </p:cTn>
                              </p:par>
                            </p:childTnLst>
                          </p:cTn>
                        </p:par>
                        <p:par>
                          <p:cTn id="55" fill="hold" nodeType="afterGroup">
                            <p:stCondLst>
                              <p:cond delay="900"/>
                            </p:stCondLst>
                            <p:childTnLst>
                              <p:par>
                                <p:cTn id="56" presetID="22" presetClass="entr" presetSubtype="4"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1000"/>
                                        <p:tgtEl>
                                          <p:spTgt spid="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nodeType="clickEffect">
                                  <p:stCondLst>
                                    <p:cond delay="0"/>
                                  </p:stCondLst>
                                  <p:childTnLst>
                                    <p:animEffect transition="out" filter="fade">
                                      <p:cBhvr>
                                        <p:cTn id="62" dur="1000"/>
                                        <p:tgtEl>
                                          <p:spTgt spid="12"/>
                                        </p:tgtEl>
                                      </p:cBhvr>
                                    </p:animEffect>
                                    <p:set>
                                      <p:cBhvr>
                                        <p:cTn id="63" dur="1" fill="hold">
                                          <p:stCondLst>
                                            <p:cond delay="999"/>
                                          </p:stCondLst>
                                        </p:cTn>
                                        <p:tgtEl>
                                          <p:spTgt spid="1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00"/>
                                        <p:tgtEl>
                                          <p:spTgt spid="13"/>
                                        </p:tgtEl>
                                      </p:cBhvr>
                                    </p:animEffect>
                                    <p:set>
                                      <p:cBhvr>
                                        <p:cTn id="66" dur="1" fill="hold">
                                          <p:stCondLst>
                                            <p:cond delay="9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0"/>
                                        <p:tgtEl>
                                          <p:spTgt spid="15">
                                            <p:txEl>
                                              <p:pRg st="0" end="0"/>
                                            </p:txEl>
                                          </p:spTgt>
                                        </p:tgtEl>
                                      </p:cBhvr>
                                    </p:animEffect>
                                    <p:set>
                                      <p:cBhvr>
                                        <p:cTn id="69" dur="1" fill="hold">
                                          <p:stCondLst>
                                            <p:cond delay="999"/>
                                          </p:stCondLst>
                                        </p:cTn>
                                        <p:tgtEl>
                                          <p:spTgt spid="15">
                                            <p:txEl>
                                              <p:pRg st="0" end="0"/>
                                            </p:txEl>
                                          </p:spTgt>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8"/>
                                        </p:tgtEl>
                                      </p:cBhvr>
                                    </p:animEffect>
                                    <p:set>
                                      <p:cBhvr>
                                        <p:cTn id="72" dur="1" fill="hold">
                                          <p:stCondLst>
                                            <p:cond delay="999"/>
                                          </p:stCondLst>
                                        </p:cTn>
                                        <p:tgtEl>
                                          <p:spTgt spid="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1000"/>
                                        <p:tgtEl>
                                          <p:spTgt spid="14"/>
                                        </p:tgtEl>
                                      </p:cBhvr>
                                    </p:animEffect>
                                    <p:set>
                                      <p:cBhvr>
                                        <p:cTn id="75" dur="1" fill="hold">
                                          <p:stCondLst>
                                            <p:cond delay="999"/>
                                          </p:stCondLst>
                                        </p:cTn>
                                        <p:tgtEl>
                                          <p:spTgt spid="1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1000"/>
                                        <p:tgtEl>
                                          <p:spTgt spid="11"/>
                                        </p:tgtEl>
                                      </p:cBhvr>
                                    </p:animEffect>
                                    <p:set>
                                      <p:cBhvr>
                                        <p:cTn id="78" dur="1" fill="hold">
                                          <p:stCondLst>
                                            <p:cond delay="999"/>
                                          </p:stCondLst>
                                        </p:cTn>
                                        <p:tgtEl>
                                          <p:spTgt spid="1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1000"/>
                                        <p:tgtEl>
                                          <p:spTgt spid="16"/>
                                        </p:tgtEl>
                                      </p:cBhvr>
                                    </p:animEffect>
                                    <p:set>
                                      <p:cBhvr>
                                        <p:cTn id="81" dur="1" fill="hold">
                                          <p:stCondLst>
                                            <p:cond delay="999"/>
                                          </p:stCondLst>
                                        </p:cTn>
                                        <p:tgtEl>
                                          <p:spTgt spid="16"/>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1000"/>
                                        <p:tgtEl>
                                          <p:spTgt spid="18"/>
                                        </p:tgtEl>
                                      </p:cBhvr>
                                    </p:animEffect>
                                    <p:set>
                                      <p:cBhvr>
                                        <p:cTn id="84" dur="1" fill="hold">
                                          <p:stCondLst>
                                            <p:cond delay="999"/>
                                          </p:stCondLst>
                                        </p:cTn>
                                        <p:tgtEl>
                                          <p:spTgt spid="1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1000"/>
                                        <p:tgtEl>
                                          <p:spTgt spid="10"/>
                                        </p:tgtEl>
                                      </p:cBhvr>
                                    </p:animEffect>
                                    <p:set>
                                      <p:cBhvr>
                                        <p:cTn id="87" dur="1" fill="hold">
                                          <p:stCondLst>
                                            <p:cond delay="999"/>
                                          </p:stCondLst>
                                        </p:cTn>
                                        <p:tgtEl>
                                          <p:spTgt spid="1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6"/>
                                        </p:tgtEl>
                                      </p:cBhvr>
                                    </p:animEffect>
                                    <p:set>
                                      <p:cBhvr>
                                        <p:cTn id="90" dur="1" fill="hold">
                                          <p:stCondLst>
                                            <p:cond delay="999"/>
                                          </p:stCondLst>
                                        </p:cTn>
                                        <p:tgtEl>
                                          <p:spTgt spid="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1000"/>
                                        <p:tgtEl>
                                          <p:spTgt spid="7"/>
                                        </p:tgtEl>
                                      </p:cBhvr>
                                    </p:animEffect>
                                    <p:set>
                                      <p:cBhvr>
                                        <p:cTn id="93" dur="1" fill="hold">
                                          <p:stCondLst>
                                            <p:cond delay="999"/>
                                          </p:stCondLst>
                                        </p:cTn>
                                        <p:tgtEl>
                                          <p:spTgt spid="7"/>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1000"/>
                                        <p:tgtEl>
                                          <p:spTgt spid="17"/>
                                        </p:tgtEl>
                                      </p:cBhvr>
                                    </p:animEffect>
                                    <p:set>
                                      <p:cBhvr>
                                        <p:cTn id="96" dur="1" fill="hold">
                                          <p:stCondLst>
                                            <p:cond delay="999"/>
                                          </p:stCondLst>
                                        </p:cTn>
                                        <p:tgtEl>
                                          <p:spTgt spid="17"/>
                                        </p:tgtEl>
                                        <p:attrNameLst>
                                          <p:attrName>style.visibility</p:attrName>
                                        </p:attrNameLst>
                                      </p:cBhvr>
                                      <p:to>
                                        <p:strVal val="hidden"/>
                                      </p:to>
                                    </p:set>
                                  </p:childTnLst>
                                </p:cTn>
                              </p:par>
                              <p:par>
                                <p:cTn id="97" presetID="53" presetClass="entr" presetSubtype="16"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p:cTn id="99" dur="1000" fill="hold"/>
                                        <p:tgtEl>
                                          <p:spTgt spid="19"/>
                                        </p:tgtEl>
                                        <p:attrNameLst>
                                          <p:attrName>ppt_w</p:attrName>
                                        </p:attrNameLst>
                                      </p:cBhvr>
                                      <p:tavLst>
                                        <p:tav tm="0">
                                          <p:val>
                                            <p:fltVal val="0"/>
                                          </p:val>
                                        </p:tav>
                                        <p:tav tm="100000">
                                          <p:val>
                                            <p:strVal val="#ppt_w"/>
                                          </p:val>
                                        </p:tav>
                                      </p:tavLst>
                                    </p:anim>
                                    <p:anim calcmode="lin" valueType="num">
                                      <p:cBhvr>
                                        <p:cTn id="100" dur="1000" fill="hold"/>
                                        <p:tgtEl>
                                          <p:spTgt spid="19"/>
                                        </p:tgtEl>
                                        <p:attrNameLst>
                                          <p:attrName>ppt_h</p:attrName>
                                        </p:attrNameLst>
                                      </p:cBhvr>
                                      <p:tavLst>
                                        <p:tav tm="0">
                                          <p:val>
                                            <p:fltVal val="0"/>
                                          </p:val>
                                        </p:tav>
                                        <p:tav tm="100000">
                                          <p:val>
                                            <p:strVal val="#ppt_h"/>
                                          </p:val>
                                        </p:tav>
                                      </p:tavLst>
                                    </p:anim>
                                    <p:animEffect transition="in" filter="fade">
                                      <p:cBhvr>
                                        <p:cTn id="101" dur="1000"/>
                                        <p:tgtEl>
                                          <p:spTgt spid="1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1000"/>
                                        <p:tgtEl>
                                          <p:spTgt spid="21"/>
                                        </p:tgtEl>
                                      </p:cBhvr>
                                    </p:animEffect>
                                  </p:childTnLst>
                                </p:cTn>
                              </p:par>
                            </p:childTnLst>
                          </p:cTn>
                        </p:par>
                        <p:par>
                          <p:cTn id="107" fill="hold" nodeType="afterGroup">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left)">
                                      <p:cBhvr>
                                        <p:cTn id="110" dur="1000"/>
                                        <p:tgtEl>
                                          <p:spTgt spid="2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1000"/>
                                        <p:tgtEl>
                                          <p:spTgt spid="2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1" fill="hold"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wipe(up)">
                                      <p:cBhvr>
                                        <p:cTn id="118" dur="1000"/>
                                        <p:tgtEl>
                                          <p:spTgt spid="23"/>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wipe(up)">
                                      <p:cBhvr>
                                        <p:cTn id="121" dur="1000"/>
                                        <p:tgtEl>
                                          <p:spTgt spid="27"/>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wipe(up)">
                                      <p:cBhvr>
                                        <p:cTn id="12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0" grpId="1"/>
      <p:bldP spid="15" grpId="0" build="p"/>
      <p:bldP spid="15" grpId="1" build="p"/>
      <p:bldP spid="16" grpId="0"/>
      <p:bldP spid="16" grpId="1"/>
      <p:bldP spid="17" grpId="0" animBg="1"/>
      <p:bldP spid="17" grpId="1" animBg="1"/>
      <p:bldP spid="18" grpId="0"/>
      <p:bldP spid="18" grpId="1"/>
      <p:bldP spid="19" grpId="0"/>
      <p:bldP spid="20" grpId="0"/>
      <p:bldP spid="22" grpId="0" animBg="1"/>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a:extLst>
              <a:ext uri="{FF2B5EF4-FFF2-40B4-BE49-F238E27FC236}">
                <a16:creationId xmlns:a16="http://schemas.microsoft.com/office/drawing/2014/main" id="{E0A1E6D6-E1CE-4765-B92A-704E1EC23B36}"/>
              </a:ext>
            </a:extLst>
          </p:cNvPr>
          <p:cNvSpPr>
            <a:spLocks noGrp="1" noChangeArrowheads="1"/>
          </p:cNvSpPr>
          <p:nvPr>
            <p:ph type="title"/>
          </p:nvPr>
        </p:nvSpPr>
        <p:spPr>
          <a:xfrm>
            <a:off x="630936" y="495992"/>
            <a:ext cx="4195140" cy="5638831"/>
          </a:xfrm>
          <a:noFill/>
        </p:spPr>
        <p:txBody>
          <a:bodyPr anchor="ctr">
            <a:normAutofit/>
          </a:bodyPr>
          <a:lstStyle/>
          <a:p>
            <a:pPr marL="742950" indent="-742950" eaLnBrk="1" fontAlgn="auto" hangingPunct="1">
              <a:spcAft>
                <a:spcPts val="0"/>
              </a:spcAft>
              <a:buFont typeface="Calibri" panose="020F0502020204030204" pitchFamily="34" charset="0"/>
              <a:buAutoNum type="arabicPeriod"/>
              <a:defRPr/>
            </a:pPr>
            <a:r>
              <a:rPr lang="fr-FR" altLang="fr-FR" sz="3400">
                <a:latin typeface="Comic Sans MS" panose="030F0702030302020204" pitchFamily="66" charset="0"/>
              </a:rPr>
              <a:t>Présentation de la macroéconomie</a:t>
            </a:r>
            <a:br>
              <a:rPr lang="fr-FR" altLang="fr-FR" sz="3400">
                <a:latin typeface="Comic Sans MS" panose="030F0702030302020204" pitchFamily="66" charset="0"/>
              </a:rPr>
            </a:br>
            <a:br>
              <a:rPr lang="fr-FR" altLang="fr-FR" sz="3400">
                <a:latin typeface="Comic Sans MS" panose="030F0702030302020204" pitchFamily="66" charset="0"/>
              </a:rPr>
            </a:br>
            <a:endParaRPr lang="fr-FR" altLang="fr-FR" sz="3400"/>
          </a:p>
        </p:txBody>
      </p:sp>
      <p:sp>
        <p:nvSpPr>
          <p:cNvPr id="21508" name="Espace réservé du numéro de diapositive 3">
            <a:extLst>
              <a:ext uri="{FF2B5EF4-FFF2-40B4-BE49-F238E27FC236}">
                <a16:creationId xmlns:a16="http://schemas.microsoft.com/office/drawing/2014/main" id="{F656F050-3C67-44B8-BB23-7986749BB516}"/>
              </a:ext>
            </a:extLst>
          </p:cNvPr>
          <p:cNvSpPr>
            <a:spLocks noGrp="1" noChangeArrowheads="1"/>
          </p:cNvSpPr>
          <p:nvPr>
            <p:ph type="sldNum" sz="quarter" idx="12"/>
          </p:nvPr>
        </p:nvSpPr>
        <p:spPr bwMode="auto">
          <a:xfrm>
            <a:off x="0" y="6309360"/>
            <a:ext cx="640080" cy="54864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spcAft>
                <a:spcPts val="600"/>
              </a:spcAft>
            </a:pPr>
            <a:fld id="{2B00B943-02A5-4EB3-B454-9824C97D5238}" type="slidenum">
              <a:rPr lang="fr-FR" altLang="fr-FR"/>
              <a:pPr algn="ctr">
                <a:spcAft>
                  <a:spcPts val="600"/>
                </a:spcAft>
              </a:pPr>
              <a:t>9</a:t>
            </a:fld>
            <a:endParaRPr lang="fr-FR" altLang="fr-FR"/>
          </a:p>
        </p:txBody>
      </p:sp>
      <p:graphicFrame>
        <p:nvGraphicFramePr>
          <p:cNvPr id="21510" name="Espace réservé du contenu 2">
            <a:extLst>
              <a:ext uri="{FF2B5EF4-FFF2-40B4-BE49-F238E27FC236}">
                <a16:creationId xmlns:a16="http://schemas.microsoft.com/office/drawing/2014/main" id="{0180B083-880E-4011-9835-1BDD643F3BAF}"/>
              </a:ext>
            </a:extLst>
          </p:cNvPr>
          <p:cNvGraphicFramePr>
            <a:graphicFrameLocks noGrp="1"/>
          </p:cNvGraphicFramePr>
          <p:nvPr>
            <p:ph idx="1"/>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à coins arrondis 16">
            <a:extLst>
              <a:ext uri="{FF2B5EF4-FFF2-40B4-BE49-F238E27FC236}">
                <a16:creationId xmlns:a16="http://schemas.microsoft.com/office/drawing/2014/main" id="{00E7E2F9-3E9B-4A58-8494-229B2B34FA44}"/>
              </a:ext>
            </a:extLst>
          </p:cNvPr>
          <p:cNvSpPr/>
          <p:nvPr/>
        </p:nvSpPr>
        <p:spPr>
          <a:xfrm>
            <a:off x="1860177" y="5563154"/>
            <a:ext cx="6428903" cy="1075765"/>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2" name="Espace réservé du texte 1">
            <a:extLst>
              <a:ext uri="{FF2B5EF4-FFF2-40B4-BE49-F238E27FC236}">
                <a16:creationId xmlns:a16="http://schemas.microsoft.com/office/drawing/2014/main" id="{4927E112-51DC-4E1A-94DB-98ADD4AFC062}"/>
              </a:ext>
            </a:extLst>
          </p:cNvPr>
          <p:cNvSpPr>
            <a:spLocks noGrp="1"/>
          </p:cNvSpPr>
          <p:nvPr>
            <p:ph type="body" sz="quarter" idx="12"/>
          </p:nvPr>
        </p:nvSpPr>
        <p:spPr>
          <a:xfrm>
            <a:off x="956656" y="114830"/>
            <a:ext cx="10278690" cy="395429"/>
          </a:xfrm>
        </p:spPr>
        <p:txBody>
          <a:bodyPr/>
          <a:lstStyle/>
          <a:p>
            <a:pPr>
              <a:defRPr/>
            </a:pPr>
            <a:r>
              <a:rPr lang="fr-FR" dirty="0">
                <a:latin typeface="Calibri" pitchFamily="34" charset="0"/>
              </a:rPr>
              <a:t>Le marché de Provence</a:t>
            </a:r>
          </a:p>
        </p:txBody>
      </p:sp>
      <p:sp>
        <p:nvSpPr>
          <p:cNvPr id="9220" name="Espace réservé du texte 2">
            <a:extLst>
              <a:ext uri="{FF2B5EF4-FFF2-40B4-BE49-F238E27FC236}">
                <a16:creationId xmlns:a16="http://schemas.microsoft.com/office/drawing/2014/main" id="{44FC89F5-9D9F-48FC-B3CD-4B78F6435524}"/>
              </a:ext>
            </a:extLst>
          </p:cNvPr>
          <p:cNvSpPr>
            <a:spLocks noGrp="1"/>
          </p:cNvSpPr>
          <p:nvPr>
            <p:ph type="body" sz="quarter" idx="13"/>
          </p:nvPr>
        </p:nvSpPr>
        <p:spPr bwMode="auto">
          <a:xfrm>
            <a:off x="944568" y="1074255"/>
            <a:ext cx="10290778" cy="7908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t>Le producteur de pommes accepte de les échanger contre des œufs :</a:t>
            </a:r>
          </a:p>
        </p:txBody>
      </p:sp>
      <p:pic>
        <p:nvPicPr>
          <p:cNvPr id="6" name="Image 5" descr="Pommes.png">
            <a:extLst>
              <a:ext uri="{FF2B5EF4-FFF2-40B4-BE49-F238E27FC236}">
                <a16:creationId xmlns:a16="http://schemas.microsoft.com/office/drawing/2014/main" id="{7093568D-ACBE-4550-B8FE-F295A6689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7966" y="2252761"/>
            <a:ext cx="3088291" cy="2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descr="œufs.png">
            <a:extLst>
              <a:ext uri="{FF2B5EF4-FFF2-40B4-BE49-F238E27FC236}">
                <a16:creationId xmlns:a16="http://schemas.microsoft.com/office/drawing/2014/main" id="{1D01A3F2-ACA2-42BA-999C-44BF1211F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3923" y="2932669"/>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descr="œufs.png">
            <a:extLst>
              <a:ext uri="{FF2B5EF4-FFF2-40B4-BE49-F238E27FC236}">
                <a16:creationId xmlns:a16="http://schemas.microsoft.com/office/drawing/2014/main" id="{F81D0CBD-EBBE-4E0A-A150-922748AC32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9018" y="2932669"/>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8" descr="œufs.png">
            <a:extLst>
              <a:ext uri="{FF2B5EF4-FFF2-40B4-BE49-F238E27FC236}">
                <a16:creationId xmlns:a16="http://schemas.microsoft.com/office/drawing/2014/main" id="{8E863E1D-4B16-4AFD-A5D4-B73DCAE1CE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3923" y="3589912"/>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descr="œufs.png">
            <a:extLst>
              <a:ext uri="{FF2B5EF4-FFF2-40B4-BE49-F238E27FC236}">
                <a16:creationId xmlns:a16="http://schemas.microsoft.com/office/drawing/2014/main" id="{DAEB4A26-04B2-4931-8C1A-A540397851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9018" y="3589912"/>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Image 12" descr="marchand.png">
            <a:extLst>
              <a:ext uri="{FF2B5EF4-FFF2-40B4-BE49-F238E27FC236}">
                <a16:creationId xmlns:a16="http://schemas.microsoft.com/office/drawing/2014/main" id="{8E01F505-6BBF-487B-9885-C42478D6B4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15545" y="2026125"/>
            <a:ext cx="2065408" cy="239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Image 13" descr="mec qui achete.png">
            <a:extLst>
              <a:ext uri="{FF2B5EF4-FFF2-40B4-BE49-F238E27FC236}">
                <a16:creationId xmlns:a16="http://schemas.microsoft.com/office/drawing/2014/main" id="{3C5B6F8D-2145-4170-AE56-E46F8B22EE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1360" y="1961155"/>
            <a:ext cx="1554722" cy="246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4130A730-A4C4-4639-BBBB-E5A987B1A1E1}"/>
              </a:ext>
            </a:extLst>
          </p:cNvPr>
          <p:cNvSpPr>
            <a:spLocks noChangeArrowheads="1"/>
          </p:cNvSpPr>
          <p:nvPr/>
        </p:nvSpPr>
        <p:spPr bwMode="auto">
          <a:xfrm>
            <a:off x="1740816" y="4504010"/>
            <a:ext cx="3872450" cy="50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Le vendeur de foulards,</a:t>
            </a:r>
          </a:p>
        </p:txBody>
      </p:sp>
      <p:sp>
        <p:nvSpPr>
          <p:cNvPr id="14" name="ZoneTexte 13">
            <a:extLst>
              <a:ext uri="{FF2B5EF4-FFF2-40B4-BE49-F238E27FC236}">
                <a16:creationId xmlns:a16="http://schemas.microsoft.com/office/drawing/2014/main" id="{DEE8266D-1C58-4761-A433-1A706CB9B723}"/>
              </a:ext>
            </a:extLst>
          </p:cNvPr>
          <p:cNvSpPr txBox="1">
            <a:spLocks noChangeArrowheads="1"/>
          </p:cNvSpPr>
          <p:nvPr/>
        </p:nvSpPr>
        <p:spPr bwMode="auto">
          <a:xfrm>
            <a:off x="3077966" y="5535959"/>
            <a:ext cx="7469917" cy="102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solidFill>
                  <a:srgbClr val="3BA9D1"/>
                </a:solidFill>
                <a:latin typeface="Calibri" panose="020F0502020204030204" pitchFamily="34" charset="0"/>
              </a:rPr>
              <a:t>La 2</a:t>
            </a:r>
            <a:r>
              <a:rPr lang="fr-FR" altLang="fr-FR" sz="3046" baseline="30000">
                <a:solidFill>
                  <a:srgbClr val="3BA9D1"/>
                </a:solidFill>
                <a:latin typeface="Calibri" panose="020F0502020204030204" pitchFamily="34" charset="0"/>
              </a:rPr>
              <a:t>e</a:t>
            </a:r>
            <a:r>
              <a:rPr lang="fr-FR" altLang="fr-FR" sz="3046">
                <a:solidFill>
                  <a:srgbClr val="3BA9D1"/>
                </a:solidFill>
                <a:latin typeface="Calibri" panose="020F0502020204030204" pitchFamily="34" charset="0"/>
              </a:rPr>
              <a:t> fonction de la monnaie :</a:t>
            </a:r>
          </a:p>
          <a:p>
            <a:pPr eaLnBrk="1" hangingPunct="1"/>
            <a:r>
              <a:rPr lang="fr-FR" altLang="fr-FR" sz="3046">
                <a:solidFill>
                  <a:srgbClr val="3BA9D1"/>
                </a:solidFill>
                <a:latin typeface="Calibri" panose="020F0502020204030204" pitchFamily="34" charset="0"/>
              </a:rPr>
              <a:t>c'est </a:t>
            </a:r>
            <a:r>
              <a:rPr lang="fr-FR" altLang="fr-FR" sz="3046" b="1">
                <a:solidFill>
                  <a:srgbClr val="3BA9D1"/>
                </a:solidFill>
                <a:latin typeface="Calibri" panose="020F0502020204030204" pitchFamily="34" charset="0"/>
              </a:rPr>
              <a:t>un instrument d’échange.</a:t>
            </a:r>
            <a:endParaRPr lang="fr-FR" altLang="fr-FR" sz="3046">
              <a:solidFill>
                <a:srgbClr val="3BA9D1"/>
              </a:solidFill>
              <a:latin typeface="Calibri" panose="020F0502020204030204" pitchFamily="34" charset="0"/>
            </a:endParaRPr>
          </a:p>
        </p:txBody>
      </p:sp>
      <p:cxnSp>
        <p:nvCxnSpPr>
          <p:cNvPr id="15" name="Connecteur droit avec flèche 14">
            <a:extLst>
              <a:ext uri="{FF2B5EF4-FFF2-40B4-BE49-F238E27FC236}">
                <a16:creationId xmlns:a16="http://schemas.microsoft.com/office/drawing/2014/main" id="{C303AE03-86EC-4986-BDDF-D337DDF73B02}"/>
              </a:ext>
            </a:extLst>
          </p:cNvPr>
          <p:cNvCxnSpPr/>
          <p:nvPr/>
        </p:nvCxnSpPr>
        <p:spPr>
          <a:xfrm>
            <a:off x="2032420" y="5850226"/>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4" name="Image 3">
            <a:extLst>
              <a:ext uri="{FF2B5EF4-FFF2-40B4-BE49-F238E27FC236}">
                <a16:creationId xmlns:a16="http://schemas.microsoft.com/office/drawing/2014/main" id="{223E3DB2-2789-4E83-A744-1ECAF4A0193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13754" y="4443574"/>
            <a:ext cx="2085050" cy="241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a:extLst>
              <a:ext uri="{FF2B5EF4-FFF2-40B4-BE49-F238E27FC236}">
                <a16:creationId xmlns:a16="http://schemas.microsoft.com/office/drawing/2014/main" id="{B33E19A5-D5B4-4417-836D-DF1632A2F06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15045" y="4442062"/>
            <a:ext cx="2092605" cy="242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C735B415-DCFC-4E8A-B00B-FABDDA1C215F}"/>
              </a:ext>
            </a:extLst>
          </p:cNvPr>
          <p:cNvSpPr>
            <a:spLocks noChangeArrowheads="1"/>
          </p:cNvSpPr>
          <p:nvPr/>
        </p:nvSpPr>
        <p:spPr bwMode="auto">
          <a:xfrm>
            <a:off x="3019042" y="4948217"/>
            <a:ext cx="5490631" cy="50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tout comme le potier, fait de même.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par>
                          <p:cTn id="20" fill="hold" nodeType="afterGroup">
                            <p:stCondLst>
                              <p:cond delay="1000"/>
                            </p:stCondLst>
                            <p:childTnLst>
                              <p:par>
                                <p:cTn id="21" presetID="0" presetClass="path" presetSubtype="0" accel="50000" decel="50000" fill="hold" nodeType="afterEffect">
                                  <p:stCondLst>
                                    <p:cond delay="400"/>
                                  </p:stCondLst>
                                  <p:childTnLst>
                                    <p:animMotion origin="layout" path="M 1.94061E-7 4.33671E-6 L 0.30712 4.33671E-6 " pathEditMode="relative" rAng="0" ptsTypes="AA">
                                      <p:cBhvr>
                                        <p:cTn id="22" dur="2000" fill="hold"/>
                                        <p:tgtEl>
                                          <p:spTgt spid="6"/>
                                        </p:tgtEl>
                                        <p:attrNameLst>
                                          <p:attrName>ppt_x</p:attrName>
                                          <p:attrName>ppt_y</p:attrName>
                                        </p:attrNameLst>
                                      </p:cBhvr>
                                      <p:rCtr x="15348" y="0"/>
                                    </p:animMotion>
                                  </p:childTnLst>
                                </p:cTn>
                              </p:par>
                              <p:par>
                                <p:cTn id="23" presetID="0" presetClass="path" presetSubtype="0" accel="50000" decel="50000" fill="hold" nodeType="withEffect">
                                  <p:stCondLst>
                                    <p:cond delay="400"/>
                                  </p:stCondLst>
                                  <p:childTnLst>
                                    <p:animMotion origin="layout" path="M 0 0 L -0.38956 -0.00396 " pathEditMode="relative" ptsTypes="AA">
                                      <p:cBhvr>
                                        <p:cTn id="24" dur="2000" fill="hold"/>
                                        <p:tgtEl>
                                          <p:spTgt spid="8"/>
                                        </p:tgtEl>
                                        <p:attrNameLst>
                                          <p:attrName>ppt_x</p:attrName>
                                          <p:attrName>ppt_y</p:attrName>
                                        </p:attrNameLst>
                                      </p:cBhvr>
                                    </p:animMotion>
                                  </p:childTnLst>
                                </p:cTn>
                              </p:par>
                              <p:par>
                                <p:cTn id="25" presetID="0" presetClass="path" presetSubtype="0" accel="50000" decel="50000" fill="hold" nodeType="withEffect">
                                  <p:stCondLst>
                                    <p:cond delay="400"/>
                                  </p:stCondLst>
                                  <p:childTnLst>
                                    <p:animMotion origin="layout" path="M 0 0 L -0.38956 -0.00396 " pathEditMode="relative" ptsTypes="AA">
                                      <p:cBhvr>
                                        <p:cTn id="26" dur="2000" fill="hold"/>
                                        <p:tgtEl>
                                          <p:spTgt spid="7"/>
                                        </p:tgtEl>
                                        <p:attrNameLst>
                                          <p:attrName>ppt_x</p:attrName>
                                          <p:attrName>ppt_y</p:attrName>
                                        </p:attrNameLst>
                                      </p:cBhvr>
                                    </p:animMotion>
                                  </p:childTnLst>
                                </p:cTn>
                              </p:par>
                              <p:par>
                                <p:cTn id="27" presetID="0" presetClass="path" presetSubtype="0" accel="50000" decel="50000" fill="hold" nodeType="withEffect">
                                  <p:stCondLst>
                                    <p:cond delay="400"/>
                                  </p:stCondLst>
                                  <p:childTnLst>
                                    <p:animMotion origin="layout" path="M 0 0 L -0.38956 -0.00396 " pathEditMode="relative" ptsTypes="AA">
                                      <p:cBhvr>
                                        <p:cTn id="28" dur="2000" fill="hold"/>
                                        <p:tgtEl>
                                          <p:spTgt spid="9"/>
                                        </p:tgtEl>
                                        <p:attrNameLst>
                                          <p:attrName>ppt_x</p:attrName>
                                          <p:attrName>ppt_y</p:attrName>
                                        </p:attrNameLst>
                                      </p:cBhvr>
                                    </p:animMotion>
                                  </p:childTnLst>
                                </p:cTn>
                              </p:par>
                              <p:par>
                                <p:cTn id="29" presetID="0" presetClass="path" presetSubtype="0" accel="50000" decel="50000" fill="hold" nodeType="withEffect">
                                  <p:stCondLst>
                                    <p:cond delay="400"/>
                                  </p:stCondLst>
                                  <p:childTnLst>
                                    <p:animMotion origin="layout" path="M 0 0 L -0.38956 -0.00396 " pathEditMode="relative" ptsTypes="AA">
                                      <p:cBhvr>
                                        <p:cTn id="30" dur="2000" fill="hold"/>
                                        <p:tgtEl>
                                          <p:spTgt spid="10"/>
                                        </p:tgtEl>
                                        <p:attrNameLst>
                                          <p:attrName>ppt_x</p:attrName>
                                          <p:attrName>ppt_y</p:attrName>
                                        </p:attrNameLst>
                                      </p:cBhvr>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1000"/>
                                        <p:tgtEl>
                                          <p:spTgt spid="13"/>
                                        </p:tgtEl>
                                      </p:cBhvr>
                                    </p:animEffect>
                                  </p:childTnLst>
                                </p:cTn>
                              </p:par>
                            </p:childTnLst>
                          </p:cTn>
                        </p:par>
                        <p:par>
                          <p:cTn id="36" fill="hold" nodeType="afterGroup">
                            <p:stCondLst>
                              <p:cond delay="10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childTnLst>
                                </p:cTn>
                              </p:par>
                            </p:childTnLst>
                          </p:cTn>
                        </p:par>
                        <p:par>
                          <p:cTn id="40" fill="hold" nodeType="afterGroup">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1000"/>
                                        <p:tgtEl>
                                          <p:spTgt spid="16"/>
                                        </p:tgtEl>
                                      </p:cBhvr>
                                    </p:animEffect>
                                  </p:childTnLst>
                                </p:cTn>
                              </p:par>
                            </p:childTnLst>
                          </p:cTn>
                        </p:par>
                        <p:par>
                          <p:cTn id="44" fill="hold" nodeType="afterGroup">
                            <p:stCondLst>
                              <p:cond delay="30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10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4"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E271C69-9AF8-4D42-8807-B36394587E13}"/>
              </a:ext>
            </a:extLst>
          </p:cNvPr>
          <p:cNvSpPr>
            <a:spLocks noGrp="1"/>
          </p:cNvSpPr>
          <p:nvPr>
            <p:ph type="body" sz="quarter" idx="12"/>
          </p:nvPr>
        </p:nvSpPr>
        <p:spPr>
          <a:xfrm>
            <a:off x="956656" y="114830"/>
            <a:ext cx="10278690" cy="395429"/>
          </a:xfrm>
        </p:spPr>
        <p:txBody>
          <a:bodyPr/>
          <a:lstStyle/>
          <a:p>
            <a:pPr>
              <a:defRPr/>
            </a:pPr>
            <a:r>
              <a:rPr lang="fr-FR" dirty="0">
                <a:latin typeface="Calibri" pitchFamily="34" charset="0"/>
              </a:rPr>
              <a:t>Deux limites du troc</a:t>
            </a:r>
          </a:p>
        </p:txBody>
      </p:sp>
      <p:sp>
        <p:nvSpPr>
          <p:cNvPr id="10243" name="Espace réservé du texte 2">
            <a:extLst>
              <a:ext uri="{FF2B5EF4-FFF2-40B4-BE49-F238E27FC236}">
                <a16:creationId xmlns:a16="http://schemas.microsoft.com/office/drawing/2014/main" id="{E9065561-74A6-447D-9E3E-C1199847EED1}"/>
              </a:ext>
            </a:extLst>
          </p:cNvPr>
          <p:cNvSpPr>
            <a:spLocks noGrp="1"/>
          </p:cNvSpPr>
          <p:nvPr>
            <p:ph type="body" sz="quarter" idx="13"/>
          </p:nvPr>
        </p:nvSpPr>
        <p:spPr bwMode="auto">
          <a:xfrm>
            <a:off x="1338915" y="1069722"/>
            <a:ext cx="8544170"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r>
              <a:rPr lang="fr-FR" altLang="fr-FR"/>
              <a:t>1/ Le potier veut vendre un vase qui coûte 11,5 œufs ! </a:t>
            </a:r>
          </a:p>
        </p:txBody>
      </p:sp>
      <p:pic>
        <p:nvPicPr>
          <p:cNvPr id="10245" name="Image 7">
            <a:extLst>
              <a:ext uri="{FF2B5EF4-FFF2-40B4-BE49-F238E27FC236}">
                <a16:creationId xmlns:a16="http://schemas.microsoft.com/office/drawing/2014/main" id="{F57EFF56-54CE-4123-8B28-B3AAF38724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337" y="2029147"/>
            <a:ext cx="2459754" cy="249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296641C8-287F-4D70-B1D1-AFCF814FB770}"/>
              </a:ext>
            </a:extLst>
          </p:cNvPr>
          <p:cNvSpPr txBox="1">
            <a:spLocks noChangeArrowheads="1"/>
          </p:cNvSpPr>
          <p:nvPr/>
        </p:nvSpPr>
        <p:spPr bwMode="auto">
          <a:xfrm>
            <a:off x="1343447" y="4774462"/>
            <a:ext cx="9571587" cy="132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Le soir,  le potier a vendu un grand nombre de vases et se retrouve avec beaucoup d</a:t>
            </a:r>
            <a:r>
              <a:rPr lang="fr-FR" altLang="ja-JP" sz="2665">
                <a:latin typeface="Calibri" panose="020F0502020204030204" pitchFamily="34" charset="0"/>
              </a:rPr>
              <a:t>'œufs : il ne sait pas quoi en faire et refuse donc de continuer la vente de ses vases contre une telle monnaie !</a:t>
            </a:r>
          </a:p>
        </p:txBody>
      </p:sp>
      <p:pic>
        <p:nvPicPr>
          <p:cNvPr id="13" name="Image 12" descr="vase.png">
            <a:extLst>
              <a:ext uri="{FF2B5EF4-FFF2-40B4-BE49-F238E27FC236}">
                <a16:creationId xmlns:a16="http://schemas.microsoft.com/office/drawing/2014/main" id="{7CB4AAB6-C811-4F18-B299-A7B612F483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7485" y="2406873"/>
            <a:ext cx="1823662" cy="236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5">
            <a:extLst>
              <a:ext uri="{FF2B5EF4-FFF2-40B4-BE49-F238E27FC236}">
                <a16:creationId xmlns:a16="http://schemas.microsoft.com/office/drawing/2014/main" id="{A5846B8C-B498-4270-B931-0F0BF86766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13754" y="4443574"/>
            <a:ext cx="2085050" cy="241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a:extLst>
              <a:ext uri="{FF2B5EF4-FFF2-40B4-BE49-F238E27FC236}">
                <a16:creationId xmlns:a16="http://schemas.microsoft.com/office/drawing/2014/main" id="{6F16F4B9-076C-4F11-AC17-4B8966B124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20237453">
            <a:off x="4149199" y="3151749"/>
            <a:ext cx="888412" cy="4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a:extLst>
              <a:ext uri="{FF2B5EF4-FFF2-40B4-BE49-F238E27FC236}">
                <a16:creationId xmlns:a16="http://schemas.microsoft.com/office/drawing/2014/main" id="{BD8117E3-126E-42EE-AC9D-3FE046F821A7}"/>
              </a:ext>
            </a:extLst>
          </p:cNvPr>
          <p:cNvSpPr txBox="1">
            <a:spLocks noChangeArrowheads="1"/>
          </p:cNvSpPr>
          <p:nvPr/>
        </p:nvSpPr>
        <p:spPr bwMode="auto">
          <a:xfrm rot="20277941">
            <a:off x="4111426" y="3178512"/>
            <a:ext cx="1099939" cy="35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713" b="1"/>
              <a:t>  11,50</a:t>
            </a:r>
          </a:p>
        </p:txBody>
      </p:sp>
      <p:pic>
        <p:nvPicPr>
          <p:cNvPr id="19" name="Image 5" descr="oeufs.png">
            <a:extLst>
              <a:ext uri="{FF2B5EF4-FFF2-40B4-BE49-F238E27FC236}">
                <a16:creationId xmlns:a16="http://schemas.microsoft.com/office/drawing/2014/main" id="{E64757E9-C818-412E-B097-7F8569735D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7551759" y="3058073"/>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5" descr="oeufs.png">
            <a:extLst>
              <a:ext uri="{FF2B5EF4-FFF2-40B4-BE49-F238E27FC236}">
                <a16:creationId xmlns:a16="http://schemas.microsoft.com/office/drawing/2014/main" id="{F6E08714-D443-4CC8-B31C-8226FD13C46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107772" y="3058073"/>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5" descr="oeufs.png">
            <a:extLst>
              <a:ext uri="{FF2B5EF4-FFF2-40B4-BE49-F238E27FC236}">
                <a16:creationId xmlns:a16="http://schemas.microsoft.com/office/drawing/2014/main" id="{526B2C8B-AB32-4C1C-BA39-8DB63E05D7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659252" y="3058073"/>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5" descr="oeufs.png">
            <a:extLst>
              <a:ext uri="{FF2B5EF4-FFF2-40B4-BE49-F238E27FC236}">
                <a16:creationId xmlns:a16="http://schemas.microsoft.com/office/drawing/2014/main" id="{451AA63E-4ECA-402C-A236-C09A9E2349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7551759" y="3588402"/>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age 5" descr="oeufs.png">
            <a:extLst>
              <a:ext uri="{FF2B5EF4-FFF2-40B4-BE49-F238E27FC236}">
                <a16:creationId xmlns:a16="http://schemas.microsoft.com/office/drawing/2014/main" id="{CE5735E2-FBC6-44B8-920B-8F74C2AC19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107772" y="3588402"/>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5" descr="oeufs.png">
            <a:extLst>
              <a:ext uri="{FF2B5EF4-FFF2-40B4-BE49-F238E27FC236}">
                <a16:creationId xmlns:a16="http://schemas.microsoft.com/office/drawing/2014/main" id="{A7B78E44-CF6D-4D5D-81B8-CFB72C60203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659252" y="3588402"/>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 5" descr="oeufs.png">
            <a:extLst>
              <a:ext uri="{FF2B5EF4-FFF2-40B4-BE49-F238E27FC236}">
                <a16:creationId xmlns:a16="http://schemas.microsoft.com/office/drawing/2014/main" id="{453D672A-5C92-4C8B-A80A-EA17E88226D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7588020" y="2527746"/>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5" descr="oeufs.png">
            <a:extLst>
              <a:ext uri="{FF2B5EF4-FFF2-40B4-BE49-F238E27FC236}">
                <a16:creationId xmlns:a16="http://schemas.microsoft.com/office/drawing/2014/main" id="{E4D125C4-8559-41FF-AC15-CF9B94168E3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144033" y="2527746"/>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 5" descr="oeufs.png">
            <a:extLst>
              <a:ext uri="{FF2B5EF4-FFF2-40B4-BE49-F238E27FC236}">
                <a16:creationId xmlns:a16="http://schemas.microsoft.com/office/drawing/2014/main" id="{8EDC001B-C812-4A5A-9017-B9239CC5BCF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695514" y="2527746"/>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5" descr="oeufs.png">
            <a:extLst>
              <a:ext uri="{FF2B5EF4-FFF2-40B4-BE49-F238E27FC236}">
                <a16:creationId xmlns:a16="http://schemas.microsoft.com/office/drawing/2014/main" id="{6B158582-2BFB-4B2A-A81F-6AB66D1218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7527584" y="4118729"/>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 5" descr="oeufs.png">
            <a:extLst>
              <a:ext uri="{FF2B5EF4-FFF2-40B4-BE49-F238E27FC236}">
                <a16:creationId xmlns:a16="http://schemas.microsoft.com/office/drawing/2014/main" id="{E1BCB214-915C-4A94-BC92-C738AA2B296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083597" y="4118729"/>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age 5" descr="oeufs.png">
            <a:extLst>
              <a:ext uri="{FF2B5EF4-FFF2-40B4-BE49-F238E27FC236}">
                <a16:creationId xmlns:a16="http://schemas.microsoft.com/office/drawing/2014/main" id="{4604CDC5-4A62-49C8-9FD1-5AF8EDE872F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9972278">
            <a:off x="8635077" y="4118729"/>
            <a:ext cx="498599" cy="3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17" descr="oeuf cassé.png">
            <a:extLst>
              <a:ext uri="{FF2B5EF4-FFF2-40B4-BE49-F238E27FC236}">
                <a16:creationId xmlns:a16="http://schemas.microsoft.com/office/drawing/2014/main" id="{905E3536-863F-4201-A979-33533A92A65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97646" y="4080957"/>
            <a:ext cx="758475" cy="50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Espace réservé du texte 2">
            <a:extLst>
              <a:ext uri="{FF2B5EF4-FFF2-40B4-BE49-F238E27FC236}">
                <a16:creationId xmlns:a16="http://schemas.microsoft.com/office/drawing/2014/main" id="{317D1274-8F48-4C20-8F9B-57B5987D19E1}"/>
              </a:ext>
            </a:extLst>
          </p:cNvPr>
          <p:cNvSpPr>
            <a:spLocks noGrp="1"/>
          </p:cNvSpPr>
          <p:nvPr>
            <p:ph type="body" sz="quarter" idx="13"/>
          </p:nvPr>
        </p:nvSpPr>
        <p:spPr bwMode="auto">
          <a:xfrm>
            <a:off x="1343447" y="1624224"/>
            <a:ext cx="9571587"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r"/>
            <a:r>
              <a:rPr lang="fr-FR" altLang="fr-FR"/>
              <a:t>L’acheteur possède 12 œufs… </a:t>
            </a:r>
          </a:p>
        </p:txBody>
      </p:sp>
      <p:sp>
        <p:nvSpPr>
          <p:cNvPr id="5" name="ZoneTexte 4">
            <a:extLst>
              <a:ext uri="{FF2B5EF4-FFF2-40B4-BE49-F238E27FC236}">
                <a16:creationId xmlns:a16="http://schemas.microsoft.com/office/drawing/2014/main" id="{87A64A32-8CD9-4302-A876-97BB20C03F8C}"/>
              </a:ext>
            </a:extLst>
          </p:cNvPr>
          <p:cNvSpPr txBox="1">
            <a:spLocks noChangeArrowheads="1"/>
          </p:cNvSpPr>
          <p:nvPr/>
        </p:nvSpPr>
        <p:spPr bwMode="auto">
          <a:xfrm>
            <a:off x="1343447" y="4738200"/>
            <a:ext cx="9992992" cy="53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855">
                <a:solidFill>
                  <a:srgbClr val="000000"/>
                </a:solidFill>
                <a:latin typeface="Calibri" panose="020F0502020204030204" pitchFamily="34" charset="0"/>
              </a:rPr>
              <a:t>Il ne va pas couper un œuf en deux, celui-ci ne vaudrait plus rien…</a:t>
            </a:r>
            <a:endParaRPr lang="fr-FR" altLang="fr-FR" sz="1904"/>
          </a:p>
        </p:txBody>
      </p:sp>
      <p:pic>
        <p:nvPicPr>
          <p:cNvPr id="32" name="Image 31" descr="vases.png">
            <a:extLst>
              <a:ext uri="{FF2B5EF4-FFF2-40B4-BE49-F238E27FC236}">
                <a16:creationId xmlns:a16="http://schemas.microsoft.com/office/drawing/2014/main" id="{EC977AFE-46E7-449A-A2D2-E691F62F9E6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102361" y="2594225"/>
            <a:ext cx="1387011" cy="207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age 32" descr="vases.png">
            <a:extLst>
              <a:ext uri="{FF2B5EF4-FFF2-40B4-BE49-F238E27FC236}">
                <a16:creationId xmlns:a16="http://schemas.microsoft.com/office/drawing/2014/main" id="{1244A961-F4BE-4C64-9A9C-D21369681E4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08856" y="2508104"/>
            <a:ext cx="1387011" cy="207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age 33" descr="œufs.png">
            <a:extLst>
              <a:ext uri="{FF2B5EF4-FFF2-40B4-BE49-F238E27FC236}">
                <a16:creationId xmlns:a16="http://schemas.microsoft.com/office/drawing/2014/main" id="{FE2D002D-F113-4841-A527-B89B11C644D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52501" y="2724164"/>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 34" descr="œufs.png">
            <a:extLst>
              <a:ext uri="{FF2B5EF4-FFF2-40B4-BE49-F238E27FC236}">
                <a16:creationId xmlns:a16="http://schemas.microsoft.com/office/drawing/2014/main" id="{7F5A1F5E-E87D-46D6-A31F-76014897847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95867" y="2757404"/>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age 35" descr="œufs.png">
            <a:extLst>
              <a:ext uri="{FF2B5EF4-FFF2-40B4-BE49-F238E27FC236}">
                <a16:creationId xmlns:a16="http://schemas.microsoft.com/office/drawing/2014/main" id="{A14CACCC-05B8-4890-B022-0FFED5622BD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52501" y="3302840"/>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age 36" descr="œufs.png">
            <a:extLst>
              <a:ext uri="{FF2B5EF4-FFF2-40B4-BE49-F238E27FC236}">
                <a16:creationId xmlns:a16="http://schemas.microsoft.com/office/drawing/2014/main" id="{0C968075-4762-46FE-BB02-F8789E1925C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95867" y="3381407"/>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 37" descr="œufs.png">
            <a:extLst>
              <a:ext uri="{FF2B5EF4-FFF2-40B4-BE49-F238E27FC236}">
                <a16:creationId xmlns:a16="http://schemas.microsoft.com/office/drawing/2014/main" id="{11289D62-AADE-4F68-AE09-FE9837C1809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24184" y="3065629"/>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age 38" descr="œufs.png">
            <a:extLst>
              <a:ext uri="{FF2B5EF4-FFF2-40B4-BE49-F238E27FC236}">
                <a16:creationId xmlns:a16="http://schemas.microsoft.com/office/drawing/2014/main" id="{D0B083D5-9141-40B5-937C-6FF1BFA3501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42765" y="3045986"/>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 39" descr="œufs.png">
            <a:extLst>
              <a:ext uri="{FF2B5EF4-FFF2-40B4-BE49-F238E27FC236}">
                <a16:creationId xmlns:a16="http://schemas.microsoft.com/office/drawing/2014/main" id="{6EF7A1CB-DDF8-4282-B184-50E336FD285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24184" y="3571781"/>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 40" descr="œufs.png">
            <a:extLst>
              <a:ext uri="{FF2B5EF4-FFF2-40B4-BE49-F238E27FC236}">
                <a16:creationId xmlns:a16="http://schemas.microsoft.com/office/drawing/2014/main" id="{0CAD29FF-564E-4477-AE3F-7D7595B6E2D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17969" y="3079226"/>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41" descr="œufs.png">
            <a:extLst>
              <a:ext uri="{FF2B5EF4-FFF2-40B4-BE49-F238E27FC236}">
                <a16:creationId xmlns:a16="http://schemas.microsoft.com/office/drawing/2014/main" id="{57172D68-BB7D-4B00-9A2C-E1129AF78EE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55413" y="3381407"/>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age 42" descr="œufs.png">
            <a:extLst>
              <a:ext uri="{FF2B5EF4-FFF2-40B4-BE49-F238E27FC236}">
                <a16:creationId xmlns:a16="http://schemas.microsoft.com/office/drawing/2014/main" id="{3C040D5A-D743-43F1-9B2C-5365B1AA90C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7096" y="3653370"/>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 43" descr="œufs.png">
            <a:extLst>
              <a:ext uri="{FF2B5EF4-FFF2-40B4-BE49-F238E27FC236}">
                <a16:creationId xmlns:a16="http://schemas.microsoft.com/office/drawing/2014/main" id="{1B15940B-8D61-4816-AA1A-DF289501B0A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51490" y="3741002"/>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 44" descr="œufs.png">
            <a:extLst>
              <a:ext uri="{FF2B5EF4-FFF2-40B4-BE49-F238E27FC236}">
                <a16:creationId xmlns:a16="http://schemas.microsoft.com/office/drawing/2014/main" id="{43C60870-C3DB-4F3A-9A55-9FB1ACF30F7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424184" y="3899648"/>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Espace réservé du texte 2">
            <a:extLst>
              <a:ext uri="{FF2B5EF4-FFF2-40B4-BE49-F238E27FC236}">
                <a16:creationId xmlns:a16="http://schemas.microsoft.com/office/drawing/2014/main" id="{9A4DD1FD-69FF-4433-833E-920FF0A830F7}"/>
              </a:ext>
            </a:extLst>
          </p:cNvPr>
          <p:cNvSpPr>
            <a:spLocks noGrp="1"/>
          </p:cNvSpPr>
          <p:nvPr>
            <p:ph type="body" sz="quarter" idx="13"/>
          </p:nvPr>
        </p:nvSpPr>
        <p:spPr bwMode="auto">
          <a:xfrm>
            <a:off x="1340426" y="1074254"/>
            <a:ext cx="8356819"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r>
              <a:rPr lang="fr-FR" altLang="fr-FR"/>
              <a:t>2/ Le potier vend de nombreux vases toute la journée</a:t>
            </a:r>
          </a:p>
        </p:txBody>
      </p:sp>
      <p:sp>
        <p:nvSpPr>
          <p:cNvPr id="47" name="Croix 46">
            <a:extLst>
              <a:ext uri="{FF2B5EF4-FFF2-40B4-BE49-F238E27FC236}">
                <a16:creationId xmlns:a16="http://schemas.microsoft.com/office/drawing/2014/main" id="{B7447F8B-2E26-445B-B0E6-44CBA9AC1660}"/>
              </a:ext>
            </a:extLst>
          </p:cNvPr>
          <p:cNvSpPr/>
          <p:nvPr/>
        </p:nvSpPr>
        <p:spPr>
          <a:xfrm rot="2705649">
            <a:off x="7427109" y="3989547"/>
            <a:ext cx="698038" cy="699550"/>
          </a:xfrm>
          <a:prstGeom prst="plus">
            <a:avLst>
              <a:gd name="adj" fmla="val 48404"/>
            </a:avLst>
          </a:prstGeom>
          <a:solidFill>
            <a:srgbClr val="FF0000"/>
          </a:solidFill>
          <a:ln w="38100" cap="rnd" cmpd="sng">
            <a:solidFill>
              <a:srgbClr val="C00000"/>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path" presetSubtype="0" accel="50000" decel="50000" fill="hold" nodeType="withEffect">
                                  <p:stCondLst>
                                    <p:cond delay="0"/>
                                  </p:stCondLst>
                                  <p:childTnLst>
                                    <p:animMotion origin="layout" path="M -1.99853E-6 -3.25986E-6 L -0.78486 -0.3348 " pathEditMode="relative" rAng="0" ptsTypes="AA">
                                      <p:cBhvr>
                                        <p:cTn id="6" dur="2000" fill="hold"/>
                                        <p:tgtEl>
                                          <p:spTgt spid="16"/>
                                        </p:tgtEl>
                                        <p:attrNameLst>
                                          <p:attrName>ppt_x</p:attrName>
                                          <p:attrName>ppt_y</p:attrName>
                                        </p:attrNameLst>
                                      </p:cBhvr>
                                      <p:rCtr x="-39251" y="-16751"/>
                                    </p:animMotion>
                                  </p:childTnLst>
                                </p:cTn>
                              </p:par>
                              <p:par>
                                <p:cTn id="7" presetID="53" presetClass="entr" presetSubtype="16"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Effect transition="in" filter="fade">
                                      <p:cBhvr>
                                        <p:cTn id="11" dur="1000"/>
                                        <p:tgtEl>
                                          <p:spTgt spid="4"/>
                                        </p:tgtEl>
                                      </p:cBhvr>
                                    </p:animEffect>
                                  </p:childTnLst>
                                </p:cTn>
                              </p:par>
                              <p:par>
                                <p:cTn id="12" presetID="53" presetClass="entr" presetSubtype="1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Effect transition="in" filter="fade">
                                      <p:cBhvr>
                                        <p:cTn id="16" dur="10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
                                            <p:txEl>
                                              <p:pRg st="0" end="0"/>
                                            </p:txEl>
                                          </p:spTgt>
                                        </p:tgtEl>
                                        <p:attrNameLst>
                                          <p:attrName>style.visibility</p:attrName>
                                        </p:attrNameLst>
                                      </p:cBhvr>
                                      <p:to>
                                        <p:strVal val="visible"/>
                                      </p:to>
                                    </p:set>
                                    <p:animEffect transition="in" filter="wipe(left)">
                                      <p:cBhvr>
                                        <p:cTn id="24" dur="1000"/>
                                        <p:tgtEl>
                                          <p:spTgt spid="31">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245"/>
                                        </p:tgtEl>
                                        <p:attrNameLst>
                                          <p:attrName>style.visibility</p:attrName>
                                        </p:attrNameLst>
                                      </p:cBhvr>
                                      <p:to>
                                        <p:strVal val="visible"/>
                                      </p:to>
                                    </p:set>
                                    <p:animEffect transition="in" filter="fade">
                                      <p:cBhvr>
                                        <p:cTn id="27" dur="1000"/>
                                        <p:tgtEl>
                                          <p:spTgt spid="10245"/>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1000"/>
                                        <p:tgtEl>
                                          <p:spTgt spid="5"/>
                                        </p:tgtEl>
                                      </p:cBhvr>
                                    </p:animEffect>
                                  </p:childTnLst>
                                </p:cTn>
                              </p:par>
                              <p:par>
                                <p:cTn id="69" presetID="10"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childTnLst>
                          </p:cTn>
                        </p:par>
                        <p:par>
                          <p:cTn id="72" fill="hold" nodeType="afterGroup">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1000"/>
                                        <p:tgtEl>
                                          <p:spTgt spid="4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xit" presetSubtype="0" fill="hold" grpId="0" nodeType="clickEffect">
                                  <p:stCondLst>
                                    <p:cond delay="0"/>
                                  </p:stCondLst>
                                  <p:childTnLst>
                                    <p:animEffect transition="out" filter="fade">
                                      <p:cBhvr>
                                        <p:cTn id="79" dur="1000"/>
                                        <p:tgtEl>
                                          <p:spTgt spid="10243">
                                            <p:txEl>
                                              <p:pRg st="0" end="0"/>
                                            </p:txEl>
                                          </p:spTgt>
                                        </p:tgtEl>
                                      </p:cBhvr>
                                    </p:animEffect>
                                    <p:set>
                                      <p:cBhvr>
                                        <p:cTn id="80" dur="1" fill="hold">
                                          <p:stCondLst>
                                            <p:cond delay="999"/>
                                          </p:stCondLst>
                                        </p:cTn>
                                        <p:tgtEl>
                                          <p:spTgt spid="10243">
                                            <p:txEl>
                                              <p:pRg st="0" end="0"/>
                                            </p:txEl>
                                          </p:spTgt>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0"/>
                                        <p:tgtEl>
                                          <p:spTgt spid="47"/>
                                        </p:tgtEl>
                                      </p:cBhvr>
                                    </p:animEffect>
                                    <p:set>
                                      <p:cBhvr>
                                        <p:cTn id="83" dur="1" fill="hold">
                                          <p:stCondLst>
                                            <p:cond delay="999"/>
                                          </p:stCondLst>
                                        </p:cTn>
                                        <p:tgtEl>
                                          <p:spTgt spid="47"/>
                                        </p:tgtEl>
                                        <p:attrNameLst>
                                          <p:attrName>style.visibility</p:attrName>
                                        </p:attrNameLst>
                                      </p:cBhvr>
                                      <p:to>
                                        <p:strVal val="hidden"/>
                                      </p:to>
                                    </p:set>
                                  </p:childTnLst>
                                </p:cTn>
                              </p:par>
                              <p:par>
                                <p:cTn id="84" presetID="22" presetClass="entr" presetSubtype="8" fill="hold" grpId="0" nodeType="with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animEffect transition="in" filter="wipe(left)">
                                      <p:cBhvr>
                                        <p:cTn id="86" dur="1000"/>
                                        <p:tgtEl>
                                          <p:spTgt spid="46">
                                            <p:txEl>
                                              <p:pRg st="0" end="0"/>
                                            </p:txEl>
                                          </p:spTgt>
                                        </p:tgtEl>
                                      </p:cBhvr>
                                    </p:animEffect>
                                  </p:childTnLst>
                                </p:cTn>
                              </p:par>
                              <p:par>
                                <p:cTn id="87" presetID="2" presetClass="exit" presetSubtype="2" fill="hold" grpId="1" nodeType="withEffect">
                                  <p:stCondLst>
                                    <p:cond delay="500"/>
                                  </p:stCondLst>
                                  <p:childTnLst>
                                    <p:anim calcmode="lin" valueType="num">
                                      <p:cBhvr additive="base">
                                        <p:cTn id="88" dur="1000"/>
                                        <p:tgtEl>
                                          <p:spTgt spid="4"/>
                                        </p:tgtEl>
                                        <p:attrNameLst>
                                          <p:attrName>ppt_x</p:attrName>
                                        </p:attrNameLst>
                                      </p:cBhvr>
                                      <p:tavLst>
                                        <p:tav tm="0">
                                          <p:val>
                                            <p:strVal val="ppt_x"/>
                                          </p:val>
                                        </p:tav>
                                        <p:tav tm="100000">
                                          <p:val>
                                            <p:strVal val="1+ppt_w/2"/>
                                          </p:val>
                                        </p:tav>
                                      </p:tavLst>
                                    </p:anim>
                                    <p:anim calcmode="lin" valueType="num">
                                      <p:cBhvr additive="base">
                                        <p:cTn id="89" dur="1000"/>
                                        <p:tgtEl>
                                          <p:spTgt spid="4"/>
                                        </p:tgtEl>
                                        <p:attrNameLst>
                                          <p:attrName>ppt_y</p:attrName>
                                        </p:attrNameLst>
                                      </p:cBhvr>
                                      <p:tavLst>
                                        <p:tav tm="0">
                                          <p:val>
                                            <p:strVal val="ppt_y"/>
                                          </p:val>
                                        </p:tav>
                                        <p:tav tm="100000">
                                          <p:val>
                                            <p:strVal val="ppt_y"/>
                                          </p:val>
                                        </p:tav>
                                      </p:tavLst>
                                    </p:anim>
                                    <p:set>
                                      <p:cBhvr>
                                        <p:cTn id="90" dur="1" fill="hold">
                                          <p:stCondLst>
                                            <p:cond delay="999"/>
                                          </p:stCondLst>
                                        </p:cTn>
                                        <p:tgtEl>
                                          <p:spTgt spid="4"/>
                                        </p:tgtEl>
                                        <p:attrNameLst>
                                          <p:attrName>style.visibility</p:attrName>
                                        </p:attrNameLst>
                                      </p:cBhvr>
                                      <p:to>
                                        <p:strVal val="hidden"/>
                                      </p:to>
                                    </p:set>
                                  </p:childTnLst>
                                </p:cTn>
                              </p:par>
                              <p:par>
                                <p:cTn id="91" presetID="2" presetClass="exit" presetSubtype="2" fill="hold" nodeType="withEffect">
                                  <p:stCondLst>
                                    <p:cond delay="500"/>
                                  </p:stCondLst>
                                  <p:childTnLst>
                                    <p:anim calcmode="lin" valueType="num">
                                      <p:cBhvr additive="base">
                                        <p:cTn id="92" dur="1000"/>
                                        <p:tgtEl>
                                          <p:spTgt spid="3"/>
                                        </p:tgtEl>
                                        <p:attrNameLst>
                                          <p:attrName>ppt_x</p:attrName>
                                        </p:attrNameLst>
                                      </p:cBhvr>
                                      <p:tavLst>
                                        <p:tav tm="0">
                                          <p:val>
                                            <p:strVal val="ppt_x"/>
                                          </p:val>
                                        </p:tav>
                                        <p:tav tm="100000">
                                          <p:val>
                                            <p:strVal val="1+ppt_w/2"/>
                                          </p:val>
                                        </p:tav>
                                      </p:tavLst>
                                    </p:anim>
                                    <p:anim calcmode="lin" valueType="num">
                                      <p:cBhvr additive="base">
                                        <p:cTn id="93" dur="1000"/>
                                        <p:tgtEl>
                                          <p:spTgt spid="3"/>
                                        </p:tgtEl>
                                        <p:attrNameLst>
                                          <p:attrName>ppt_y</p:attrName>
                                        </p:attrNameLst>
                                      </p:cBhvr>
                                      <p:tavLst>
                                        <p:tav tm="0">
                                          <p:val>
                                            <p:strVal val="ppt_y"/>
                                          </p:val>
                                        </p:tav>
                                        <p:tav tm="100000">
                                          <p:val>
                                            <p:strVal val="ppt_y"/>
                                          </p:val>
                                        </p:tav>
                                      </p:tavLst>
                                    </p:anim>
                                    <p:set>
                                      <p:cBhvr>
                                        <p:cTn id="94" dur="1" fill="hold">
                                          <p:stCondLst>
                                            <p:cond delay="999"/>
                                          </p:stCondLst>
                                        </p:cTn>
                                        <p:tgtEl>
                                          <p:spTgt spid="3"/>
                                        </p:tgtEl>
                                        <p:attrNameLst>
                                          <p:attrName>style.visibility</p:attrName>
                                        </p:attrNameLst>
                                      </p:cBhvr>
                                      <p:to>
                                        <p:strVal val="hidden"/>
                                      </p:to>
                                    </p:set>
                                  </p:childTnLst>
                                </p:cTn>
                              </p:par>
                              <p:par>
                                <p:cTn id="95" presetID="2" presetClass="exit" presetSubtype="2" fill="hold" nodeType="withEffect">
                                  <p:stCondLst>
                                    <p:cond delay="500"/>
                                  </p:stCondLst>
                                  <p:childTnLst>
                                    <p:anim calcmode="lin" valueType="num">
                                      <p:cBhvr additive="base">
                                        <p:cTn id="96" dur="1000"/>
                                        <p:tgtEl>
                                          <p:spTgt spid="13"/>
                                        </p:tgtEl>
                                        <p:attrNameLst>
                                          <p:attrName>ppt_x</p:attrName>
                                        </p:attrNameLst>
                                      </p:cBhvr>
                                      <p:tavLst>
                                        <p:tav tm="0">
                                          <p:val>
                                            <p:strVal val="ppt_x"/>
                                          </p:val>
                                        </p:tav>
                                        <p:tav tm="100000">
                                          <p:val>
                                            <p:strVal val="1+ppt_w/2"/>
                                          </p:val>
                                        </p:tav>
                                      </p:tavLst>
                                    </p:anim>
                                    <p:anim calcmode="lin" valueType="num">
                                      <p:cBhvr additive="base">
                                        <p:cTn id="97" dur="1000"/>
                                        <p:tgtEl>
                                          <p:spTgt spid="13"/>
                                        </p:tgtEl>
                                        <p:attrNameLst>
                                          <p:attrName>ppt_y</p:attrName>
                                        </p:attrNameLst>
                                      </p:cBhvr>
                                      <p:tavLst>
                                        <p:tav tm="0">
                                          <p:val>
                                            <p:strVal val="ppt_y"/>
                                          </p:val>
                                        </p:tav>
                                        <p:tav tm="100000">
                                          <p:val>
                                            <p:strVal val="ppt_y"/>
                                          </p:val>
                                        </p:tav>
                                      </p:tavLst>
                                    </p:anim>
                                    <p:set>
                                      <p:cBhvr>
                                        <p:cTn id="98" dur="1" fill="hold">
                                          <p:stCondLst>
                                            <p:cond delay="999"/>
                                          </p:stCondLst>
                                        </p:cTn>
                                        <p:tgtEl>
                                          <p:spTgt spid="1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000"/>
                                        <p:tgtEl>
                                          <p:spTgt spid="25"/>
                                        </p:tgtEl>
                                      </p:cBhvr>
                                    </p:animEffect>
                                    <p:set>
                                      <p:cBhvr>
                                        <p:cTn id="101" dur="1" fill="hold">
                                          <p:stCondLst>
                                            <p:cond delay="999"/>
                                          </p:stCondLst>
                                        </p:cTn>
                                        <p:tgtEl>
                                          <p:spTgt spid="2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1000"/>
                                        <p:tgtEl>
                                          <p:spTgt spid="26"/>
                                        </p:tgtEl>
                                      </p:cBhvr>
                                    </p:animEffect>
                                    <p:set>
                                      <p:cBhvr>
                                        <p:cTn id="104" dur="1" fill="hold">
                                          <p:stCondLst>
                                            <p:cond delay="999"/>
                                          </p:stCondLst>
                                        </p:cTn>
                                        <p:tgtEl>
                                          <p:spTgt spid="2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1000"/>
                                        <p:tgtEl>
                                          <p:spTgt spid="27"/>
                                        </p:tgtEl>
                                      </p:cBhvr>
                                    </p:animEffect>
                                    <p:set>
                                      <p:cBhvr>
                                        <p:cTn id="107" dur="1" fill="hold">
                                          <p:stCondLst>
                                            <p:cond delay="999"/>
                                          </p:stCondLst>
                                        </p:cTn>
                                        <p:tgtEl>
                                          <p:spTgt spid="27"/>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1000"/>
                                        <p:tgtEl>
                                          <p:spTgt spid="21"/>
                                        </p:tgtEl>
                                      </p:cBhvr>
                                    </p:animEffect>
                                    <p:set>
                                      <p:cBhvr>
                                        <p:cTn id="110" dur="1" fill="hold">
                                          <p:stCondLst>
                                            <p:cond delay="999"/>
                                          </p:stCondLst>
                                        </p:cTn>
                                        <p:tgtEl>
                                          <p:spTgt spid="21"/>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1000"/>
                                        <p:tgtEl>
                                          <p:spTgt spid="20"/>
                                        </p:tgtEl>
                                      </p:cBhvr>
                                    </p:animEffect>
                                    <p:set>
                                      <p:cBhvr>
                                        <p:cTn id="113" dur="1" fill="hold">
                                          <p:stCondLst>
                                            <p:cond delay="999"/>
                                          </p:stCondLst>
                                        </p:cTn>
                                        <p:tgtEl>
                                          <p:spTgt spid="2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1000"/>
                                        <p:tgtEl>
                                          <p:spTgt spid="19"/>
                                        </p:tgtEl>
                                      </p:cBhvr>
                                    </p:animEffect>
                                    <p:set>
                                      <p:cBhvr>
                                        <p:cTn id="116" dur="1" fill="hold">
                                          <p:stCondLst>
                                            <p:cond delay="999"/>
                                          </p:stCondLst>
                                        </p:cTn>
                                        <p:tgtEl>
                                          <p:spTgt spid="19"/>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1000"/>
                                        <p:tgtEl>
                                          <p:spTgt spid="22"/>
                                        </p:tgtEl>
                                      </p:cBhvr>
                                    </p:animEffect>
                                    <p:set>
                                      <p:cBhvr>
                                        <p:cTn id="119" dur="1" fill="hold">
                                          <p:stCondLst>
                                            <p:cond delay="999"/>
                                          </p:stCondLst>
                                        </p:cTn>
                                        <p:tgtEl>
                                          <p:spTgt spid="22"/>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1000"/>
                                        <p:tgtEl>
                                          <p:spTgt spid="23"/>
                                        </p:tgtEl>
                                      </p:cBhvr>
                                    </p:animEffect>
                                    <p:set>
                                      <p:cBhvr>
                                        <p:cTn id="122" dur="1" fill="hold">
                                          <p:stCondLst>
                                            <p:cond delay="999"/>
                                          </p:stCondLst>
                                        </p:cTn>
                                        <p:tgtEl>
                                          <p:spTgt spid="23"/>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24"/>
                                        </p:tgtEl>
                                      </p:cBhvr>
                                    </p:animEffect>
                                    <p:set>
                                      <p:cBhvr>
                                        <p:cTn id="125" dur="1" fill="hold">
                                          <p:stCondLst>
                                            <p:cond delay="999"/>
                                          </p:stCondLst>
                                        </p:cTn>
                                        <p:tgtEl>
                                          <p:spTgt spid="2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30"/>
                                        </p:tgtEl>
                                      </p:cBhvr>
                                    </p:animEffect>
                                    <p:set>
                                      <p:cBhvr>
                                        <p:cTn id="128" dur="1" fill="hold">
                                          <p:stCondLst>
                                            <p:cond delay="999"/>
                                          </p:stCondLst>
                                        </p:cTn>
                                        <p:tgtEl>
                                          <p:spTgt spid="3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1000"/>
                                        <p:tgtEl>
                                          <p:spTgt spid="29"/>
                                        </p:tgtEl>
                                      </p:cBhvr>
                                    </p:animEffect>
                                    <p:set>
                                      <p:cBhvr>
                                        <p:cTn id="131" dur="1" fill="hold">
                                          <p:stCondLst>
                                            <p:cond delay="999"/>
                                          </p:stCondLst>
                                        </p:cTn>
                                        <p:tgtEl>
                                          <p:spTgt spid="29"/>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1000"/>
                                        <p:tgtEl>
                                          <p:spTgt spid="28"/>
                                        </p:tgtEl>
                                      </p:cBhvr>
                                    </p:animEffect>
                                    <p:set>
                                      <p:cBhvr>
                                        <p:cTn id="134" dur="1" fill="hold">
                                          <p:stCondLst>
                                            <p:cond delay="999"/>
                                          </p:stCondLst>
                                        </p:cTn>
                                        <p:tgtEl>
                                          <p:spTgt spid="28"/>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1000"/>
                                        <p:tgtEl>
                                          <p:spTgt spid="18"/>
                                        </p:tgtEl>
                                      </p:cBhvr>
                                    </p:animEffect>
                                    <p:set>
                                      <p:cBhvr>
                                        <p:cTn id="137" dur="1" fill="hold">
                                          <p:stCondLst>
                                            <p:cond delay="999"/>
                                          </p:stCondLst>
                                        </p:cTn>
                                        <p:tgtEl>
                                          <p:spTgt spid="18"/>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0"/>
                                        <p:tgtEl>
                                          <p:spTgt spid="5"/>
                                        </p:tgtEl>
                                      </p:cBhvr>
                                    </p:animEffect>
                                    <p:set>
                                      <p:cBhvr>
                                        <p:cTn id="140" dur="1" fill="hold">
                                          <p:stCondLst>
                                            <p:cond delay="999"/>
                                          </p:stCondLst>
                                        </p:cTn>
                                        <p:tgtEl>
                                          <p:spTgt spid="5"/>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1000"/>
                                        <p:tgtEl>
                                          <p:spTgt spid="31">
                                            <p:txEl>
                                              <p:pRg st="0" end="0"/>
                                            </p:txEl>
                                          </p:spTgt>
                                        </p:tgtEl>
                                      </p:cBhvr>
                                    </p:animEffect>
                                    <p:set>
                                      <p:cBhvr>
                                        <p:cTn id="143" dur="1" fill="hold">
                                          <p:stCondLst>
                                            <p:cond delay="999"/>
                                          </p:stCondLst>
                                        </p:cTn>
                                        <p:tgtEl>
                                          <p:spTgt spid="31">
                                            <p:txEl>
                                              <p:pRg st="0" end="0"/>
                                            </p:txEl>
                                          </p:spTgt>
                                        </p:tgtEl>
                                        <p:attrNameLst>
                                          <p:attrName>style.visibility</p:attrName>
                                        </p:attrNameLst>
                                      </p:cBhvr>
                                      <p:to>
                                        <p:strVal val="hidden"/>
                                      </p:to>
                                    </p:set>
                                  </p:childTnLst>
                                </p:cTn>
                              </p:par>
                            </p:childTnLst>
                          </p:cTn>
                        </p:par>
                        <p:par>
                          <p:cTn id="144" fill="hold" nodeType="afterGroup">
                            <p:stCondLst>
                              <p:cond delay="1500"/>
                            </p:stCondLst>
                            <p:childTnLst>
                              <p:par>
                                <p:cTn id="145" presetID="2" presetClass="entr" presetSubtype="2" fill="hold" nodeType="after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additive="base">
                                        <p:cTn id="147" dur="1000" fill="hold"/>
                                        <p:tgtEl>
                                          <p:spTgt spid="34"/>
                                        </p:tgtEl>
                                        <p:attrNameLst>
                                          <p:attrName>ppt_x</p:attrName>
                                        </p:attrNameLst>
                                      </p:cBhvr>
                                      <p:tavLst>
                                        <p:tav tm="0">
                                          <p:val>
                                            <p:strVal val="1+#ppt_w/2"/>
                                          </p:val>
                                        </p:tav>
                                        <p:tav tm="100000">
                                          <p:val>
                                            <p:strVal val="#ppt_x"/>
                                          </p:val>
                                        </p:tav>
                                      </p:tavLst>
                                    </p:anim>
                                    <p:anim calcmode="lin" valueType="num">
                                      <p:cBhvr additive="base">
                                        <p:cTn id="148" dur="1000" fill="hold"/>
                                        <p:tgtEl>
                                          <p:spTgt spid="34"/>
                                        </p:tgtEl>
                                        <p:attrNameLst>
                                          <p:attrName>ppt_y</p:attrName>
                                        </p:attrNameLst>
                                      </p:cBhvr>
                                      <p:tavLst>
                                        <p:tav tm="0">
                                          <p:val>
                                            <p:strVal val="#ppt_y"/>
                                          </p:val>
                                        </p:tav>
                                        <p:tav tm="100000">
                                          <p:val>
                                            <p:strVal val="#ppt_y"/>
                                          </p:val>
                                        </p:tav>
                                      </p:tavLst>
                                    </p:anim>
                                  </p:childTnLst>
                                </p:cTn>
                              </p:par>
                              <p:par>
                                <p:cTn id="149" presetID="2" presetClass="entr" presetSubtype="2" fill="hold" nodeType="withEffect">
                                  <p:stCondLst>
                                    <p:cond delay="0"/>
                                  </p:stCondLst>
                                  <p:childTnLst>
                                    <p:set>
                                      <p:cBhvr>
                                        <p:cTn id="150" dur="1" fill="hold">
                                          <p:stCondLst>
                                            <p:cond delay="0"/>
                                          </p:stCondLst>
                                        </p:cTn>
                                        <p:tgtEl>
                                          <p:spTgt spid="35"/>
                                        </p:tgtEl>
                                        <p:attrNameLst>
                                          <p:attrName>style.visibility</p:attrName>
                                        </p:attrNameLst>
                                      </p:cBhvr>
                                      <p:to>
                                        <p:strVal val="visible"/>
                                      </p:to>
                                    </p:set>
                                    <p:anim calcmode="lin" valueType="num">
                                      <p:cBhvr additive="base">
                                        <p:cTn id="151" dur="1000" fill="hold"/>
                                        <p:tgtEl>
                                          <p:spTgt spid="35"/>
                                        </p:tgtEl>
                                        <p:attrNameLst>
                                          <p:attrName>ppt_x</p:attrName>
                                        </p:attrNameLst>
                                      </p:cBhvr>
                                      <p:tavLst>
                                        <p:tav tm="0">
                                          <p:val>
                                            <p:strVal val="1+#ppt_w/2"/>
                                          </p:val>
                                        </p:tav>
                                        <p:tav tm="100000">
                                          <p:val>
                                            <p:strVal val="#ppt_x"/>
                                          </p:val>
                                        </p:tav>
                                      </p:tavLst>
                                    </p:anim>
                                    <p:anim calcmode="lin" valueType="num">
                                      <p:cBhvr additive="base">
                                        <p:cTn id="152" dur="1000" fill="hold"/>
                                        <p:tgtEl>
                                          <p:spTgt spid="35"/>
                                        </p:tgtEl>
                                        <p:attrNameLst>
                                          <p:attrName>ppt_y</p:attrName>
                                        </p:attrNameLst>
                                      </p:cBhvr>
                                      <p:tavLst>
                                        <p:tav tm="0">
                                          <p:val>
                                            <p:strVal val="#ppt_y"/>
                                          </p:val>
                                        </p:tav>
                                        <p:tav tm="100000">
                                          <p:val>
                                            <p:strVal val="#ppt_y"/>
                                          </p:val>
                                        </p:tav>
                                      </p:tavLst>
                                    </p:anim>
                                  </p:childTnLst>
                                </p:cTn>
                              </p:par>
                              <p:par>
                                <p:cTn id="153" presetID="2" presetClass="entr" presetSubtype="2" fill="hold" nodeType="with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additive="base">
                                        <p:cTn id="155" dur="1000" fill="hold"/>
                                        <p:tgtEl>
                                          <p:spTgt spid="36"/>
                                        </p:tgtEl>
                                        <p:attrNameLst>
                                          <p:attrName>ppt_x</p:attrName>
                                        </p:attrNameLst>
                                      </p:cBhvr>
                                      <p:tavLst>
                                        <p:tav tm="0">
                                          <p:val>
                                            <p:strVal val="1+#ppt_w/2"/>
                                          </p:val>
                                        </p:tav>
                                        <p:tav tm="100000">
                                          <p:val>
                                            <p:strVal val="#ppt_x"/>
                                          </p:val>
                                        </p:tav>
                                      </p:tavLst>
                                    </p:anim>
                                    <p:anim calcmode="lin" valueType="num">
                                      <p:cBhvr additive="base">
                                        <p:cTn id="156" dur="1000" fill="hold"/>
                                        <p:tgtEl>
                                          <p:spTgt spid="36"/>
                                        </p:tgtEl>
                                        <p:attrNameLst>
                                          <p:attrName>ppt_y</p:attrName>
                                        </p:attrNameLst>
                                      </p:cBhvr>
                                      <p:tavLst>
                                        <p:tav tm="0">
                                          <p:val>
                                            <p:strVal val="#ppt_y"/>
                                          </p:val>
                                        </p:tav>
                                        <p:tav tm="100000">
                                          <p:val>
                                            <p:strVal val="#ppt_y"/>
                                          </p:val>
                                        </p:tav>
                                      </p:tavLst>
                                    </p:anim>
                                  </p:childTnLst>
                                </p:cTn>
                              </p:par>
                              <p:par>
                                <p:cTn id="157" presetID="2" presetClass="entr" presetSubtype="2" fill="hold"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1000" fill="hold"/>
                                        <p:tgtEl>
                                          <p:spTgt spid="37"/>
                                        </p:tgtEl>
                                        <p:attrNameLst>
                                          <p:attrName>ppt_x</p:attrName>
                                        </p:attrNameLst>
                                      </p:cBhvr>
                                      <p:tavLst>
                                        <p:tav tm="0">
                                          <p:val>
                                            <p:strVal val="1+#ppt_w/2"/>
                                          </p:val>
                                        </p:tav>
                                        <p:tav tm="100000">
                                          <p:val>
                                            <p:strVal val="#ppt_x"/>
                                          </p:val>
                                        </p:tav>
                                      </p:tavLst>
                                    </p:anim>
                                    <p:anim calcmode="lin" valueType="num">
                                      <p:cBhvr additive="base">
                                        <p:cTn id="160" dur="1000" fill="hold"/>
                                        <p:tgtEl>
                                          <p:spTgt spid="37"/>
                                        </p:tgtEl>
                                        <p:attrNameLst>
                                          <p:attrName>ppt_y</p:attrName>
                                        </p:attrNameLst>
                                      </p:cBhvr>
                                      <p:tavLst>
                                        <p:tav tm="0">
                                          <p:val>
                                            <p:strVal val="#ppt_y"/>
                                          </p:val>
                                        </p:tav>
                                        <p:tav tm="100000">
                                          <p:val>
                                            <p:strVal val="#ppt_y"/>
                                          </p:val>
                                        </p:tav>
                                      </p:tavLst>
                                    </p:anim>
                                  </p:childTnLst>
                                </p:cTn>
                              </p:par>
                            </p:childTnLst>
                          </p:cTn>
                        </p:par>
                        <p:par>
                          <p:cTn id="161" fill="hold" nodeType="afterGroup">
                            <p:stCondLst>
                              <p:cond delay="2500"/>
                            </p:stCondLst>
                            <p:childTnLst>
                              <p:par>
                                <p:cTn id="162" presetID="1" presetClass="entr" presetSubtype="0" fill="hold" nodeType="afterEffect">
                                  <p:stCondLst>
                                    <p:cond delay="0"/>
                                  </p:stCondLst>
                                  <p:childTnLst>
                                    <p:set>
                                      <p:cBhvr>
                                        <p:cTn id="163" dur="1" fill="hold">
                                          <p:stCondLst>
                                            <p:cond delay="0"/>
                                          </p:stCondLst>
                                        </p:cTn>
                                        <p:tgtEl>
                                          <p:spTgt spid="32"/>
                                        </p:tgtEl>
                                        <p:attrNameLst>
                                          <p:attrName>style.visibility</p:attrName>
                                        </p:attrNameLst>
                                      </p:cBhvr>
                                      <p:to>
                                        <p:strVal val="visible"/>
                                      </p:to>
                                    </p:set>
                                  </p:childTnLst>
                                </p:cTn>
                              </p:par>
                              <p:par>
                                <p:cTn id="164" presetID="63" presetClass="path" presetSubtype="0" accel="50000" decel="50000" fill="hold" nodeType="withEffect">
                                  <p:stCondLst>
                                    <p:cond delay="0"/>
                                  </p:stCondLst>
                                  <p:childTnLst>
                                    <p:animMotion origin="layout" path="M -1.91036E-6 -2.25451E-6 L 0.72814 -2.25451E-6 " pathEditMode="relative" rAng="0" ptsTypes="AA">
                                      <p:cBhvr>
                                        <p:cTn id="165" dur="2000" fill="hold"/>
                                        <p:tgtEl>
                                          <p:spTgt spid="32"/>
                                        </p:tgtEl>
                                        <p:attrNameLst>
                                          <p:attrName>ppt_x</p:attrName>
                                          <p:attrName>ppt_y</p:attrName>
                                        </p:attrNameLst>
                                      </p:cBhvr>
                                      <p:rCtr x="36400" y="0"/>
                                    </p:animMotion>
                                  </p:childTnLst>
                                </p:cTn>
                              </p:par>
                            </p:childTnLst>
                          </p:cTn>
                        </p:par>
                        <p:par>
                          <p:cTn id="166" fill="hold" nodeType="afterGroup">
                            <p:stCondLst>
                              <p:cond delay="4500"/>
                            </p:stCondLst>
                            <p:childTnLst>
                              <p:par>
                                <p:cTn id="167" presetID="2" presetClass="entr" presetSubtype="2" fill="hold" nodeType="afterEffect">
                                  <p:stCondLst>
                                    <p:cond delay="0"/>
                                  </p:stCondLst>
                                  <p:childTnLst>
                                    <p:set>
                                      <p:cBhvr>
                                        <p:cTn id="168" dur="1" fill="hold">
                                          <p:stCondLst>
                                            <p:cond delay="0"/>
                                          </p:stCondLst>
                                        </p:cTn>
                                        <p:tgtEl>
                                          <p:spTgt spid="38"/>
                                        </p:tgtEl>
                                        <p:attrNameLst>
                                          <p:attrName>style.visibility</p:attrName>
                                        </p:attrNameLst>
                                      </p:cBhvr>
                                      <p:to>
                                        <p:strVal val="visible"/>
                                      </p:to>
                                    </p:set>
                                    <p:anim calcmode="lin" valueType="num">
                                      <p:cBhvr additive="base">
                                        <p:cTn id="169" dur="1000" fill="hold"/>
                                        <p:tgtEl>
                                          <p:spTgt spid="38"/>
                                        </p:tgtEl>
                                        <p:attrNameLst>
                                          <p:attrName>ppt_x</p:attrName>
                                        </p:attrNameLst>
                                      </p:cBhvr>
                                      <p:tavLst>
                                        <p:tav tm="0">
                                          <p:val>
                                            <p:strVal val="1+#ppt_w/2"/>
                                          </p:val>
                                        </p:tav>
                                        <p:tav tm="100000">
                                          <p:val>
                                            <p:strVal val="#ppt_x"/>
                                          </p:val>
                                        </p:tav>
                                      </p:tavLst>
                                    </p:anim>
                                    <p:anim calcmode="lin" valueType="num">
                                      <p:cBhvr additive="base">
                                        <p:cTn id="170" dur="1000" fill="hold"/>
                                        <p:tgtEl>
                                          <p:spTgt spid="38"/>
                                        </p:tgtEl>
                                        <p:attrNameLst>
                                          <p:attrName>ppt_y</p:attrName>
                                        </p:attrNameLst>
                                      </p:cBhvr>
                                      <p:tavLst>
                                        <p:tav tm="0">
                                          <p:val>
                                            <p:strVal val="#ppt_y"/>
                                          </p:val>
                                        </p:tav>
                                        <p:tav tm="100000">
                                          <p:val>
                                            <p:strVal val="#ppt_y"/>
                                          </p:val>
                                        </p:tav>
                                      </p:tavLst>
                                    </p:anim>
                                  </p:childTnLst>
                                </p:cTn>
                              </p:par>
                              <p:par>
                                <p:cTn id="171" presetID="2" presetClass="entr" presetSubtype="2" fill="hold" nodeType="withEffect">
                                  <p:stCondLst>
                                    <p:cond delay="0"/>
                                  </p:stCondLst>
                                  <p:childTnLst>
                                    <p:set>
                                      <p:cBhvr>
                                        <p:cTn id="172" dur="1" fill="hold">
                                          <p:stCondLst>
                                            <p:cond delay="0"/>
                                          </p:stCondLst>
                                        </p:cTn>
                                        <p:tgtEl>
                                          <p:spTgt spid="39"/>
                                        </p:tgtEl>
                                        <p:attrNameLst>
                                          <p:attrName>style.visibility</p:attrName>
                                        </p:attrNameLst>
                                      </p:cBhvr>
                                      <p:to>
                                        <p:strVal val="visible"/>
                                      </p:to>
                                    </p:set>
                                    <p:anim calcmode="lin" valueType="num">
                                      <p:cBhvr additive="base">
                                        <p:cTn id="173" dur="1000" fill="hold"/>
                                        <p:tgtEl>
                                          <p:spTgt spid="39"/>
                                        </p:tgtEl>
                                        <p:attrNameLst>
                                          <p:attrName>ppt_x</p:attrName>
                                        </p:attrNameLst>
                                      </p:cBhvr>
                                      <p:tavLst>
                                        <p:tav tm="0">
                                          <p:val>
                                            <p:strVal val="1+#ppt_w/2"/>
                                          </p:val>
                                        </p:tav>
                                        <p:tav tm="100000">
                                          <p:val>
                                            <p:strVal val="#ppt_x"/>
                                          </p:val>
                                        </p:tav>
                                      </p:tavLst>
                                    </p:anim>
                                    <p:anim calcmode="lin" valueType="num">
                                      <p:cBhvr additive="base">
                                        <p:cTn id="174" dur="1000" fill="hold"/>
                                        <p:tgtEl>
                                          <p:spTgt spid="39"/>
                                        </p:tgtEl>
                                        <p:attrNameLst>
                                          <p:attrName>ppt_y</p:attrName>
                                        </p:attrNameLst>
                                      </p:cBhvr>
                                      <p:tavLst>
                                        <p:tav tm="0">
                                          <p:val>
                                            <p:strVal val="#ppt_y"/>
                                          </p:val>
                                        </p:tav>
                                        <p:tav tm="100000">
                                          <p:val>
                                            <p:strVal val="#ppt_y"/>
                                          </p:val>
                                        </p:tav>
                                      </p:tavLst>
                                    </p:anim>
                                  </p:childTnLst>
                                </p:cTn>
                              </p:par>
                              <p:par>
                                <p:cTn id="175" presetID="2" presetClass="entr" presetSubtype="2" fill="hold" nodeType="withEffect">
                                  <p:stCondLst>
                                    <p:cond delay="0"/>
                                  </p:stCondLst>
                                  <p:childTnLst>
                                    <p:set>
                                      <p:cBhvr>
                                        <p:cTn id="176" dur="1" fill="hold">
                                          <p:stCondLst>
                                            <p:cond delay="0"/>
                                          </p:stCondLst>
                                        </p:cTn>
                                        <p:tgtEl>
                                          <p:spTgt spid="40"/>
                                        </p:tgtEl>
                                        <p:attrNameLst>
                                          <p:attrName>style.visibility</p:attrName>
                                        </p:attrNameLst>
                                      </p:cBhvr>
                                      <p:to>
                                        <p:strVal val="visible"/>
                                      </p:to>
                                    </p:set>
                                    <p:anim calcmode="lin" valueType="num">
                                      <p:cBhvr additive="base">
                                        <p:cTn id="177" dur="1000" fill="hold"/>
                                        <p:tgtEl>
                                          <p:spTgt spid="40"/>
                                        </p:tgtEl>
                                        <p:attrNameLst>
                                          <p:attrName>ppt_x</p:attrName>
                                        </p:attrNameLst>
                                      </p:cBhvr>
                                      <p:tavLst>
                                        <p:tav tm="0">
                                          <p:val>
                                            <p:strVal val="1+#ppt_w/2"/>
                                          </p:val>
                                        </p:tav>
                                        <p:tav tm="100000">
                                          <p:val>
                                            <p:strVal val="#ppt_x"/>
                                          </p:val>
                                        </p:tav>
                                      </p:tavLst>
                                    </p:anim>
                                    <p:anim calcmode="lin" valueType="num">
                                      <p:cBhvr additive="base">
                                        <p:cTn id="178" dur="1000" fill="hold"/>
                                        <p:tgtEl>
                                          <p:spTgt spid="40"/>
                                        </p:tgtEl>
                                        <p:attrNameLst>
                                          <p:attrName>ppt_y</p:attrName>
                                        </p:attrNameLst>
                                      </p:cBhvr>
                                      <p:tavLst>
                                        <p:tav tm="0">
                                          <p:val>
                                            <p:strVal val="#ppt_y"/>
                                          </p:val>
                                        </p:tav>
                                        <p:tav tm="100000">
                                          <p:val>
                                            <p:strVal val="#ppt_y"/>
                                          </p:val>
                                        </p:tav>
                                      </p:tavLst>
                                    </p:anim>
                                  </p:childTnLst>
                                </p:cTn>
                              </p:par>
                              <p:par>
                                <p:cTn id="179" presetID="2" presetClass="entr" presetSubtype="2" fill="hold" nodeType="withEffect">
                                  <p:stCondLst>
                                    <p:cond delay="0"/>
                                  </p:stCondLst>
                                  <p:childTnLst>
                                    <p:set>
                                      <p:cBhvr>
                                        <p:cTn id="180" dur="1" fill="hold">
                                          <p:stCondLst>
                                            <p:cond delay="0"/>
                                          </p:stCondLst>
                                        </p:cTn>
                                        <p:tgtEl>
                                          <p:spTgt spid="41"/>
                                        </p:tgtEl>
                                        <p:attrNameLst>
                                          <p:attrName>style.visibility</p:attrName>
                                        </p:attrNameLst>
                                      </p:cBhvr>
                                      <p:to>
                                        <p:strVal val="visible"/>
                                      </p:to>
                                    </p:set>
                                    <p:anim calcmode="lin" valueType="num">
                                      <p:cBhvr additive="base">
                                        <p:cTn id="181" dur="1000" fill="hold"/>
                                        <p:tgtEl>
                                          <p:spTgt spid="41"/>
                                        </p:tgtEl>
                                        <p:attrNameLst>
                                          <p:attrName>ppt_x</p:attrName>
                                        </p:attrNameLst>
                                      </p:cBhvr>
                                      <p:tavLst>
                                        <p:tav tm="0">
                                          <p:val>
                                            <p:strVal val="1+#ppt_w/2"/>
                                          </p:val>
                                        </p:tav>
                                        <p:tav tm="100000">
                                          <p:val>
                                            <p:strVal val="#ppt_x"/>
                                          </p:val>
                                        </p:tav>
                                      </p:tavLst>
                                    </p:anim>
                                    <p:anim calcmode="lin" valueType="num">
                                      <p:cBhvr additive="base">
                                        <p:cTn id="182" dur="1000" fill="hold"/>
                                        <p:tgtEl>
                                          <p:spTgt spid="41"/>
                                        </p:tgtEl>
                                        <p:attrNameLst>
                                          <p:attrName>ppt_y</p:attrName>
                                        </p:attrNameLst>
                                      </p:cBhvr>
                                      <p:tavLst>
                                        <p:tav tm="0">
                                          <p:val>
                                            <p:strVal val="#ppt_y"/>
                                          </p:val>
                                        </p:tav>
                                        <p:tav tm="100000">
                                          <p:val>
                                            <p:strVal val="#ppt_y"/>
                                          </p:val>
                                        </p:tav>
                                      </p:tavLst>
                                    </p:anim>
                                  </p:childTnLst>
                                </p:cTn>
                              </p:par>
                            </p:childTnLst>
                          </p:cTn>
                        </p:par>
                        <p:par>
                          <p:cTn id="183" fill="hold" nodeType="afterGroup">
                            <p:stCondLst>
                              <p:cond delay="5500"/>
                            </p:stCondLst>
                            <p:childTnLst>
                              <p:par>
                                <p:cTn id="184" presetID="1" presetClass="entr" presetSubtype="0" fill="hold" nodeType="afterEffect">
                                  <p:stCondLst>
                                    <p:cond delay="0"/>
                                  </p:stCondLst>
                                  <p:childTnLst>
                                    <p:set>
                                      <p:cBhvr>
                                        <p:cTn id="185" dur="1" fill="hold">
                                          <p:stCondLst>
                                            <p:cond delay="0"/>
                                          </p:stCondLst>
                                        </p:cTn>
                                        <p:tgtEl>
                                          <p:spTgt spid="33"/>
                                        </p:tgtEl>
                                        <p:attrNameLst>
                                          <p:attrName>style.visibility</p:attrName>
                                        </p:attrNameLst>
                                      </p:cBhvr>
                                      <p:to>
                                        <p:strVal val="visible"/>
                                      </p:to>
                                    </p:set>
                                  </p:childTnLst>
                                </p:cTn>
                              </p:par>
                              <p:par>
                                <p:cTn id="186" presetID="63" presetClass="path" presetSubtype="0" accel="50000" decel="50000" fill="hold" nodeType="withEffect">
                                  <p:stCondLst>
                                    <p:cond delay="0"/>
                                  </p:stCondLst>
                                  <p:childTnLst>
                                    <p:animMotion origin="layout" path="M 3.52941E-6 3.77425E-6 L 0.74794 3.77425E-6 " pathEditMode="relative" rAng="0" ptsTypes="AA">
                                      <p:cBhvr>
                                        <p:cTn id="187" dur="2000" fill="hold"/>
                                        <p:tgtEl>
                                          <p:spTgt spid="33"/>
                                        </p:tgtEl>
                                        <p:attrNameLst>
                                          <p:attrName>ppt_x</p:attrName>
                                          <p:attrName>ppt_y</p:attrName>
                                        </p:attrNameLst>
                                      </p:cBhvr>
                                      <p:rCtr x="37397" y="0"/>
                                    </p:animMotion>
                                  </p:childTnLst>
                                </p:cTn>
                              </p:par>
                            </p:childTnLst>
                          </p:cTn>
                        </p:par>
                        <p:par>
                          <p:cTn id="188" fill="hold" nodeType="afterGroup">
                            <p:stCondLst>
                              <p:cond delay="7500"/>
                            </p:stCondLst>
                            <p:childTnLst>
                              <p:par>
                                <p:cTn id="189" presetID="2" presetClass="entr" presetSubtype="2" fill="hold" nodeType="afterEffect">
                                  <p:stCondLst>
                                    <p:cond delay="0"/>
                                  </p:stCondLst>
                                  <p:childTnLst>
                                    <p:set>
                                      <p:cBhvr>
                                        <p:cTn id="190" dur="1" fill="hold">
                                          <p:stCondLst>
                                            <p:cond delay="0"/>
                                          </p:stCondLst>
                                        </p:cTn>
                                        <p:tgtEl>
                                          <p:spTgt spid="42"/>
                                        </p:tgtEl>
                                        <p:attrNameLst>
                                          <p:attrName>style.visibility</p:attrName>
                                        </p:attrNameLst>
                                      </p:cBhvr>
                                      <p:to>
                                        <p:strVal val="visible"/>
                                      </p:to>
                                    </p:set>
                                    <p:anim calcmode="lin" valueType="num">
                                      <p:cBhvr additive="base">
                                        <p:cTn id="191" dur="1000" fill="hold"/>
                                        <p:tgtEl>
                                          <p:spTgt spid="42"/>
                                        </p:tgtEl>
                                        <p:attrNameLst>
                                          <p:attrName>ppt_x</p:attrName>
                                        </p:attrNameLst>
                                      </p:cBhvr>
                                      <p:tavLst>
                                        <p:tav tm="0">
                                          <p:val>
                                            <p:strVal val="1+#ppt_w/2"/>
                                          </p:val>
                                        </p:tav>
                                        <p:tav tm="100000">
                                          <p:val>
                                            <p:strVal val="#ppt_x"/>
                                          </p:val>
                                        </p:tav>
                                      </p:tavLst>
                                    </p:anim>
                                    <p:anim calcmode="lin" valueType="num">
                                      <p:cBhvr additive="base">
                                        <p:cTn id="192" dur="1000" fill="hold"/>
                                        <p:tgtEl>
                                          <p:spTgt spid="42"/>
                                        </p:tgtEl>
                                        <p:attrNameLst>
                                          <p:attrName>ppt_y</p:attrName>
                                        </p:attrNameLst>
                                      </p:cBhvr>
                                      <p:tavLst>
                                        <p:tav tm="0">
                                          <p:val>
                                            <p:strVal val="#ppt_y"/>
                                          </p:val>
                                        </p:tav>
                                        <p:tav tm="100000">
                                          <p:val>
                                            <p:strVal val="#ppt_y"/>
                                          </p:val>
                                        </p:tav>
                                      </p:tavLst>
                                    </p:anim>
                                  </p:childTnLst>
                                </p:cTn>
                              </p:par>
                              <p:par>
                                <p:cTn id="193" presetID="2" presetClass="entr" presetSubtype="2" fill="hold" nodeType="withEffect">
                                  <p:stCondLst>
                                    <p:cond delay="0"/>
                                  </p:stCondLst>
                                  <p:childTnLst>
                                    <p:set>
                                      <p:cBhvr>
                                        <p:cTn id="194" dur="1" fill="hold">
                                          <p:stCondLst>
                                            <p:cond delay="0"/>
                                          </p:stCondLst>
                                        </p:cTn>
                                        <p:tgtEl>
                                          <p:spTgt spid="43"/>
                                        </p:tgtEl>
                                        <p:attrNameLst>
                                          <p:attrName>style.visibility</p:attrName>
                                        </p:attrNameLst>
                                      </p:cBhvr>
                                      <p:to>
                                        <p:strVal val="visible"/>
                                      </p:to>
                                    </p:set>
                                    <p:anim calcmode="lin" valueType="num">
                                      <p:cBhvr additive="base">
                                        <p:cTn id="195" dur="1000" fill="hold"/>
                                        <p:tgtEl>
                                          <p:spTgt spid="43"/>
                                        </p:tgtEl>
                                        <p:attrNameLst>
                                          <p:attrName>ppt_x</p:attrName>
                                        </p:attrNameLst>
                                      </p:cBhvr>
                                      <p:tavLst>
                                        <p:tav tm="0">
                                          <p:val>
                                            <p:strVal val="1+#ppt_w/2"/>
                                          </p:val>
                                        </p:tav>
                                        <p:tav tm="100000">
                                          <p:val>
                                            <p:strVal val="#ppt_x"/>
                                          </p:val>
                                        </p:tav>
                                      </p:tavLst>
                                    </p:anim>
                                    <p:anim calcmode="lin" valueType="num">
                                      <p:cBhvr additive="base">
                                        <p:cTn id="196" dur="1000" fill="hold"/>
                                        <p:tgtEl>
                                          <p:spTgt spid="43"/>
                                        </p:tgtEl>
                                        <p:attrNameLst>
                                          <p:attrName>ppt_y</p:attrName>
                                        </p:attrNameLst>
                                      </p:cBhvr>
                                      <p:tavLst>
                                        <p:tav tm="0">
                                          <p:val>
                                            <p:strVal val="#ppt_y"/>
                                          </p:val>
                                        </p:tav>
                                        <p:tav tm="100000">
                                          <p:val>
                                            <p:strVal val="#ppt_y"/>
                                          </p:val>
                                        </p:tav>
                                      </p:tavLst>
                                    </p:anim>
                                  </p:childTnLst>
                                </p:cTn>
                              </p:par>
                              <p:par>
                                <p:cTn id="197" presetID="2" presetClass="entr" presetSubtype="2" fill="hold" nodeType="withEffect">
                                  <p:stCondLst>
                                    <p:cond delay="0"/>
                                  </p:stCondLst>
                                  <p:childTnLst>
                                    <p:set>
                                      <p:cBhvr>
                                        <p:cTn id="198" dur="1" fill="hold">
                                          <p:stCondLst>
                                            <p:cond delay="0"/>
                                          </p:stCondLst>
                                        </p:cTn>
                                        <p:tgtEl>
                                          <p:spTgt spid="44"/>
                                        </p:tgtEl>
                                        <p:attrNameLst>
                                          <p:attrName>style.visibility</p:attrName>
                                        </p:attrNameLst>
                                      </p:cBhvr>
                                      <p:to>
                                        <p:strVal val="visible"/>
                                      </p:to>
                                    </p:set>
                                    <p:anim calcmode="lin" valueType="num">
                                      <p:cBhvr additive="base">
                                        <p:cTn id="199" dur="1000" fill="hold"/>
                                        <p:tgtEl>
                                          <p:spTgt spid="44"/>
                                        </p:tgtEl>
                                        <p:attrNameLst>
                                          <p:attrName>ppt_x</p:attrName>
                                        </p:attrNameLst>
                                      </p:cBhvr>
                                      <p:tavLst>
                                        <p:tav tm="0">
                                          <p:val>
                                            <p:strVal val="1+#ppt_w/2"/>
                                          </p:val>
                                        </p:tav>
                                        <p:tav tm="100000">
                                          <p:val>
                                            <p:strVal val="#ppt_x"/>
                                          </p:val>
                                        </p:tav>
                                      </p:tavLst>
                                    </p:anim>
                                    <p:anim calcmode="lin" valueType="num">
                                      <p:cBhvr additive="base">
                                        <p:cTn id="200" dur="1000" fill="hold"/>
                                        <p:tgtEl>
                                          <p:spTgt spid="44"/>
                                        </p:tgtEl>
                                        <p:attrNameLst>
                                          <p:attrName>ppt_y</p:attrName>
                                        </p:attrNameLst>
                                      </p:cBhvr>
                                      <p:tavLst>
                                        <p:tav tm="0">
                                          <p:val>
                                            <p:strVal val="#ppt_y"/>
                                          </p:val>
                                        </p:tav>
                                        <p:tav tm="100000">
                                          <p:val>
                                            <p:strVal val="#ppt_y"/>
                                          </p:val>
                                        </p:tav>
                                      </p:tavLst>
                                    </p:anim>
                                  </p:childTnLst>
                                </p:cTn>
                              </p:par>
                              <p:par>
                                <p:cTn id="201" presetID="2" presetClass="entr" presetSubtype="2" fill="hold" nodeType="withEffect">
                                  <p:stCondLst>
                                    <p:cond delay="0"/>
                                  </p:stCondLst>
                                  <p:childTnLst>
                                    <p:set>
                                      <p:cBhvr>
                                        <p:cTn id="202" dur="1" fill="hold">
                                          <p:stCondLst>
                                            <p:cond delay="0"/>
                                          </p:stCondLst>
                                        </p:cTn>
                                        <p:tgtEl>
                                          <p:spTgt spid="45"/>
                                        </p:tgtEl>
                                        <p:attrNameLst>
                                          <p:attrName>style.visibility</p:attrName>
                                        </p:attrNameLst>
                                      </p:cBhvr>
                                      <p:to>
                                        <p:strVal val="visible"/>
                                      </p:to>
                                    </p:set>
                                    <p:anim calcmode="lin" valueType="num">
                                      <p:cBhvr additive="base">
                                        <p:cTn id="203" dur="1000" fill="hold"/>
                                        <p:tgtEl>
                                          <p:spTgt spid="45"/>
                                        </p:tgtEl>
                                        <p:attrNameLst>
                                          <p:attrName>ppt_x</p:attrName>
                                        </p:attrNameLst>
                                      </p:cBhvr>
                                      <p:tavLst>
                                        <p:tav tm="0">
                                          <p:val>
                                            <p:strVal val="1+#ppt_w/2"/>
                                          </p:val>
                                        </p:tav>
                                        <p:tav tm="100000">
                                          <p:val>
                                            <p:strVal val="#ppt_x"/>
                                          </p:val>
                                        </p:tav>
                                      </p:tavLst>
                                    </p:anim>
                                    <p:anim calcmode="lin" valueType="num">
                                      <p:cBhvr additive="base">
                                        <p:cTn id="204" dur="1000" fill="hold"/>
                                        <p:tgtEl>
                                          <p:spTgt spid="45"/>
                                        </p:tgtEl>
                                        <p:attrNameLst>
                                          <p:attrName>ppt_y</p:attrName>
                                        </p:attrNameLst>
                                      </p:cBhvr>
                                      <p:tavLst>
                                        <p:tav tm="0">
                                          <p:val>
                                            <p:strVal val="#ppt_y"/>
                                          </p:val>
                                        </p:tav>
                                        <p:tav tm="100000">
                                          <p:val>
                                            <p:strVal val="#ppt_y"/>
                                          </p:val>
                                        </p:tav>
                                      </p:tavLst>
                                    </p:anim>
                                  </p:childTnLst>
                                </p:cTn>
                              </p:par>
                            </p:childTnLst>
                          </p:cTn>
                        </p:par>
                        <p:par>
                          <p:cTn id="205" fill="hold" nodeType="afterGroup">
                            <p:stCondLst>
                              <p:cond delay="8500"/>
                            </p:stCondLst>
                            <p:childTnLst>
                              <p:par>
                                <p:cTn id="206" presetID="22" presetClass="entr" presetSubtype="8" fill="hold" grpId="0" nodeType="afterEffect">
                                  <p:stCondLst>
                                    <p:cond delay="0"/>
                                  </p:stCondLst>
                                  <p:childTnLst>
                                    <p:set>
                                      <p:cBhvr>
                                        <p:cTn id="207" dur="1" fill="hold">
                                          <p:stCondLst>
                                            <p:cond delay="0"/>
                                          </p:stCondLst>
                                        </p:cTn>
                                        <p:tgtEl>
                                          <p:spTgt spid="8"/>
                                        </p:tgtEl>
                                        <p:attrNameLst>
                                          <p:attrName>style.visibility</p:attrName>
                                        </p:attrNameLst>
                                      </p:cBhvr>
                                      <p:to>
                                        <p:strVal val="visible"/>
                                      </p:to>
                                    </p:set>
                                    <p:animEffect transition="in" filter="wipe(left)">
                                      <p:cBhvr>
                                        <p:cTn id="20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8" grpId="0"/>
      <p:bldP spid="4" grpId="0"/>
      <p:bldP spid="4" grpId="1"/>
      <p:bldP spid="31" grpId="0" build="p"/>
      <p:bldP spid="31" grpId="1" build="p"/>
      <p:bldP spid="5" grpId="0"/>
      <p:bldP spid="5" grpId="1"/>
      <p:bldP spid="46" grpId="0" build="p"/>
      <p:bldP spid="47" grpId="0" animBg="1"/>
      <p:bldP spid="47"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Image 8" descr="foulard.jpg">
            <a:extLst>
              <a:ext uri="{FF2B5EF4-FFF2-40B4-BE49-F238E27FC236}">
                <a16:creationId xmlns:a16="http://schemas.microsoft.com/office/drawing/2014/main" id="{4CD73156-5A07-41D7-8FEC-7AB5129302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04579" y="942805"/>
            <a:ext cx="2296576" cy="153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 name="Espace réservé du texte 1">
            <a:extLst>
              <a:ext uri="{FF2B5EF4-FFF2-40B4-BE49-F238E27FC236}">
                <a16:creationId xmlns:a16="http://schemas.microsoft.com/office/drawing/2014/main" id="{56A209D7-93ED-4C2F-B9AF-0F4B93A61D76}"/>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a:latin typeface="Calibri" pitchFamily="34" charset="0"/>
              </a:rPr>
              <a:t>Le marché de Provence</a:t>
            </a:r>
          </a:p>
        </p:txBody>
      </p:sp>
      <p:sp>
        <p:nvSpPr>
          <p:cNvPr id="8" name="ZoneTexte 7">
            <a:extLst>
              <a:ext uri="{FF2B5EF4-FFF2-40B4-BE49-F238E27FC236}">
                <a16:creationId xmlns:a16="http://schemas.microsoft.com/office/drawing/2014/main" id="{C33D65E4-9375-4ECD-987D-6813D589A7E7}"/>
              </a:ext>
            </a:extLst>
          </p:cNvPr>
          <p:cNvSpPr txBox="1">
            <a:spLocks noChangeArrowheads="1"/>
          </p:cNvSpPr>
          <p:nvPr/>
        </p:nvSpPr>
        <p:spPr bwMode="auto">
          <a:xfrm>
            <a:off x="1354024" y="862728"/>
            <a:ext cx="7648204" cy="132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En revanche, le vendeur de foulards est heureux d'avoir obtenu autant d'œufs. Il a pu faire ses courses (pain, fruits, légumes, etc.)…</a:t>
            </a:r>
          </a:p>
        </p:txBody>
      </p:sp>
      <p:pic>
        <p:nvPicPr>
          <p:cNvPr id="10" name="Image 9" descr="œufs.png">
            <a:extLst>
              <a:ext uri="{FF2B5EF4-FFF2-40B4-BE49-F238E27FC236}">
                <a16:creationId xmlns:a16="http://schemas.microsoft.com/office/drawing/2014/main" id="{8B89D249-6474-4D8A-81E3-7C6BE80D48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252" y="3565737"/>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0" descr="œufs.png">
            <a:extLst>
              <a:ext uri="{FF2B5EF4-FFF2-40B4-BE49-F238E27FC236}">
                <a16:creationId xmlns:a16="http://schemas.microsoft.com/office/drawing/2014/main" id="{609AD0BF-2A31-4060-A844-F98868CD8B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75981" y="3716828"/>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descr="œufs.png">
            <a:extLst>
              <a:ext uri="{FF2B5EF4-FFF2-40B4-BE49-F238E27FC236}">
                <a16:creationId xmlns:a16="http://schemas.microsoft.com/office/drawing/2014/main" id="{C89D948F-9AB9-4737-A2D1-DDBA6057B9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92711" y="3565737"/>
            <a:ext cx="74185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2" descr="œufs.png">
            <a:extLst>
              <a:ext uri="{FF2B5EF4-FFF2-40B4-BE49-F238E27FC236}">
                <a16:creationId xmlns:a16="http://schemas.microsoft.com/office/drawing/2014/main" id="{C07257F8-F67F-4643-B55A-F0BF44FCB0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64394" y="3565737"/>
            <a:ext cx="74185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descr="œufs.png">
            <a:extLst>
              <a:ext uri="{FF2B5EF4-FFF2-40B4-BE49-F238E27FC236}">
                <a16:creationId xmlns:a16="http://schemas.microsoft.com/office/drawing/2014/main" id="{77683182-10D0-4F04-A758-D89FDB6759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81916" y="2595736"/>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14" descr="œufs.png">
            <a:extLst>
              <a:ext uri="{FF2B5EF4-FFF2-40B4-BE49-F238E27FC236}">
                <a16:creationId xmlns:a16="http://schemas.microsoft.com/office/drawing/2014/main" id="{DA183F27-0A26-4B16-BE23-0AEDDAABDC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98645" y="2595736"/>
            <a:ext cx="743365"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5" descr="œufs.png">
            <a:extLst>
              <a:ext uri="{FF2B5EF4-FFF2-40B4-BE49-F238E27FC236}">
                <a16:creationId xmlns:a16="http://schemas.microsoft.com/office/drawing/2014/main" id="{5E6415B2-5447-494B-B285-9358CB59CD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375" y="2595736"/>
            <a:ext cx="741854"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 16" descr="œufs.png">
            <a:extLst>
              <a:ext uri="{FF2B5EF4-FFF2-40B4-BE49-F238E27FC236}">
                <a16:creationId xmlns:a16="http://schemas.microsoft.com/office/drawing/2014/main" id="{A1923A62-3B27-4A81-9555-97A6464C20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7058" y="2595736"/>
            <a:ext cx="741854" cy="54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17" descr="œufs.png">
            <a:extLst>
              <a:ext uri="{FF2B5EF4-FFF2-40B4-BE49-F238E27FC236}">
                <a16:creationId xmlns:a16="http://schemas.microsoft.com/office/drawing/2014/main" id="{A265C65B-5071-4252-9015-4A8EDBB7DE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95513" y="3080738"/>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18" descr="œufs.png">
            <a:extLst>
              <a:ext uri="{FF2B5EF4-FFF2-40B4-BE49-F238E27FC236}">
                <a16:creationId xmlns:a16="http://schemas.microsoft.com/office/drawing/2014/main" id="{EDF23666-CB72-4469-974F-6D4AE8131B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12243" y="3080738"/>
            <a:ext cx="74336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19" descr="œufs.png">
            <a:extLst>
              <a:ext uri="{FF2B5EF4-FFF2-40B4-BE49-F238E27FC236}">
                <a16:creationId xmlns:a16="http://schemas.microsoft.com/office/drawing/2014/main" id="{6FC0BEDD-AC72-4EB4-A982-D3652418E3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28973" y="3080738"/>
            <a:ext cx="74185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20" descr="œufs.png">
            <a:extLst>
              <a:ext uri="{FF2B5EF4-FFF2-40B4-BE49-F238E27FC236}">
                <a16:creationId xmlns:a16="http://schemas.microsoft.com/office/drawing/2014/main" id="{189B0AFB-B60E-4684-B8AE-868517F1D9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00656" y="3080738"/>
            <a:ext cx="741855" cy="5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21" descr="fruits et légumes.png">
            <a:extLst>
              <a:ext uri="{FF2B5EF4-FFF2-40B4-BE49-F238E27FC236}">
                <a16:creationId xmlns:a16="http://schemas.microsoft.com/office/drawing/2014/main" id="{A94FCCF5-76E3-40E1-8799-EB95D7D63A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4899" y="5162765"/>
            <a:ext cx="1450469" cy="149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age 22" descr="légumes.png">
            <a:extLst>
              <a:ext uri="{FF2B5EF4-FFF2-40B4-BE49-F238E27FC236}">
                <a16:creationId xmlns:a16="http://schemas.microsoft.com/office/drawing/2014/main" id="{7E407E06-F9C9-41D2-A03F-53C1AF8F78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15898" y="5489121"/>
            <a:ext cx="1450469" cy="96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23" descr="pain.png">
            <a:extLst>
              <a:ext uri="{FF2B5EF4-FFF2-40B4-BE49-F238E27FC236}">
                <a16:creationId xmlns:a16="http://schemas.microsoft.com/office/drawing/2014/main" id="{6EF76D9B-D4F0-4AA2-8BC6-4276FA42A99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4803" y="5321410"/>
            <a:ext cx="1856902" cy="13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09079FFF-9711-44DA-8E88-AD141D2ED47D}"/>
              </a:ext>
            </a:extLst>
          </p:cNvPr>
          <p:cNvSpPr>
            <a:spLocks noChangeArrowheads="1"/>
          </p:cNvSpPr>
          <p:nvPr/>
        </p:nvSpPr>
        <p:spPr bwMode="auto">
          <a:xfrm>
            <a:off x="1354024" y="4729135"/>
            <a:ext cx="9452225"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665">
                <a:latin typeface="Calibri" panose="020F0502020204030204" pitchFamily="34" charset="0"/>
              </a:rPr>
              <a:t>… Il ne va pas tout dépenser, il compte bien revenir demain avec ses œufs et faire de nouveaux achats.</a:t>
            </a:r>
            <a:endParaRPr lang="fr-FR" altLang="fr-FR" sz="2665"/>
          </a:p>
        </p:txBody>
      </p:sp>
      <p:pic>
        <p:nvPicPr>
          <p:cNvPr id="11285" name="Image 6">
            <a:extLst>
              <a:ext uri="{FF2B5EF4-FFF2-40B4-BE49-F238E27FC236}">
                <a16:creationId xmlns:a16="http://schemas.microsoft.com/office/drawing/2014/main" id="{01721494-BF64-4B1C-8605-3ACB65F1D0B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44008" y="2169661"/>
            <a:ext cx="2065408" cy="239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Connecteur droit avec flèche 27">
            <a:extLst>
              <a:ext uri="{FF2B5EF4-FFF2-40B4-BE49-F238E27FC236}">
                <a16:creationId xmlns:a16="http://schemas.microsoft.com/office/drawing/2014/main" id="{7131A701-33E3-45C0-AF9C-40EB7B486DFA}"/>
              </a:ext>
            </a:extLst>
          </p:cNvPr>
          <p:cNvCxnSpPr/>
          <p:nvPr/>
        </p:nvCxnSpPr>
        <p:spPr>
          <a:xfrm>
            <a:off x="4341084" y="5959011"/>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9" name="ZoneTexte 28">
            <a:extLst>
              <a:ext uri="{FF2B5EF4-FFF2-40B4-BE49-F238E27FC236}">
                <a16:creationId xmlns:a16="http://schemas.microsoft.com/office/drawing/2014/main" id="{33586870-4839-4B38-A126-08F0D3DF113C}"/>
              </a:ext>
            </a:extLst>
          </p:cNvPr>
          <p:cNvSpPr txBox="1">
            <a:spLocks noChangeArrowheads="1"/>
          </p:cNvSpPr>
          <p:nvPr/>
        </p:nvSpPr>
        <p:spPr bwMode="auto">
          <a:xfrm>
            <a:off x="5413827" y="5637190"/>
            <a:ext cx="5371269" cy="102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046">
                <a:solidFill>
                  <a:srgbClr val="3BA9D1"/>
                </a:solidFill>
                <a:latin typeface="Calibri" panose="020F0502020204030204" pitchFamily="34" charset="0"/>
              </a:rPr>
              <a:t>La 3</a:t>
            </a:r>
            <a:r>
              <a:rPr lang="fr-FR" altLang="fr-FR" sz="3046" baseline="30000">
                <a:solidFill>
                  <a:srgbClr val="3BA9D1"/>
                </a:solidFill>
                <a:latin typeface="Calibri" panose="020F0502020204030204" pitchFamily="34" charset="0"/>
              </a:rPr>
              <a:t>e</a:t>
            </a:r>
            <a:r>
              <a:rPr lang="fr-FR" altLang="fr-FR" sz="3046">
                <a:solidFill>
                  <a:srgbClr val="3BA9D1"/>
                </a:solidFill>
                <a:latin typeface="Calibri" panose="020F0502020204030204" pitchFamily="34" charset="0"/>
              </a:rPr>
              <a:t> fonction de la monnaie :</a:t>
            </a:r>
          </a:p>
          <a:p>
            <a:pPr eaLnBrk="1" hangingPunct="1"/>
            <a:r>
              <a:rPr lang="fr-FR" altLang="fr-FR" sz="3046">
                <a:solidFill>
                  <a:srgbClr val="3BA9D1"/>
                </a:solidFill>
                <a:latin typeface="Calibri" panose="020F0502020204030204" pitchFamily="34" charset="0"/>
              </a:rPr>
              <a:t>c'est </a:t>
            </a:r>
            <a:r>
              <a:rPr lang="fr-FR" altLang="fr-FR" sz="3046" b="1">
                <a:solidFill>
                  <a:srgbClr val="3BA9D1"/>
                </a:solidFill>
                <a:latin typeface="Calibri" panose="020F0502020204030204" pitchFamily="34" charset="0"/>
              </a:rPr>
              <a:t>une réserve de valeur.</a:t>
            </a:r>
            <a:endParaRPr lang="fr-FR" altLang="fr-FR" sz="3046">
              <a:solidFill>
                <a:srgbClr val="3BA9D1"/>
              </a:solidFill>
              <a:latin typeface="Calibri" panose="020F0502020204030204" pitchFamily="34" charset="0"/>
            </a:endParaRPr>
          </a:p>
        </p:txBody>
      </p:sp>
      <p:sp>
        <p:nvSpPr>
          <p:cNvPr id="26" name="Rectangle à coins arrondis 25">
            <a:extLst>
              <a:ext uri="{FF2B5EF4-FFF2-40B4-BE49-F238E27FC236}">
                <a16:creationId xmlns:a16="http://schemas.microsoft.com/office/drawing/2014/main" id="{B3520698-C553-4B5B-B8EE-C625E560E40F}"/>
              </a:ext>
            </a:extLst>
          </p:cNvPr>
          <p:cNvSpPr/>
          <p:nvPr/>
        </p:nvSpPr>
        <p:spPr>
          <a:xfrm>
            <a:off x="4141644" y="5652298"/>
            <a:ext cx="6484806" cy="1075765"/>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1000"/>
                                        <p:tgtEl>
                                          <p:spTgt spid="24"/>
                                        </p:tgtEl>
                                        <p:attrNameLst>
                                          <p:attrName>ppt_y</p:attrName>
                                        </p:attrNameLst>
                                      </p:cBhvr>
                                      <p:tavLst>
                                        <p:tav tm="0">
                                          <p:val>
                                            <p:strVal val="#ppt_y+#ppt_h*1.125000"/>
                                          </p:val>
                                        </p:tav>
                                        <p:tav tm="100000">
                                          <p:val>
                                            <p:strVal val="#ppt_y"/>
                                          </p:val>
                                        </p:tav>
                                      </p:tavLst>
                                    </p:anim>
                                    <p:animEffect transition="in" filter="wipe(up)">
                                      <p:cBhvr>
                                        <p:cTn id="50" dur="1000"/>
                                        <p:tgtEl>
                                          <p:spTgt spid="24"/>
                                        </p:tgtEl>
                                      </p:cBhvr>
                                    </p:animEffect>
                                  </p:childTnLst>
                                </p:cTn>
                              </p:par>
                            </p:childTnLst>
                          </p:cTn>
                        </p:par>
                        <p:par>
                          <p:cTn id="51" fill="hold" nodeType="afterGroup">
                            <p:stCondLst>
                              <p:cond delay="1000"/>
                            </p:stCondLst>
                            <p:childTnLst>
                              <p:par>
                                <p:cTn id="52" presetID="0" presetClass="path" presetSubtype="0" accel="50000" decel="50000" fill="hold" nodeType="afterEffect">
                                  <p:stCondLst>
                                    <p:cond delay="0"/>
                                  </p:stCondLst>
                                  <p:childTnLst>
                                    <p:animMotion origin="layout" path="M -8.22803E-7 -4.27407E-7 L 0.22671 -0.42807 " pathEditMode="relative" rAng="0" ptsTypes="AA">
                                      <p:cBhvr>
                                        <p:cTn id="53" dur="2000" fill="hold"/>
                                        <p:tgtEl>
                                          <p:spTgt spid="24"/>
                                        </p:tgtEl>
                                        <p:attrNameLst>
                                          <p:attrName>ppt_x</p:attrName>
                                          <p:attrName>ppt_y</p:attrName>
                                        </p:attrNameLst>
                                      </p:cBhvr>
                                      <p:rCtr x="11328" y="-21414"/>
                                    </p:animMotion>
                                  </p:childTnLst>
                                </p:cTn>
                              </p:par>
                              <p:par>
                                <p:cTn id="54" presetID="0" presetClass="path" presetSubtype="0" accel="50000" decel="50000" fill="hold" nodeType="withEffect">
                                  <p:stCondLst>
                                    <p:cond delay="0"/>
                                  </p:stCondLst>
                                  <p:childTnLst>
                                    <p:animMotion origin="layout" path="M 4.61358E-7 -4.62437E-6 L -0.67279 0.31395 " pathEditMode="relative" rAng="0" ptsTypes="AA">
                                      <p:cBhvr>
                                        <p:cTn id="55" dur="2000" fill="hold"/>
                                        <p:tgtEl>
                                          <p:spTgt spid="10"/>
                                        </p:tgtEl>
                                        <p:attrNameLst>
                                          <p:attrName>ppt_x</p:attrName>
                                          <p:attrName>ppt_y</p:attrName>
                                        </p:attrNameLst>
                                      </p:cBhvr>
                                      <p:rCtr x="-33647" y="15686"/>
                                    </p:animMotion>
                                  </p:childTnLst>
                                </p:cTn>
                              </p:par>
                            </p:childTnLst>
                          </p:cTn>
                        </p:par>
                        <p:par>
                          <p:cTn id="56" fill="hold" nodeType="afterGroup">
                            <p:stCondLst>
                              <p:cond delay="3000"/>
                            </p:stCondLst>
                            <p:childTnLst>
                              <p:par>
                                <p:cTn id="57" presetID="12" presetClass="entr" presetSubtype="4"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p:tgtEl>
                                          <p:spTgt spid="22"/>
                                        </p:tgtEl>
                                        <p:attrNameLst>
                                          <p:attrName>ppt_y</p:attrName>
                                        </p:attrNameLst>
                                      </p:cBhvr>
                                      <p:tavLst>
                                        <p:tav tm="0">
                                          <p:val>
                                            <p:strVal val="#ppt_y+#ppt_h*1.125000"/>
                                          </p:val>
                                        </p:tav>
                                        <p:tav tm="100000">
                                          <p:val>
                                            <p:strVal val="#ppt_y"/>
                                          </p:val>
                                        </p:tav>
                                      </p:tavLst>
                                    </p:anim>
                                    <p:animEffect transition="in" filter="wipe(up)">
                                      <p:cBhvr>
                                        <p:cTn id="60" dur="1000"/>
                                        <p:tgtEl>
                                          <p:spTgt spid="22"/>
                                        </p:tgtEl>
                                      </p:cBhvr>
                                    </p:animEffect>
                                  </p:childTnLst>
                                </p:cTn>
                              </p:par>
                            </p:childTnLst>
                          </p:cTn>
                        </p:par>
                        <p:par>
                          <p:cTn id="61" fill="hold" nodeType="afterGroup">
                            <p:stCondLst>
                              <p:cond delay="4000"/>
                            </p:stCondLst>
                            <p:childTnLst>
                              <p:par>
                                <p:cTn id="62" presetID="0" presetClass="path" presetSubtype="0" accel="50000" decel="50000" fill="hold" nodeType="afterEffect">
                                  <p:stCondLst>
                                    <p:cond delay="0"/>
                                  </p:stCondLst>
                                  <p:childTnLst>
                                    <p:animMotion origin="layout" path="M 2.17455E-7 -3.84666E-6 L 0.18234 -0.41639 " pathEditMode="relative" rAng="0" ptsTypes="AA">
                                      <p:cBhvr>
                                        <p:cTn id="63" dur="2000" fill="hold"/>
                                        <p:tgtEl>
                                          <p:spTgt spid="22"/>
                                        </p:tgtEl>
                                        <p:attrNameLst>
                                          <p:attrName>ppt_x</p:attrName>
                                          <p:attrName>ppt_y</p:attrName>
                                        </p:attrNameLst>
                                      </p:cBhvr>
                                      <p:rCtr x="9110" y="-20820"/>
                                    </p:animMotion>
                                  </p:childTnLst>
                                </p:cTn>
                              </p:par>
                              <p:par>
                                <p:cTn id="64" presetID="0" presetClass="path" presetSubtype="0" accel="50000" decel="50000" fill="hold" nodeType="withEffect">
                                  <p:stCondLst>
                                    <p:cond delay="0"/>
                                  </p:stCondLst>
                                  <p:childTnLst>
                                    <p:animMotion origin="layout" path="M 3.41413E-6 -0.01455 L -0.52579 0.2803 " pathEditMode="relative" rAng="0" ptsTypes="AA">
                                      <p:cBhvr>
                                        <p:cTn id="65" dur="2000" fill="hold"/>
                                        <p:tgtEl>
                                          <p:spTgt spid="11"/>
                                        </p:tgtEl>
                                        <p:attrNameLst>
                                          <p:attrName>ppt_x</p:attrName>
                                          <p:attrName>ppt_y</p:attrName>
                                        </p:attrNameLst>
                                      </p:cBhvr>
                                      <p:rCtr x="-26296" y="14742"/>
                                    </p:animMotion>
                                  </p:childTnLst>
                                </p:cTn>
                              </p:par>
                            </p:childTnLst>
                          </p:cTn>
                        </p:par>
                        <p:par>
                          <p:cTn id="66" fill="hold" nodeType="afterGroup">
                            <p:stCondLst>
                              <p:cond delay="6000"/>
                            </p:stCondLst>
                            <p:childTnLst>
                              <p:par>
                                <p:cTn id="67" presetID="12" presetClass="entr" presetSubtype="4" fill="hold"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1000"/>
                                        <p:tgtEl>
                                          <p:spTgt spid="23"/>
                                        </p:tgtEl>
                                        <p:attrNameLst>
                                          <p:attrName>ppt_y</p:attrName>
                                        </p:attrNameLst>
                                      </p:cBhvr>
                                      <p:tavLst>
                                        <p:tav tm="0">
                                          <p:val>
                                            <p:strVal val="#ppt_y+#ppt_h*1.125000"/>
                                          </p:val>
                                        </p:tav>
                                        <p:tav tm="100000">
                                          <p:val>
                                            <p:strVal val="#ppt_y"/>
                                          </p:val>
                                        </p:tav>
                                      </p:tavLst>
                                    </p:anim>
                                    <p:animEffect transition="in" filter="wipe(up)">
                                      <p:cBhvr>
                                        <p:cTn id="70" dur="1000"/>
                                        <p:tgtEl>
                                          <p:spTgt spid="23"/>
                                        </p:tgtEl>
                                      </p:cBhvr>
                                    </p:animEffect>
                                  </p:childTnLst>
                                </p:cTn>
                              </p:par>
                            </p:childTnLst>
                          </p:cTn>
                        </p:par>
                        <p:par>
                          <p:cTn id="71" fill="hold" nodeType="afterGroup">
                            <p:stCondLst>
                              <p:cond delay="7000"/>
                            </p:stCondLst>
                            <p:childTnLst>
                              <p:par>
                                <p:cTn id="72" presetID="0" presetClass="path" presetSubtype="0" accel="50000" decel="50000" fill="hold" nodeType="afterEffect">
                                  <p:stCondLst>
                                    <p:cond delay="0"/>
                                  </p:stCondLst>
                                  <p:childTnLst>
                                    <p:animMotion origin="layout" path="M 0.00676 0.00551 L -0.06847 -0.24873 " pathEditMode="relative" rAng="0" ptsTypes="AA">
                                      <p:cBhvr>
                                        <p:cTn id="73" dur="2000" fill="hold"/>
                                        <p:tgtEl>
                                          <p:spTgt spid="23"/>
                                        </p:tgtEl>
                                        <p:attrNameLst>
                                          <p:attrName>ppt_x</p:attrName>
                                          <p:attrName>ppt_y</p:attrName>
                                        </p:attrNameLst>
                                      </p:cBhvr>
                                      <p:rCtr x="-3761" y="-12712"/>
                                    </p:animMotion>
                                  </p:childTnLst>
                                </p:cTn>
                              </p:par>
                              <p:par>
                                <p:cTn id="74" presetID="0" presetClass="path" presetSubtype="0" accel="50000" decel="50000" fill="hold" nodeType="withEffect">
                                  <p:stCondLst>
                                    <p:cond delay="0"/>
                                  </p:stCondLst>
                                  <p:childTnLst>
                                    <p:animMotion origin="layout" path="M -2.79859E-6 -3.23931E-6 L -0.394 0.31688 " pathEditMode="relative" rAng="0" ptsTypes="AA">
                                      <p:cBhvr>
                                        <p:cTn id="75" dur="2000" fill="hold"/>
                                        <p:tgtEl>
                                          <p:spTgt spid="12"/>
                                        </p:tgtEl>
                                        <p:attrNameLst>
                                          <p:attrName>ppt_x</p:attrName>
                                          <p:attrName>ppt_y</p:attrName>
                                        </p:attrNameLst>
                                      </p:cBhvr>
                                      <p:rCtr x="-19700" y="15844"/>
                                    </p:animMotion>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1000"/>
                                        <p:tgtEl>
                                          <p:spTgt spid="25"/>
                                        </p:tgtEl>
                                      </p:cBhvr>
                                    </p:animEffect>
                                  </p:childTnLst>
                                </p:cTn>
                              </p:par>
                              <p:par>
                                <p:cTn id="81" presetID="10" presetClass="exit" presetSubtype="0" fill="hold" nodeType="withEffect">
                                  <p:stCondLst>
                                    <p:cond delay="0"/>
                                  </p:stCondLst>
                                  <p:childTnLst>
                                    <p:animEffect transition="out" filter="fade">
                                      <p:cBhvr>
                                        <p:cTn id="82" dur="1000"/>
                                        <p:tgtEl>
                                          <p:spTgt spid="11"/>
                                        </p:tgtEl>
                                      </p:cBhvr>
                                    </p:animEffect>
                                    <p:set>
                                      <p:cBhvr>
                                        <p:cTn id="83" dur="1" fill="hold">
                                          <p:stCondLst>
                                            <p:cond delay="999"/>
                                          </p:stCondLst>
                                        </p:cTn>
                                        <p:tgtEl>
                                          <p:spTgt spid="1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1000"/>
                                        <p:tgtEl>
                                          <p:spTgt spid="12"/>
                                        </p:tgtEl>
                                      </p:cBhvr>
                                    </p:animEffect>
                                    <p:set>
                                      <p:cBhvr>
                                        <p:cTn id="86" dur="1" fill="hold">
                                          <p:stCondLst>
                                            <p:cond delay="999"/>
                                          </p:stCondLst>
                                        </p:cTn>
                                        <p:tgtEl>
                                          <p:spTgt spid="12"/>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1000"/>
                                        <p:tgtEl>
                                          <p:spTgt spid="13"/>
                                        </p:tgtEl>
                                      </p:cBhvr>
                                    </p:animEffect>
                                    <p:set>
                                      <p:cBhvr>
                                        <p:cTn id="89" dur="1" fill="hold">
                                          <p:stCondLst>
                                            <p:cond delay="999"/>
                                          </p:stCondLst>
                                        </p:cTn>
                                        <p:tgtEl>
                                          <p:spTgt spid="13"/>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000"/>
                                        <p:tgtEl>
                                          <p:spTgt spid="10"/>
                                        </p:tgtEl>
                                      </p:cBhvr>
                                    </p:animEffect>
                                    <p:set>
                                      <p:cBhvr>
                                        <p:cTn id="92" dur="1" fill="hold">
                                          <p:stCondLst>
                                            <p:cond delay="999"/>
                                          </p:stCondLst>
                                        </p:cTn>
                                        <p:tgtEl>
                                          <p:spTgt spid="10"/>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0" presetClass="entr" presetSubtype="0"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childTnLst>
                                </p:cTn>
                              </p:par>
                            </p:childTnLst>
                          </p:cTn>
                        </p:par>
                        <p:par>
                          <p:cTn id="98" fill="hold" nodeType="afterGroup">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left)">
                                      <p:cBhvr>
                                        <p:cTn id="101" dur="1000"/>
                                        <p:tgtEl>
                                          <p:spTgt spid="2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29" grpId="0"/>
      <p:bldP spid="2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Espace réservé du texte 1">
            <a:extLst>
              <a:ext uri="{FF2B5EF4-FFF2-40B4-BE49-F238E27FC236}">
                <a16:creationId xmlns:a16="http://schemas.microsoft.com/office/drawing/2014/main" id="{311399E0-FE6E-44AF-A8A3-B1DFC2CBCF44}"/>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a:latin typeface="Calibri" pitchFamily="34" charset="0"/>
              </a:rPr>
              <a:t>Le marché de Provence</a:t>
            </a:r>
          </a:p>
        </p:txBody>
      </p:sp>
      <p:sp>
        <p:nvSpPr>
          <p:cNvPr id="12291" name="Espace réservé du texte 2">
            <a:extLst>
              <a:ext uri="{FF2B5EF4-FFF2-40B4-BE49-F238E27FC236}">
                <a16:creationId xmlns:a16="http://schemas.microsoft.com/office/drawing/2014/main" id="{17784B3E-F7D2-44A1-B829-982BF2AC4D1E}"/>
              </a:ext>
            </a:extLst>
          </p:cNvPr>
          <p:cNvSpPr>
            <a:spLocks noGrp="1"/>
          </p:cNvSpPr>
          <p:nvPr>
            <p:ph type="body" sz="quarter" idx="13"/>
          </p:nvPr>
        </p:nvSpPr>
        <p:spPr bwMode="auto">
          <a:xfrm>
            <a:off x="944568" y="1074255"/>
            <a:ext cx="10290778"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t>Les qualités d'une bonne monnaie</a:t>
            </a:r>
          </a:p>
        </p:txBody>
      </p:sp>
      <p:pic>
        <p:nvPicPr>
          <p:cNvPr id="12292" name="Image 5" descr="oeufs.png">
            <a:extLst>
              <a:ext uri="{FF2B5EF4-FFF2-40B4-BE49-F238E27FC236}">
                <a16:creationId xmlns:a16="http://schemas.microsoft.com/office/drawing/2014/main" id="{1913F216-D99C-4193-B2A3-49D93C4AF4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9972278">
            <a:off x="2148761" y="1870501"/>
            <a:ext cx="2106202" cy="154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descr="oeuf cassé.png">
            <a:extLst>
              <a:ext uri="{FF2B5EF4-FFF2-40B4-BE49-F238E27FC236}">
                <a16:creationId xmlns:a16="http://schemas.microsoft.com/office/drawing/2014/main" id="{6A9371E2-6B0E-46E4-A01C-2BFA232ED4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1751" y="1719411"/>
            <a:ext cx="3036920" cy="202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Espace réservé du texte 3">
            <a:extLst>
              <a:ext uri="{FF2B5EF4-FFF2-40B4-BE49-F238E27FC236}">
                <a16:creationId xmlns:a16="http://schemas.microsoft.com/office/drawing/2014/main" id="{6A4ED1C8-5639-448C-A84B-434369A23B57}"/>
              </a:ext>
            </a:extLst>
          </p:cNvPr>
          <p:cNvSpPr>
            <a:spLocks noGrp="1"/>
          </p:cNvSpPr>
          <p:nvPr>
            <p:ph type="body" sz="quarter" idx="14"/>
          </p:nvPr>
        </p:nvSpPr>
        <p:spPr bwMode="auto">
          <a:xfrm>
            <a:off x="4319931" y="2134910"/>
            <a:ext cx="6743172" cy="34278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475" cap="none">
                <a:solidFill>
                  <a:schemeClr val="tx1"/>
                </a:solidFill>
                <a:latin typeface="Calibri" panose="020F0502020204030204" pitchFamily="34" charset="0"/>
              </a:rPr>
              <a:t>… À l'évidence, l'œuf n'est pas une bonne monnaie !</a:t>
            </a:r>
          </a:p>
        </p:txBody>
      </p:sp>
      <p:sp>
        <p:nvSpPr>
          <p:cNvPr id="16" name="Espace réservé du texte 3">
            <a:extLst>
              <a:ext uri="{FF2B5EF4-FFF2-40B4-BE49-F238E27FC236}">
                <a16:creationId xmlns:a16="http://schemas.microsoft.com/office/drawing/2014/main" id="{3541041E-A76F-4028-A9EB-C5483927422E}"/>
              </a:ext>
            </a:extLst>
          </p:cNvPr>
          <p:cNvSpPr>
            <a:spLocks noGrp="1"/>
          </p:cNvSpPr>
          <p:nvPr>
            <p:ph type="body" sz="quarter" idx="14"/>
          </p:nvPr>
        </p:nvSpPr>
        <p:spPr bwMode="auto">
          <a:xfrm>
            <a:off x="5716008" y="3017279"/>
            <a:ext cx="5357671" cy="34278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475" cap="none">
                <a:latin typeface="Calibri" panose="020F0502020204030204" pitchFamily="34" charset="0"/>
              </a:rPr>
              <a:t>C'est un produit périssable très fragile.</a:t>
            </a:r>
          </a:p>
        </p:txBody>
      </p:sp>
      <p:cxnSp>
        <p:nvCxnSpPr>
          <p:cNvPr id="17" name="Connecteur droit avec flèche 16">
            <a:extLst>
              <a:ext uri="{FF2B5EF4-FFF2-40B4-BE49-F238E27FC236}">
                <a16:creationId xmlns:a16="http://schemas.microsoft.com/office/drawing/2014/main" id="{89408E4A-E940-4DFC-B08F-A0A0E702B805}"/>
              </a:ext>
            </a:extLst>
          </p:cNvPr>
          <p:cNvCxnSpPr/>
          <p:nvPr/>
        </p:nvCxnSpPr>
        <p:spPr>
          <a:xfrm>
            <a:off x="4733919" y="3228806"/>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9" name="Image 8" descr="poule.png">
            <a:extLst>
              <a:ext uri="{FF2B5EF4-FFF2-40B4-BE49-F238E27FC236}">
                <a16:creationId xmlns:a16="http://schemas.microsoft.com/office/drawing/2014/main" id="{808F0565-6156-45DA-B05E-1126D2F21B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7063" y="3662435"/>
            <a:ext cx="1782868" cy="191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descr="pyramide oeufs.png">
            <a:extLst>
              <a:ext uri="{FF2B5EF4-FFF2-40B4-BE49-F238E27FC236}">
                <a16:creationId xmlns:a16="http://schemas.microsoft.com/office/drawing/2014/main" id="{81CF9C0F-87DD-4736-9A27-ABF986EA871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6656" y="5368248"/>
            <a:ext cx="3660924" cy="165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21" descr="poule.png">
            <a:extLst>
              <a:ext uri="{FF2B5EF4-FFF2-40B4-BE49-F238E27FC236}">
                <a16:creationId xmlns:a16="http://schemas.microsoft.com/office/drawing/2014/main" id="{51B35D8B-2B71-44C8-A007-477E297C76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06236" y="4029586"/>
            <a:ext cx="1445936" cy="154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Espace réservé du texte 3">
            <a:extLst>
              <a:ext uri="{FF2B5EF4-FFF2-40B4-BE49-F238E27FC236}">
                <a16:creationId xmlns:a16="http://schemas.microsoft.com/office/drawing/2014/main" id="{AAE6F263-8401-46AD-99D1-EDAD37097DF5}"/>
              </a:ext>
            </a:extLst>
          </p:cNvPr>
          <p:cNvSpPr>
            <a:spLocks noGrp="1"/>
          </p:cNvSpPr>
          <p:nvPr>
            <p:ph type="body" sz="quarter" idx="14"/>
          </p:nvPr>
        </p:nvSpPr>
        <p:spPr bwMode="auto">
          <a:xfrm>
            <a:off x="5716008" y="3892093"/>
            <a:ext cx="5091751" cy="17139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475" cap="none">
                <a:latin typeface="Calibri" panose="020F0502020204030204" pitchFamily="34" charset="0"/>
              </a:rPr>
              <a:t>Si chacun achète des poules, tout le monde peut créer de la monnaie. La quantité de monnaie en circulation s’accroît et déséquilibre le marché (inflation).</a:t>
            </a:r>
          </a:p>
        </p:txBody>
      </p:sp>
      <p:cxnSp>
        <p:nvCxnSpPr>
          <p:cNvPr id="24" name="Connecteur droit avec flèche 23">
            <a:extLst>
              <a:ext uri="{FF2B5EF4-FFF2-40B4-BE49-F238E27FC236}">
                <a16:creationId xmlns:a16="http://schemas.microsoft.com/office/drawing/2014/main" id="{2BEA155E-7002-484C-9E3C-A413B8C9D9E4}"/>
              </a:ext>
            </a:extLst>
          </p:cNvPr>
          <p:cNvCxnSpPr/>
          <p:nvPr/>
        </p:nvCxnSpPr>
        <p:spPr>
          <a:xfrm>
            <a:off x="4733919" y="4121750"/>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28" name="Image 27" descr="oeufs.png">
            <a:extLst>
              <a:ext uri="{FF2B5EF4-FFF2-40B4-BE49-F238E27FC236}">
                <a16:creationId xmlns:a16="http://schemas.microsoft.com/office/drawing/2014/main" id="{BCE54889-479F-45D4-BB0D-0F433D0D52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9972278">
            <a:off x="2606564" y="5242843"/>
            <a:ext cx="341465" cy="25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19" descr="flèche inflation.png">
            <a:extLst>
              <a:ext uri="{FF2B5EF4-FFF2-40B4-BE49-F238E27FC236}">
                <a16:creationId xmlns:a16="http://schemas.microsoft.com/office/drawing/2014/main" id="{514058D1-3F8E-4070-BCB2-637C6FEF243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664146">
            <a:off x="6649747" y="5108372"/>
            <a:ext cx="2461266" cy="18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par>
                          <p:cTn id="13" fill="hold" nodeType="afterGroup">
                            <p:stCondLst>
                              <p:cond delay="25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par>
                          <p:cTn id="17" fill="hold" nodeType="afterGroup">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1000"/>
                                        <p:tgtEl>
                                          <p:spTgt spid="16">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1000"/>
                                        <p:tgtEl>
                                          <p:spTgt spid="23">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1"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1100"/>
                                        <p:tgtEl>
                                          <p:spTgt spid="28"/>
                                        </p:tgtEl>
                                        <p:attrNameLst>
                                          <p:attrName>ppt_y</p:attrName>
                                        </p:attrNameLst>
                                      </p:cBhvr>
                                      <p:tavLst>
                                        <p:tav tm="0">
                                          <p:val>
                                            <p:strVal val="#ppt_y-#ppt_h*1.125000"/>
                                          </p:val>
                                        </p:tav>
                                        <p:tav tm="100000">
                                          <p:val>
                                            <p:strVal val="#ppt_y"/>
                                          </p:val>
                                        </p:tav>
                                      </p:tavLst>
                                    </p:anim>
                                    <p:animEffect transition="in" filter="wipe(down)">
                                      <p:cBhvr>
                                        <p:cTn id="41" dur="1100"/>
                                        <p:tgtEl>
                                          <p:spTgt spid="28"/>
                                        </p:tgtEl>
                                      </p:cBhvr>
                                    </p:animEffect>
                                  </p:childTnLst>
                                </p:cTn>
                              </p:par>
                            </p:childTnLst>
                          </p:cTn>
                        </p:par>
                        <p:par>
                          <p:cTn id="42" fill="hold" nodeType="afterGroup">
                            <p:stCondLst>
                              <p:cond delay="1100"/>
                            </p:stCondLst>
                            <p:childTnLst>
                              <p:par>
                                <p:cTn id="43" presetID="2" presetClass="entr" presetSubtype="4"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1000" fill="hold"/>
                                        <p:tgtEl>
                                          <p:spTgt spid="10"/>
                                        </p:tgtEl>
                                        <p:attrNameLst>
                                          <p:attrName>ppt_x</p:attrName>
                                        </p:attrNameLst>
                                      </p:cBhvr>
                                      <p:tavLst>
                                        <p:tav tm="0">
                                          <p:val>
                                            <p:strVal val="#ppt_x"/>
                                          </p:val>
                                        </p:tav>
                                        <p:tav tm="100000">
                                          <p:val>
                                            <p:strVal val="#ppt_x"/>
                                          </p:val>
                                        </p:tav>
                                      </p:tavLst>
                                    </p:anim>
                                    <p:anim calcmode="lin" valueType="num">
                                      <p:cBhvr additive="base">
                                        <p:cTn id="46" dur="1000" fill="hold"/>
                                        <p:tgtEl>
                                          <p:spTgt spid="10"/>
                                        </p:tgtEl>
                                        <p:attrNameLst>
                                          <p:attrName>ppt_y</p:attrName>
                                        </p:attrNameLst>
                                      </p:cBhvr>
                                      <p:tavLst>
                                        <p:tav tm="0">
                                          <p:val>
                                            <p:strVal val="1+#ppt_h/2"/>
                                          </p:val>
                                        </p:tav>
                                        <p:tav tm="100000">
                                          <p:val>
                                            <p:strVal val="#ppt_y"/>
                                          </p:val>
                                        </p:tav>
                                      </p:tavLst>
                                    </p:anim>
                                  </p:childTnLst>
                                </p:cTn>
                              </p:par>
                              <p:par>
                                <p:cTn id="47" presetID="1" presetClass="exit" presetSubtype="0" fill="hold"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par>
                          <p:cTn id="49" fill="hold" nodeType="afterGroup">
                            <p:stCondLst>
                              <p:cond delay="2100"/>
                            </p:stCondLst>
                            <p:childTnLst>
                              <p:par>
                                <p:cTn id="50" presetID="22" presetClass="entr" presetSubtype="4"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build="p"/>
      <p:bldP spid="2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u texte 1">
            <a:extLst>
              <a:ext uri="{FF2B5EF4-FFF2-40B4-BE49-F238E27FC236}">
                <a16:creationId xmlns:a16="http://schemas.microsoft.com/office/drawing/2014/main" id="{D769CF15-8313-41C2-B06B-942A5C5DB2FD}"/>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a:latin typeface="Calibri" pitchFamily="34" charset="0"/>
              </a:rPr>
              <a:t>Le marché de Provence</a:t>
            </a:r>
          </a:p>
        </p:txBody>
      </p:sp>
      <p:sp>
        <p:nvSpPr>
          <p:cNvPr id="13315" name="Espace réservé du texte 2">
            <a:extLst>
              <a:ext uri="{FF2B5EF4-FFF2-40B4-BE49-F238E27FC236}">
                <a16:creationId xmlns:a16="http://schemas.microsoft.com/office/drawing/2014/main" id="{2F676490-5BF8-4AAE-95B8-8411FB8ECAA4}"/>
              </a:ext>
            </a:extLst>
          </p:cNvPr>
          <p:cNvSpPr>
            <a:spLocks noGrp="1"/>
          </p:cNvSpPr>
          <p:nvPr>
            <p:ph type="body" sz="quarter" idx="13"/>
          </p:nvPr>
        </p:nvSpPr>
        <p:spPr bwMode="auto">
          <a:xfrm>
            <a:off x="944568" y="1074255"/>
            <a:ext cx="10290778"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a:solidFill>
                  <a:srgbClr val="000000"/>
                </a:solidFill>
              </a:rPr>
              <a:t>Les qualités d'une bonne monnaie</a:t>
            </a:r>
          </a:p>
        </p:txBody>
      </p:sp>
      <p:sp>
        <p:nvSpPr>
          <p:cNvPr id="21" name="Espace réservé du texte 3">
            <a:extLst>
              <a:ext uri="{FF2B5EF4-FFF2-40B4-BE49-F238E27FC236}">
                <a16:creationId xmlns:a16="http://schemas.microsoft.com/office/drawing/2014/main" id="{215A8D90-095E-4D74-9AAB-B1B15A410A86}"/>
              </a:ext>
            </a:extLst>
          </p:cNvPr>
          <p:cNvSpPr>
            <a:spLocks noGrp="1"/>
          </p:cNvSpPr>
          <p:nvPr>
            <p:ph type="body" sz="quarter" idx="14"/>
          </p:nvPr>
        </p:nvSpPr>
        <p:spPr bwMode="auto">
          <a:xfrm>
            <a:off x="5716008" y="2529256"/>
            <a:ext cx="4910443" cy="1186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cap="none">
                <a:latin typeface="Calibri" panose="020F0502020204030204" pitchFamily="34" charset="0"/>
              </a:rPr>
              <a:t>Une bonne monnaie doit inspirer confiance. C'est le cas de l’</a:t>
            </a:r>
            <a:r>
              <a:rPr lang="fr-FR" altLang="fr-FR" b="1" cap="none">
                <a:latin typeface="Calibri" panose="020F0502020204030204" pitchFamily="34" charset="0"/>
              </a:rPr>
              <a:t>or</a:t>
            </a:r>
            <a:r>
              <a:rPr lang="fr-FR" altLang="fr-FR" cap="none">
                <a:latin typeface="Calibri" panose="020F0502020204030204" pitchFamily="34" charset="0"/>
              </a:rPr>
              <a:t>, dit « </a:t>
            </a:r>
            <a:r>
              <a:rPr lang="fr-FR" altLang="fr-FR" i="1" cap="none">
                <a:latin typeface="Calibri" panose="020F0502020204030204" pitchFamily="34" charset="0"/>
              </a:rPr>
              <a:t>monnaie marchandise</a:t>
            </a:r>
            <a:r>
              <a:rPr lang="fr-FR" altLang="fr-FR" cap="none">
                <a:latin typeface="Calibri" panose="020F0502020204030204" pitchFamily="34" charset="0"/>
              </a:rPr>
              <a:t> ».</a:t>
            </a:r>
          </a:p>
        </p:txBody>
      </p:sp>
      <p:cxnSp>
        <p:nvCxnSpPr>
          <p:cNvPr id="25" name="Connecteur droit avec flèche 24">
            <a:extLst>
              <a:ext uri="{FF2B5EF4-FFF2-40B4-BE49-F238E27FC236}">
                <a16:creationId xmlns:a16="http://schemas.microsoft.com/office/drawing/2014/main" id="{15605A41-0C72-41ED-9C1C-7AE60D92DDCF}"/>
              </a:ext>
            </a:extLst>
          </p:cNvPr>
          <p:cNvCxnSpPr/>
          <p:nvPr/>
        </p:nvCxnSpPr>
        <p:spPr>
          <a:xfrm>
            <a:off x="4733919" y="2758914"/>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8" name="Image 7" descr="lingot d'or.png">
            <a:extLst>
              <a:ext uri="{FF2B5EF4-FFF2-40B4-BE49-F238E27FC236}">
                <a16:creationId xmlns:a16="http://schemas.microsoft.com/office/drawing/2014/main" id="{56E34BCF-46C2-46F6-B3FE-4137F86A93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2637" y="1430828"/>
            <a:ext cx="4065847" cy="305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Espace réservé du texte 3">
            <a:extLst>
              <a:ext uri="{FF2B5EF4-FFF2-40B4-BE49-F238E27FC236}">
                <a16:creationId xmlns:a16="http://schemas.microsoft.com/office/drawing/2014/main" id="{DFFA49ED-AABD-4DAC-BEFB-DDEDE29CB945}"/>
              </a:ext>
            </a:extLst>
          </p:cNvPr>
          <p:cNvSpPr>
            <a:spLocks noGrp="1"/>
          </p:cNvSpPr>
          <p:nvPr>
            <p:ph type="body" sz="quarter" idx="14"/>
          </p:nvPr>
        </p:nvSpPr>
        <p:spPr bwMode="auto">
          <a:xfrm>
            <a:off x="5716008" y="4797125"/>
            <a:ext cx="4910443" cy="15817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cap="none">
                <a:latin typeface="Calibri" panose="020F0502020204030204" pitchFamily="34" charset="0"/>
              </a:rPr>
              <a:t>Aujourd'hui, le </a:t>
            </a:r>
            <a:r>
              <a:rPr lang="fr-FR" altLang="fr-FR" b="1" cap="none">
                <a:latin typeface="Calibri" panose="020F0502020204030204" pitchFamily="34" charset="0"/>
              </a:rPr>
              <a:t>dollar</a:t>
            </a:r>
            <a:r>
              <a:rPr lang="fr-FR" altLang="fr-FR" cap="none">
                <a:latin typeface="Calibri" panose="020F0502020204030204" pitchFamily="34" charset="0"/>
              </a:rPr>
              <a:t> et l'</a:t>
            </a:r>
            <a:r>
              <a:rPr lang="fr-FR" altLang="fr-FR" b="1" cap="none">
                <a:latin typeface="Calibri" panose="020F0502020204030204" pitchFamily="34" charset="0"/>
              </a:rPr>
              <a:t>euro</a:t>
            </a:r>
            <a:r>
              <a:rPr lang="fr-FR" altLang="fr-FR" cap="none">
                <a:latin typeface="Calibri" panose="020F0502020204030204" pitchFamily="34" charset="0"/>
              </a:rPr>
              <a:t> s'appuient sur une </a:t>
            </a:r>
            <a:r>
              <a:rPr lang="fr-FR" altLang="fr-FR" b="1" cap="none">
                <a:latin typeface="Calibri" panose="020F0502020204030204" pitchFamily="34" charset="0"/>
              </a:rPr>
              <a:t>économie forte</a:t>
            </a:r>
            <a:r>
              <a:rPr lang="fr-FR" altLang="fr-FR" cap="none">
                <a:latin typeface="Calibri" panose="020F0502020204030204" pitchFamily="34" charset="0"/>
              </a:rPr>
              <a:t> et une </a:t>
            </a:r>
            <a:r>
              <a:rPr lang="fr-FR" altLang="fr-FR" b="1" cap="none">
                <a:latin typeface="Calibri" panose="020F0502020204030204" pitchFamily="34" charset="0"/>
              </a:rPr>
              <a:t>super puissance politique</a:t>
            </a:r>
            <a:r>
              <a:rPr lang="fr-FR" altLang="fr-FR" cap="none">
                <a:latin typeface="Calibri" panose="020F0502020204030204" pitchFamily="34" charset="0"/>
              </a:rPr>
              <a:t>.</a:t>
            </a:r>
          </a:p>
        </p:txBody>
      </p:sp>
      <p:cxnSp>
        <p:nvCxnSpPr>
          <p:cNvPr id="27" name="Connecteur droit avec flèche 26">
            <a:extLst>
              <a:ext uri="{FF2B5EF4-FFF2-40B4-BE49-F238E27FC236}">
                <a16:creationId xmlns:a16="http://schemas.microsoft.com/office/drawing/2014/main" id="{F6632350-ADC3-49DE-B6F7-DB4D1DAD29FF}"/>
              </a:ext>
            </a:extLst>
          </p:cNvPr>
          <p:cNvCxnSpPr/>
          <p:nvPr/>
        </p:nvCxnSpPr>
        <p:spPr>
          <a:xfrm>
            <a:off x="4733919" y="5025272"/>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pic>
        <p:nvPicPr>
          <p:cNvPr id="11" name="Image 10" descr="dollard.png">
            <a:extLst>
              <a:ext uri="{FF2B5EF4-FFF2-40B4-BE49-F238E27FC236}">
                <a16:creationId xmlns:a16="http://schemas.microsoft.com/office/drawing/2014/main" id="{25F50FC8-82FD-4241-9DAE-5BF7C091FC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4024" y="4627904"/>
            <a:ext cx="1355282" cy="203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descr="Euro.png">
            <a:extLst>
              <a:ext uri="{FF2B5EF4-FFF2-40B4-BE49-F238E27FC236}">
                <a16:creationId xmlns:a16="http://schemas.microsoft.com/office/drawing/2014/main" id="{99FDC401-D4B4-4A95-A723-D66226AD1F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2687" y="4834898"/>
            <a:ext cx="1385500" cy="172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childTnLst>
                          </p:cTn>
                        </p:par>
                        <p:par>
                          <p:cTn id="29" fill="hold" nodeType="afterGroup">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6"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r 5">
            <a:extLst>
              <a:ext uri="{FF2B5EF4-FFF2-40B4-BE49-F238E27FC236}">
                <a16:creationId xmlns:a16="http://schemas.microsoft.com/office/drawing/2014/main" id="{4AB0BDA3-4A1E-4F37-B012-2F754A9E61A5}"/>
              </a:ext>
            </a:extLst>
          </p:cNvPr>
          <p:cNvGrpSpPr>
            <a:grpSpLocks/>
          </p:cNvGrpSpPr>
          <p:nvPr/>
        </p:nvGrpSpPr>
        <p:grpSpPr bwMode="auto">
          <a:xfrm>
            <a:off x="1388775" y="1560766"/>
            <a:ext cx="7250836" cy="2512635"/>
            <a:chOff x="228886" y="1582417"/>
            <a:chExt cx="7617675" cy="2640652"/>
          </a:xfrm>
        </p:grpSpPr>
        <p:sp>
          <p:nvSpPr>
            <p:cNvPr id="37" name="Rectangle 36">
              <a:extLst>
                <a:ext uri="{FF2B5EF4-FFF2-40B4-BE49-F238E27FC236}">
                  <a16:creationId xmlns:a16="http://schemas.microsoft.com/office/drawing/2014/main" id="{830DC93B-C1CC-4CE9-B26A-0F38AACD569C}"/>
                </a:ext>
              </a:extLst>
            </p:cNvPr>
            <p:cNvSpPr/>
            <p:nvPr/>
          </p:nvSpPr>
          <p:spPr bwMode="auto">
            <a:xfrm>
              <a:off x="492385" y="1804721"/>
              <a:ext cx="7354176" cy="2418348"/>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a:defRPr/>
              </a:pPr>
              <a:endParaRPr lang="fr-FR" sz="1713" dirty="0"/>
            </a:p>
          </p:txBody>
        </p:sp>
        <p:sp>
          <p:nvSpPr>
            <p:cNvPr id="38" name="Ellipse 37">
              <a:extLst>
                <a:ext uri="{FF2B5EF4-FFF2-40B4-BE49-F238E27FC236}">
                  <a16:creationId xmlns:a16="http://schemas.microsoft.com/office/drawing/2014/main" id="{E8965F40-37D1-40DE-BDD0-CDCEAA13FFE1}"/>
                </a:ext>
              </a:extLst>
            </p:cNvPr>
            <p:cNvSpPr>
              <a:spLocks noChangeAspect="1"/>
            </p:cNvSpPr>
            <p:nvPr/>
          </p:nvSpPr>
          <p:spPr bwMode="auto">
            <a:xfrm>
              <a:off x="228886" y="1625289"/>
              <a:ext cx="606366" cy="606572"/>
            </a:xfrm>
            <a:prstGeom prst="ellipse">
              <a:avLst/>
            </a:prstGeom>
            <a:solidFill>
              <a:srgbClr val="3BA9D1"/>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a:defRPr/>
              </a:pPr>
              <a:endParaRPr lang="fr-FR" sz="2380" dirty="0">
                <a:latin typeface="Calibri"/>
                <a:cs typeface="Calibri"/>
              </a:endParaRPr>
            </a:p>
          </p:txBody>
        </p:sp>
        <p:sp>
          <p:nvSpPr>
            <p:cNvPr id="39" name="Espace réservé du texte 3">
              <a:extLst>
                <a:ext uri="{FF2B5EF4-FFF2-40B4-BE49-F238E27FC236}">
                  <a16:creationId xmlns:a16="http://schemas.microsoft.com/office/drawing/2014/main" id="{6753E8A6-2FCC-4CE2-B39B-0F7D130CB9E7}"/>
                </a:ext>
              </a:extLst>
            </p:cNvPr>
            <p:cNvSpPr txBox="1">
              <a:spLocks/>
            </p:cNvSpPr>
            <p:nvPr/>
          </p:nvSpPr>
          <p:spPr bwMode="auto">
            <a:xfrm>
              <a:off x="392383" y="1582417"/>
              <a:ext cx="330168" cy="615715"/>
            </a:xfrm>
            <a:prstGeom prst="rect">
              <a:avLst/>
            </a:prstGeom>
          </p:spPr>
          <p:txBody>
            <a:bodyPr lIns="0" tIns="0" rIns="0" bIns="0">
              <a:spAutoFit/>
            </a:bodyPr>
            <a:lstStyle>
              <a:lvl1pPr marL="0" indent="0" algn="l" defTabSz="514396" rtl="0" eaLnBrk="1" latinLnBrk="0" hangingPunct="1">
                <a:spcBef>
                  <a:spcPct val="20000"/>
                </a:spcBef>
                <a:buFontTx/>
                <a:buNone/>
                <a:defRPr sz="2500" kern="1200" cap="all" baseline="0">
                  <a:solidFill>
                    <a:srgbClr val="92107D"/>
                  </a:solidFill>
                  <a:latin typeface="Calibri"/>
                  <a:ea typeface="+mn-ea"/>
                  <a:cs typeface="+mn-cs"/>
                </a:defRPr>
              </a:lvl1pPr>
              <a:lvl2pPr marL="514396"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2pPr>
              <a:lvl3pPr marL="1028791"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3pPr>
              <a:lvl4pPr marL="1543187"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4pPr>
              <a:lvl5pPr marL="2057583"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5pPr>
              <a:lvl6pPr marL="2829176" indent="-257198" algn="l" defTabSz="514396" rtl="0" eaLnBrk="1" latinLnBrk="0" hangingPunct="1">
                <a:spcBef>
                  <a:spcPct val="20000"/>
                </a:spcBef>
                <a:buFont typeface="Arial"/>
                <a:buChar char="•"/>
                <a:defRPr sz="2300" kern="1200">
                  <a:solidFill>
                    <a:schemeClr val="tx1"/>
                  </a:solidFill>
                  <a:latin typeface="+mn-lt"/>
                  <a:ea typeface="+mn-ea"/>
                  <a:cs typeface="+mn-cs"/>
                </a:defRPr>
              </a:lvl6pPr>
              <a:lvl7pPr marL="3343572" indent="-257198" algn="l" defTabSz="514396" rtl="0" eaLnBrk="1" latinLnBrk="0" hangingPunct="1">
                <a:spcBef>
                  <a:spcPct val="20000"/>
                </a:spcBef>
                <a:buFont typeface="Arial"/>
                <a:buChar char="•"/>
                <a:defRPr sz="2300" kern="1200">
                  <a:solidFill>
                    <a:schemeClr val="tx1"/>
                  </a:solidFill>
                  <a:latin typeface="+mn-lt"/>
                  <a:ea typeface="+mn-ea"/>
                  <a:cs typeface="+mn-cs"/>
                </a:defRPr>
              </a:lvl7pPr>
              <a:lvl8pPr marL="3857968" indent="-257198" algn="l" defTabSz="514396" rtl="0" eaLnBrk="1" latinLnBrk="0" hangingPunct="1">
                <a:spcBef>
                  <a:spcPct val="20000"/>
                </a:spcBef>
                <a:buFont typeface="Arial"/>
                <a:buChar char="•"/>
                <a:defRPr sz="2300" kern="1200">
                  <a:solidFill>
                    <a:schemeClr val="tx1"/>
                  </a:solidFill>
                  <a:latin typeface="+mn-lt"/>
                  <a:ea typeface="+mn-ea"/>
                  <a:cs typeface="+mn-cs"/>
                </a:defRPr>
              </a:lvl8pPr>
              <a:lvl9pPr marL="4372364" indent="-257198" algn="l" defTabSz="514396" rtl="0" eaLnBrk="1" latinLnBrk="0" hangingPunct="1">
                <a:spcBef>
                  <a:spcPct val="20000"/>
                </a:spcBef>
                <a:buFont typeface="Arial"/>
                <a:buChar char="•"/>
                <a:defRPr sz="2300" kern="1200">
                  <a:solidFill>
                    <a:schemeClr val="tx1"/>
                  </a:solidFill>
                  <a:latin typeface="+mn-lt"/>
                  <a:ea typeface="+mn-ea"/>
                  <a:cs typeface="+mn-cs"/>
                </a:defRPr>
              </a:lvl9pPr>
            </a:lstStyle>
            <a:p>
              <a:pPr>
                <a:defRPr/>
              </a:pPr>
              <a:r>
                <a:rPr lang="fr-FR" sz="3807" dirty="0">
                  <a:solidFill>
                    <a:schemeClr val="bg1"/>
                  </a:solidFill>
                </a:rPr>
                <a:t>+</a:t>
              </a:r>
            </a:p>
          </p:txBody>
        </p:sp>
      </p:grpSp>
      <p:sp>
        <p:nvSpPr>
          <p:cNvPr id="19458" name="Espace réservé du texte 1">
            <a:extLst>
              <a:ext uri="{FF2B5EF4-FFF2-40B4-BE49-F238E27FC236}">
                <a16:creationId xmlns:a16="http://schemas.microsoft.com/office/drawing/2014/main" id="{E98FAB1F-5C05-475D-93CF-64F7BE43CE71}"/>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dirty="0">
                <a:latin typeface="Calibri" pitchFamily="34" charset="0"/>
              </a:rPr>
              <a:t>De la monnaie à la devise</a:t>
            </a:r>
          </a:p>
        </p:txBody>
      </p:sp>
      <p:sp>
        <p:nvSpPr>
          <p:cNvPr id="14340" name="Espace réservé du texte 2">
            <a:extLst>
              <a:ext uri="{FF2B5EF4-FFF2-40B4-BE49-F238E27FC236}">
                <a16:creationId xmlns:a16="http://schemas.microsoft.com/office/drawing/2014/main" id="{24A9BC59-AF6D-46B1-B7EF-33DCA7AAB105}"/>
              </a:ext>
            </a:extLst>
          </p:cNvPr>
          <p:cNvSpPr>
            <a:spLocks noGrp="1"/>
          </p:cNvSpPr>
          <p:nvPr>
            <p:ph type="body" sz="quarter" idx="13"/>
          </p:nvPr>
        </p:nvSpPr>
        <p:spPr bwMode="auto">
          <a:xfrm>
            <a:off x="944568" y="1074255"/>
            <a:ext cx="10290778"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b="1"/>
              <a:t>Exercice</a:t>
            </a:r>
            <a:r>
              <a:rPr lang="fr-FR" altLang="fr-FR"/>
              <a:t> : le dollar est une devise.</a:t>
            </a:r>
          </a:p>
        </p:txBody>
      </p:sp>
      <p:sp>
        <p:nvSpPr>
          <p:cNvPr id="23" name="Espace réservé du texte 3">
            <a:extLst>
              <a:ext uri="{FF2B5EF4-FFF2-40B4-BE49-F238E27FC236}">
                <a16:creationId xmlns:a16="http://schemas.microsoft.com/office/drawing/2014/main" id="{554CC89A-61B8-4495-9FF4-D9CB1E813F5E}"/>
              </a:ext>
            </a:extLst>
          </p:cNvPr>
          <p:cNvSpPr>
            <a:spLocks noGrp="1"/>
          </p:cNvSpPr>
          <p:nvPr>
            <p:ph type="body" sz="quarter" idx="14"/>
          </p:nvPr>
        </p:nvSpPr>
        <p:spPr bwMode="auto">
          <a:xfrm>
            <a:off x="2061128" y="1844817"/>
            <a:ext cx="6439479" cy="18453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665" b="1" cap="none">
                <a:solidFill>
                  <a:schemeClr val="bg1"/>
                </a:solidFill>
                <a:latin typeface="Calibri" panose="020F0502020204030204" pitchFamily="34" charset="0"/>
              </a:rPr>
              <a:t>Devise</a:t>
            </a:r>
            <a:r>
              <a:rPr lang="fr-FR" altLang="fr-FR" sz="2665" cap="none">
                <a:solidFill>
                  <a:schemeClr val="bg1"/>
                </a:solidFill>
                <a:latin typeface="Calibri" panose="020F0502020204030204" pitchFamily="34" charset="0"/>
              </a:rPr>
              <a:t> : unité monétaire acceptée par un pays étranger. L'</a:t>
            </a:r>
            <a:r>
              <a:rPr lang="fr-FR" altLang="ja-JP" sz="2665" cap="none">
                <a:solidFill>
                  <a:schemeClr val="bg1"/>
                </a:solidFill>
                <a:latin typeface="Calibri" panose="020F0502020204030204" pitchFamily="34" charset="0"/>
              </a:rPr>
              <a:t>euro est la monnaie de l’UE et aux États-Unis c’est une devise. De même, le dollar, monnaie nationale des États-Unis,  est une devise pour les européens.</a:t>
            </a:r>
            <a:endParaRPr lang="fr-FR" altLang="fr-FR" sz="2665" cap="none">
              <a:solidFill>
                <a:schemeClr val="bg1"/>
              </a:solidFill>
              <a:latin typeface="Calibri" panose="020F0502020204030204" pitchFamily="34" charset="0"/>
            </a:endParaRPr>
          </a:p>
        </p:txBody>
      </p:sp>
      <p:sp>
        <p:nvSpPr>
          <p:cNvPr id="24" name="Espace réservé du texte 4">
            <a:extLst>
              <a:ext uri="{FF2B5EF4-FFF2-40B4-BE49-F238E27FC236}">
                <a16:creationId xmlns:a16="http://schemas.microsoft.com/office/drawing/2014/main" id="{EC1AE496-ADCD-42E8-BA35-459A71DF6287}"/>
              </a:ext>
            </a:extLst>
          </p:cNvPr>
          <p:cNvSpPr>
            <a:spLocks noGrp="1"/>
          </p:cNvSpPr>
          <p:nvPr>
            <p:ph type="body" sz="quarter" idx="16"/>
          </p:nvPr>
        </p:nvSpPr>
        <p:spPr bwMode="auto">
          <a:xfrm>
            <a:off x="1545909" y="3252981"/>
            <a:ext cx="9136446" cy="3690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marL="326372" indent="-326372">
              <a:buFont typeface="Arial" charset="0"/>
              <a:buChar char="•"/>
              <a:defRPr/>
            </a:pPr>
            <a:r>
              <a:rPr lang="fr-FR" sz="2665" b="1" dirty="0">
                <a:solidFill>
                  <a:schemeClr val="bg1">
                    <a:lumMod val="50000"/>
                  </a:schemeClr>
                </a:solidFill>
              </a:rPr>
              <a:t>Beaucoup de contrats sont  libellés en dollars.</a:t>
            </a:r>
          </a:p>
        </p:txBody>
      </p:sp>
      <p:sp>
        <p:nvSpPr>
          <p:cNvPr id="28" name="Espace réservé du texte 4">
            <a:extLst>
              <a:ext uri="{FF2B5EF4-FFF2-40B4-BE49-F238E27FC236}">
                <a16:creationId xmlns:a16="http://schemas.microsoft.com/office/drawing/2014/main" id="{CF0B84FC-88D4-4C1F-8572-E1B7EC701CE1}"/>
              </a:ext>
            </a:extLst>
          </p:cNvPr>
          <p:cNvSpPr txBox="1">
            <a:spLocks/>
          </p:cNvSpPr>
          <p:nvPr/>
        </p:nvSpPr>
        <p:spPr bwMode="auto">
          <a:xfrm>
            <a:off x="1545909" y="4083979"/>
            <a:ext cx="7093702" cy="82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2000">
                <a:solidFill>
                  <a:schemeClr val="tx1"/>
                </a:solidFill>
                <a:latin typeface="Arial" charset="0"/>
                <a:ea typeface="MS PGothic" pitchFamily="34" charset="-128"/>
              </a:defRPr>
            </a:lvl1pPr>
            <a:lvl2pPr marL="742950" indent="-285750" eaLnBrk="0" hangingPunct="0">
              <a:defRPr sz="2000">
                <a:solidFill>
                  <a:schemeClr val="tx1"/>
                </a:solidFill>
                <a:latin typeface="Arial" charset="0"/>
                <a:ea typeface="MS PGothic" pitchFamily="34" charset="-128"/>
              </a:defRPr>
            </a:lvl2pPr>
            <a:lvl3pPr marL="1143000" indent="-228600" eaLnBrk="0" hangingPunct="0">
              <a:defRPr sz="2000">
                <a:solidFill>
                  <a:schemeClr val="tx1"/>
                </a:solidFill>
                <a:latin typeface="Arial" charset="0"/>
                <a:ea typeface="MS PGothic" pitchFamily="34" charset="-128"/>
              </a:defRPr>
            </a:lvl3pPr>
            <a:lvl4pPr marL="1600200" indent="-228600" eaLnBrk="0" hangingPunct="0">
              <a:defRPr sz="2000">
                <a:solidFill>
                  <a:schemeClr val="tx1"/>
                </a:solidFill>
                <a:latin typeface="Arial" charset="0"/>
                <a:ea typeface="MS PGothic" pitchFamily="34" charset="-128"/>
              </a:defRPr>
            </a:lvl4pPr>
            <a:lvl5pPr eaLnBrk="0" hangingPunct="0">
              <a:defRPr sz="2000">
                <a:solidFill>
                  <a:schemeClr val="tx1"/>
                </a:solidFill>
                <a:latin typeface="Arial" charset="0"/>
                <a:ea typeface="MS PGothic" pitchFamily="34" charset="-128"/>
              </a:defRPr>
            </a:lvl5pPr>
            <a:lvl6pPr marL="2514600" indent="-228600" defTabSz="514350" eaLnBrk="0" fontAlgn="base" hangingPunct="0">
              <a:spcBef>
                <a:spcPct val="0"/>
              </a:spcBef>
              <a:spcAft>
                <a:spcPct val="0"/>
              </a:spcAft>
              <a:defRPr sz="2000">
                <a:solidFill>
                  <a:schemeClr val="tx1"/>
                </a:solidFill>
                <a:latin typeface="Arial" charset="0"/>
                <a:ea typeface="MS PGothic" pitchFamily="34" charset="-128"/>
              </a:defRPr>
            </a:lvl6pPr>
            <a:lvl7pPr marL="2971800" indent="-228600" defTabSz="514350" eaLnBrk="0" fontAlgn="base" hangingPunct="0">
              <a:spcBef>
                <a:spcPct val="0"/>
              </a:spcBef>
              <a:spcAft>
                <a:spcPct val="0"/>
              </a:spcAft>
              <a:defRPr sz="2000">
                <a:solidFill>
                  <a:schemeClr val="tx1"/>
                </a:solidFill>
                <a:latin typeface="Arial" charset="0"/>
                <a:ea typeface="MS PGothic" pitchFamily="34" charset="-128"/>
              </a:defRPr>
            </a:lvl7pPr>
            <a:lvl8pPr marL="3429000" indent="-228600" defTabSz="514350" eaLnBrk="0" fontAlgn="base" hangingPunct="0">
              <a:spcBef>
                <a:spcPct val="0"/>
              </a:spcBef>
              <a:spcAft>
                <a:spcPct val="0"/>
              </a:spcAft>
              <a:defRPr sz="2000">
                <a:solidFill>
                  <a:schemeClr val="tx1"/>
                </a:solidFill>
                <a:latin typeface="Arial" charset="0"/>
                <a:ea typeface="MS PGothic" pitchFamily="34" charset="-128"/>
              </a:defRPr>
            </a:lvl8pPr>
            <a:lvl9pPr marL="3886200" indent="-228600" defTabSz="514350" eaLnBrk="0" fontAlgn="base" hangingPunct="0">
              <a:spcBef>
                <a:spcPct val="0"/>
              </a:spcBef>
              <a:spcAft>
                <a:spcPct val="0"/>
              </a:spcAft>
              <a:defRPr sz="2000">
                <a:solidFill>
                  <a:schemeClr val="tx1"/>
                </a:solidFill>
                <a:latin typeface="Arial" charset="0"/>
                <a:ea typeface="MS PGothic" pitchFamily="34" charset="-128"/>
              </a:defRPr>
            </a:lvl9pPr>
          </a:lstStyle>
          <a:p>
            <a:pPr>
              <a:spcBef>
                <a:spcPct val="20000"/>
              </a:spcBef>
              <a:buFont typeface="Arial" charset="0"/>
              <a:buChar char="•"/>
              <a:defRPr/>
            </a:pPr>
            <a:r>
              <a:rPr lang="fr-FR" sz="2665" b="1" dirty="0">
                <a:solidFill>
                  <a:schemeClr val="bg1">
                    <a:lumMod val="50000"/>
                  </a:schemeClr>
                </a:solidFill>
                <a:latin typeface="Calibri" pitchFamily="34" charset="0"/>
              </a:rPr>
              <a:t>Les  achats (pétrole par exemple) sont fréquemment réglés en dollars.</a:t>
            </a:r>
          </a:p>
        </p:txBody>
      </p:sp>
      <p:sp>
        <p:nvSpPr>
          <p:cNvPr id="29" name="Espace réservé du texte 4">
            <a:extLst>
              <a:ext uri="{FF2B5EF4-FFF2-40B4-BE49-F238E27FC236}">
                <a16:creationId xmlns:a16="http://schemas.microsoft.com/office/drawing/2014/main" id="{E4F976C3-DFB1-4146-A715-E3D7C0A628B5}"/>
              </a:ext>
            </a:extLst>
          </p:cNvPr>
          <p:cNvSpPr txBox="1">
            <a:spLocks/>
          </p:cNvSpPr>
          <p:nvPr/>
        </p:nvSpPr>
        <p:spPr bwMode="auto">
          <a:xfrm>
            <a:off x="1545909" y="5144635"/>
            <a:ext cx="7093702" cy="82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eaLnBrk="0" hangingPunct="0">
              <a:defRPr sz="2000">
                <a:solidFill>
                  <a:schemeClr val="tx1"/>
                </a:solidFill>
                <a:latin typeface="Arial" charset="0"/>
                <a:ea typeface="MS PGothic" pitchFamily="34" charset="-128"/>
              </a:defRPr>
            </a:lvl1pPr>
            <a:lvl2pPr marL="742950" indent="-285750" eaLnBrk="0" hangingPunct="0">
              <a:defRPr sz="2000">
                <a:solidFill>
                  <a:schemeClr val="tx1"/>
                </a:solidFill>
                <a:latin typeface="Arial" charset="0"/>
                <a:ea typeface="MS PGothic" pitchFamily="34" charset="-128"/>
              </a:defRPr>
            </a:lvl2pPr>
            <a:lvl3pPr marL="1143000" indent="-228600" eaLnBrk="0" hangingPunct="0">
              <a:defRPr sz="2000">
                <a:solidFill>
                  <a:schemeClr val="tx1"/>
                </a:solidFill>
                <a:latin typeface="Arial" charset="0"/>
                <a:ea typeface="MS PGothic" pitchFamily="34" charset="-128"/>
              </a:defRPr>
            </a:lvl3pPr>
            <a:lvl4pPr marL="1600200" indent="-228600" eaLnBrk="0" hangingPunct="0">
              <a:defRPr sz="2000">
                <a:solidFill>
                  <a:schemeClr val="tx1"/>
                </a:solidFill>
                <a:latin typeface="Arial" charset="0"/>
                <a:ea typeface="MS PGothic" pitchFamily="34" charset="-128"/>
              </a:defRPr>
            </a:lvl4pPr>
            <a:lvl5pPr eaLnBrk="0" hangingPunct="0">
              <a:defRPr sz="2000">
                <a:solidFill>
                  <a:schemeClr val="tx1"/>
                </a:solidFill>
                <a:latin typeface="Arial" charset="0"/>
                <a:ea typeface="MS PGothic" pitchFamily="34" charset="-128"/>
              </a:defRPr>
            </a:lvl5pPr>
            <a:lvl6pPr marL="2514600" indent="-228600" defTabSz="514350" eaLnBrk="0" fontAlgn="base" hangingPunct="0">
              <a:spcBef>
                <a:spcPct val="0"/>
              </a:spcBef>
              <a:spcAft>
                <a:spcPct val="0"/>
              </a:spcAft>
              <a:defRPr sz="2000">
                <a:solidFill>
                  <a:schemeClr val="tx1"/>
                </a:solidFill>
                <a:latin typeface="Arial" charset="0"/>
                <a:ea typeface="MS PGothic" pitchFamily="34" charset="-128"/>
              </a:defRPr>
            </a:lvl6pPr>
            <a:lvl7pPr marL="2971800" indent="-228600" defTabSz="514350" eaLnBrk="0" fontAlgn="base" hangingPunct="0">
              <a:spcBef>
                <a:spcPct val="0"/>
              </a:spcBef>
              <a:spcAft>
                <a:spcPct val="0"/>
              </a:spcAft>
              <a:defRPr sz="2000">
                <a:solidFill>
                  <a:schemeClr val="tx1"/>
                </a:solidFill>
                <a:latin typeface="Arial" charset="0"/>
                <a:ea typeface="MS PGothic" pitchFamily="34" charset="-128"/>
              </a:defRPr>
            </a:lvl7pPr>
            <a:lvl8pPr marL="3429000" indent="-228600" defTabSz="514350" eaLnBrk="0" fontAlgn="base" hangingPunct="0">
              <a:spcBef>
                <a:spcPct val="0"/>
              </a:spcBef>
              <a:spcAft>
                <a:spcPct val="0"/>
              </a:spcAft>
              <a:defRPr sz="2000">
                <a:solidFill>
                  <a:schemeClr val="tx1"/>
                </a:solidFill>
                <a:latin typeface="Arial" charset="0"/>
                <a:ea typeface="MS PGothic" pitchFamily="34" charset="-128"/>
              </a:defRPr>
            </a:lvl8pPr>
            <a:lvl9pPr marL="3886200" indent="-228600" defTabSz="514350" eaLnBrk="0" fontAlgn="base" hangingPunct="0">
              <a:spcBef>
                <a:spcPct val="0"/>
              </a:spcBef>
              <a:spcAft>
                <a:spcPct val="0"/>
              </a:spcAft>
              <a:defRPr sz="2000">
                <a:solidFill>
                  <a:schemeClr val="tx1"/>
                </a:solidFill>
                <a:latin typeface="Arial" charset="0"/>
                <a:ea typeface="MS PGothic" pitchFamily="34" charset="-128"/>
              </a:defRPr>
            </a:lvl9pPr>
          </a:lstStyle>
          <a:p>
            <a:pPr>
              <a:spcBef>
                <a:spcPct val="20000"/>
              </a:spcBef>
              <a:buFont typeface="Arial" charset="0"/>
              <a:buChar char="•"/>
              <a:defRPr/>
            </a:pPr>
            <a:r>
              <a:rPr lang="fr-FR" sz="2665" b="1" dirty="0">
                <a:solidFill>
                  <a:schemeClr val="bg1">
                    <a:lumMod val="50000"/>
                  </a:schemeClr>
                </a:solidFill>
                <a:latin typeface="Calibri" pitchFamily="34" charset="0"/>
              </a:rPr>
              <a:t>Les banques centrales ont beaucoup de réserves de devises en dollars.</a:t>
            </a:r>
          </a:p>
        </p:txBody>
      </p:sp>
      <p:sp>
        <p:nvSpPr>
          <p:cNvPr id="30" name="Rectangle à coins arrondis 29">
            <a:extLst>
              <a:ext uri="{FF2B5EF4-FFF2-40B4-BE49-F238E27FC236}">
                <a16:creationId xmlns:a16="http://schemas.microsoft.com/office/drawing/2014/main" id="{0060E841-0BA3-4A46-BC89-F82A08C27110}"/>
              </a:ext>
            </a:extLst>
          </p:cNvPr>
          <p:cNvSpPr>
            <a:spLocks noChangeArrowheads="1"/>
          </p:cNvSpPr>
          <p:nvPr/>
        </p:nvSpPr>
        <p:spPr bwMode="auto">
          <a:xfrm>
            <a:off x="8881356" y="3118510"/>
            <a:ext cx="951870" cy="675375"/>
          </a:xfrm>
          <a:prstGeom prst="roundRect">
            <a:avLst>
              <a:gd name="adj" fmla="val 16667"/>
            </a:avLst>
          </a:prstGeom>
          <a:solidFill>
            <a:srgbClr val="3BA9D1"/>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Vrai</a:t>
            </a:r>
          </a:p>
        </p:txBody>
      </p:sp>
      <p:sp>
        <p:nvSpPr>
          <p:cNvPr id="31" name="Rectangle à coins arrondis 30">
            <a:extLst>
              <a:ext uri="{FF2B5EF4-FFF2-40B4-BE49-F238E27FC236}">
                <a16:creationId xmlns:a16="http://schemas.microsoft.com/office/drawing/2014/main" id="{C96EDC2C-F016-42D9-8B0C-033EB3CC6680}"/>
              </a:ext>
            </a:extLst>
          </p:cNvPr>
          <p:cNvSpPr>
            <a:spLocks noChangeArrowheads="1"/>
          </p:cNvSpPr>
          <p:nvPr/>
        </p:nvSpPr>
        <p:spPr bwMode="auto">
          <a:xfrm>
            <a:off x="8881356" y="4151968"/>
            <a:ext cx="951870" cy="676886"/>
          </a:xfrm>
          <a:prstGeom prst="roundRect">
            <a:avLst>
              <a:gd name="adj" fmla="val 16667"/>
            </a:avLst>
          </a:prstGeom>
          <a:solidFill>
            <a:srgbClr val="3BA9D1"/>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Vrai</a:t>
            </a:r>
          </a:p>
        </p:txBody>
      </p:sp>
      <p:sp>
        <p:nvSpPr>
          <p:cNvPr id="32" name="Rectangle à coins arrondis 31">
            <a:extLst>
              <a:ext uri="{FF2B5EF4-FFF2-40B4-BE49-F238E27FC236}">
                <a16:creationId xmlns:a16="http://schemas.microsoft.com/office/drawing/2014/main" id="{CA0C7618-A278-4E53-8027-C748D27D7C52}"/>
              </a:ext>
            </a:extLst>
          </p:cNvPr>
          <p:cNvSpPr>
            <a:spLocks noChangeArrowheads="1"/>
          </p:cNvSpPr>
          <p:nvPr/>
        </p:nvSpPr>
        <p:spPr bwMode="auto">
          <a:xfrm>
            <a:off x="8881356" y="5186939"/>
            <a:ext cx="951870" cy="676886"/>
          </a:xfrm>
          <a:prstGeom prst="roundRect">
            <a:avLst>
              <a:gd name="adj" fmla="val 16667"/>
            </a:avLst>
          </a:prstGeom>
          <a:solidFill>
            <a:srgbClr val="3BA9D1"/>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Vrai</a:t>
            </a:r>
          </a:p>
        </p:txBody>
      </p:sp>
      <p:sp>
        <p:nvSpPr>
          <p:cNvPr id="33" name="Rectangle à coins arrondis 32">
            <a:extLst>
              <a:ext uri="{FF2B5EF4-FFF2-40B4-BE49-F238E27FC236}">
                <a16:creationId xmlns:a16="http://schemas.microsoft.com/office/drawing/2014/main" id="{4D024165-CA47-4D9F-AF41-90DAAA90D704}"/>
              </a:ext>
            </a:extLst>
          </p:cNvPr>
          <p:cNvSpPr>
            <a:spLocks noChangeArrowheads="1"/>
          </p:cNvSpPr>
          <p:nvPr/>
        </p:nvSpPr>
        <p:spPr bwMode="auto">
          <a:xfrm>
            <a:off x="10129364" y="3118510"/>
            <a:ext cx="951870" cy="675375"/>
          </a:xfrm>
          <a:prstGeom prst="roundRect">
            <a:avLst>
              <a:gd name="adj" fmla="val 16667"/>
            </a:avLst>
          </a:prstGeom>
          <a:solidFill>
            <a:srgbClr val="A6A6A6"/>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Faux</a:t>
            </a:r>
          </a:p>
        </p:txBody>
      </p:sp>
      <p:sp>
        <p:nvSpPr>
          <p:cNvPr id="34" name="Rectangle à coins arrondis 33">
            <a:extLst>
              <a:ext uri="{FF2B5EF4-FFF2-40B4-BE49-F238E27FC236}">
                <a16:creationId xmlns:a16="http://schemas.microsoft.com/office/drawing/2014/main" id="{0DD983D7-D276-460D-90ED-780CC2EBCC30}"/>
              </a:ext>
            </a:extLst>
          </p:cNvPr>
          <p:cNvSpPr>
            <a:spLocks noChangeArrowheads="1"/>
          </p:cNvSpPr>
          <p:nvPr/>
        </p:nvSpPr>
        <p:spPr bwMode="auto">
          <a:xfrm>
            <a:off x="10129364" y="4151968"/>
            <a:ext cx="951870" cy="676886"/>
          </a:xfrm>
          <a:prstGeom prst="roundRect">
            <a:avLst>
              <a:gd name="adj" fmla="val 16667"/>
            </a:avLst>
          </a:prstGeom>
          <a:solidFill>
            <a:srgbClr val="A6A6A6"/>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Faux</a:t>
            </a:r>
          </a:p>
        </p:txBody>
      </p:sp>
      <p:sp>
        <p:nvSpPr>
          <p:cNvPr id="35" name="Rectangle à coins arrondis 34">
            <a:extLst>
              <a:ext uri="{FF2B5EF4-FFF2-40B4-BE49-F238E27FC236}">
                <a16:creationId xmlns:a16="http://schemas.microsoft.com/office/drawing/2014/main" id="{F33531C0-0600-4708-8BD2-3FF5A7C7BDAF}"/>
              </a:ext>
            </a:extLst>
          </p:cNvPr>
          <p:cNvSpPr>
            <a:spLocks noChangeArrowheads="1"/>
          </p:cNvSpPr>
          <p:nvPr/>
        </p:nvSpPr>
        <p:spPr bwMode="auto">
          <a:xfrm>
            <a:off x="10129364" y="5186939"/>
            <a:ext cx="951870" cy="676886"/>
          </a:xfrm>
          <a:prstGeom prst="roundRect">
            <a:avLst>
              <a:gd name="adj" fmla="val 16667"/>
            </a:avLst>
          </a:prstGeom>
          <a:solidFill>
            <a:srgbClr val="A6A6A6"/>
          </a:solidFill>
          <a:ln>
            <a:noFill/>
          </a:ln>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665" dirty="0">
                <a:solidFill>
                  <a:schemeClr val="bg1"/>
                </a:solidFill>
                <a:latin typeface="Calibri"/>
                <a:cs typeface="Calibri"/>
              </a:rPr>
              <a:t>Faux</a:t>
            </a:r>
          </a:p>
        </p:txBody>
      </p:sp>
      <p:pic>
        <p:nvPicPr>
          <p:cNvPr id="22" name="Image 21" descr="dollard.png">
            <a:extLst>
              <a:ext uri="{FF2B5EF4-FFF2-40B4-BE49-F238E27FC236}">
                <a16:creationId xmlns:a16="http://schemas.microsoft.com/office/drawing/2014/main" id="{0404FA28-7E96-4420-87DC-594C9742F8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4024" y="4627904"/>
            <a:ext cx="1355282" cy="203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D5FEE132-8E64-4B36-B87F-88BC6647531B}"/>
              </a:ext>
            </a:extLst>
          </p:cNvPr>
          <p:cNvSpPr txBox="1"/>
          <p:nvPr/>
        </p:nvSpPr>
        <p:spPr>
          <a:xfrm>
            <a:off x="1890395" y="1921872"/>
            <a:ext cx="6780944" cy="912558"/>
          </a:xfrm>
          <a:prstGeom prst="rect">
            <a:avLst/>
          </a:prstGeom>
          <a:noFill/>
        </p:spPr>
        <p:txBody>
          <a:bodyPr>
            <a:spAutoFit/>
          </a:bodyPr>
          <a:lstStyle/>
          <a:p>
            <a:pPr algn="ctr">
              <a:defRPr/>
            </a:pPr>
            <a:r>
              <a:rPr lang="fr-FR" sz="2665" cap="all" dirty="0">
                <a:solidFill>
                  <a:srgbClr val="3BA9D1"/>
                </a:solidFill>
                <a:latin typeface="Arial" charset="0"/>
              </a:rPr>
              <a:t>Ces trois affirmations sont elles </a:t>
            </a:r>
            <a:r>
              <a:rPr lang="fr-FR" sz="2665" b="1" cap="all" dirty="0">
                <a:solidFill>
                  <a:srgbClr val="3BA9D1"/>
                </a:solidFill>
                <a:latin typeface="Arial" charset="0"/>
              </a:rPr>
              <a:t>VRAI</a:t>
            </a:r>
            <a:r>
              <a:rPr lang="fr-FR" sz="2665" cap="all" dirty="0">
                <a:solidFill>
                  <a:srgbClr val="3BA9D1"/>
                </a:solidFill>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withEffect">
                                  <p:stCondLst>
                                    <p:cond delay="0"/>
                                  </p:stCondLst>
                                  <p:childTnLst>
                                    <p:animMotion origin="layout" path="M -2.71498E-6 -5.2446E-7 L 0.76996 -0.54782 " pathEditMode="relative" rAng="0" ptsTypes="AA">
                                      <p:cBhvr>
                                        <p:cTn id="6" dur="2000" fill="hold"/>
                                        <p:tgtEl>
                                          <p:spTgt spid="22"/>
                                        </p:tgtEl>
                                        <p:attrNameLst>
                                          <p:attrName>ppt_x</p:attrName>
                                          <p:attrName>ppt_y</p:attrName>
                                        </p:attrNameLst>
                                      </p:cBhvr>
                                      <p:rCtr x="38498" y="-27391"/>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1000"/>
                                        <p:tgtEl>
                                          <p:spTgt spid="24">
                                            <p:txEl>
                                              <p:pRg st="0" end="0"/>
                                            </p:txEl>
                                          </p:spTgt>
                                        </p:tgtEl>
                                      </p:cBhvr>
                                    </p:animEffect>
                                  </p:childTnLst>
                                </p:cTn>
                              </p:par>
                              <p:par>
                                <p:cTn id="17" presetID="22" presetClass="exit" presetSubtype="4" fill="hold" nodeType="withEffect">
                                  <p:stCondLst>
                                    <p:cond delay="0"/>
                                  </p:stCondLst>
                                  <p:childTnLst>
                                    <p:animEffect transition="out" filter="wipe(down)">
                                      <p:cBhvr>
                                        <p:cTn id="18" dur="1000"/>
                                        <p:tgtEl>
                                          <p:spTgt spid="6"/>
                                        </p:tgtEl>
                                      </p:cBhvr>
                                    </p:animEffect>
                                    <p:set>
                                      <p:cBhvr>
                                        <p:cTn id="19" dur="1" fill="hold">
                                          <p:stCondLst>
                                            <p:cond delay="999"/>
                                          </p:stCondLst>
                                        </p:cTn>
                                        <p:tgtEl>
                                          <p:spTgt spid="6"/>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1000"/>
                                        <p:tgtEl>
                                          <p:spTgt spid="23">
                                            <p:txEl>
                                              <p:pRg st="0" end="0"/>
                                            </p:txEl>
                                          </p:spTgt>
                                        </p:tgtEl>
                                      </p:cBhvr>
                                    </p:animEffect>
                                    <p:set>
                                      <p:cBhvr>
                                        <p:cTn id="22" dur="1" fill="hold">
                                          <p:stCondLst>
                                            <p:cond delay="999"/>
                                          </p:stCondLst>
                                        </p:cTn>
                                        <p:tgtEl>
                                          <p:spTgt spid="23">
                                            <p:txEl>
                                              <p:pRg st="0" end="0"/>
                                            </p:txEl>
                                          </p:spTgt>
                                        </p:tgtEl>
                                        <p:attrNameLst>
                                          <p:attrName>style.visibility</p:attrName>
                                        </p:attrNameLst>
                                      </p:cBhvr>
                                      <p:to>
                                        <p:strVal val="hidden"/>
                                      </p:to>
                                    </p:set>
                                  </p:childTnLst>
                                </p:cTn>
                              </p:par>
                            </p:childTnLst>
                          </p:cTn>
                        </p:par>
                        <p:par>
                          <p:cTn id="23" fill="hold" nodeType="afterGroup">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childTnLst>
                                </p:cTn>
                              </p:par>
                            </p:childTnLst>
                          </p:cTn>
                        </p:par>
                        <p:par>
                          <p:cTn id="27" fill="hold" nodeType="afterGroup">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0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childTnLst>
                                </p:cTn>
                              </p:par>
                            </p:childTnLst>
                          </p:cTn>
                        </p:par>
                        <p:par>
                          <p:cTn id="49" fill="hold" nodeType="afterGroup">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1000" fill="hold"/>
                                        <p:tgtEl>
                                          <p:spTgt spid="2"/>
                                        </p:tgtEl>
                                        <p:attrNameLst>
                                          <p:attrName>ppt_w</p:attrName>
                                        </p:attrNameLst>
                                      </p:cBhvr>
                                      <p:tavLst>
                                        <p:tav tm="0">
                                          <p:val>
                                            <p:fltVal val="0"/>
                                          </p:val>
                                        </p:tav>
                                        <p:tav tm="100000">
                                          <p:val>
                                            <p:strVal val="#ppt_w"/>
                                          </p:val>
                                        </p:tav>
                                      </p:tavLst>
                                    </p:anim>
                                    <p:anim calcmode="lin" valueType="num">
                                      <p:cBhvr>
                                        <p:cTn id="53" dur="1000" fill="hold"/>
                                        <p:tgtEl>
                                          <p:spTgt spid="2"/>
                                        </p:tgtEl>
                                        <p:attrNameLst>
                                          <p:attrName>ppt_h</p:attrName>
                                        </p:attrNameLst>
                                      </p:cBhvr>
                                      <p:tavLst>
                                        <p:tav tm="0">
                                          <p:val>
                                            <p:fltVal val="0"/>
                                          </p:val>
                                        </p:tav>
                                        <p:tav tm="100000">
                                          <p:val>
                                            <p:strVal val="#ppt_h"/>
                                          </p:val>
                                        </p:tav>
                                      </p:tavLst>
                                    </p:anim>
                                    <p:animEffect transition="in" filter="fade">
                                      <p:cBhvr>
                                        <p:cTn id="54" dur="1000"/>
                                        <p:tgtEl>
                                          <p:spTgt spid="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1000"/>
                                        <p:tgtEl>
                                          <p:spTgt spid="33"/>
                                        </p:tgtEl>
                                      </p:cBhvr>
                                    </p:animEffect>
                                    <p:set>
                                      <p:cBhvr>
                                        <p:cTn id="59" dur="1" fill="hold">
                                          <p:stCondLst>
                                            <p:cond delay="999"/>
                                          </p:stCondLst>
                                        </p:cTn>
                                        <p:tgtEl>
                                          <p:spTgt spid="33"/>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0" presetClass="exit" presetSubtype="0" fill="hold" grpId="1" nodeType="clickEffect">
                                  <p:stCondLst>
                                    <p:cond delay="0"/>
                                  </p:stCondLst>
                                  <p:childTnLst>
                                    <p:animEffect transition="out" filter="fade">
                                      <p:cBhvr>
                                        <p:cTn id="63" dur="1000"/>
                                        <p:tgtEl>
                                          <p:spTgt spid="34"/>
                                        </p:tgtEl>
                                      </p:cBhvr>
                                    </p:animEffect>
                                    <p:set>
                                      <p:cBhvr>
                                        <p:cTn id="64" dur="1" fill="hold">
                                          <p:stCondLst>
                                            <p:cond delay="999"/>
                                          </p:stCondLst>
                                        </p:cTn>
                                        <p:tgtEl>
                                          <p:spTgt spid="34"/>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xit" presetSubtype="0" fill="hold" grpId="1" nodeType="clickEffect">
                                  <p:stCondLst>
                                    <p:cond delay="0"/>
                                  </p:stCondLst>
                                  <p:childTnLst>
                                    <p:animEffect transition="out" filter="fade">
                                      <p:cBhvr>
                                        <p:cTn id="68" dur="1000"/>
                                        <p:tgtEl>
                                          <p:spTgt spid="35"/>
                                        </p:tgtEl>
                                      </p:cBhvr>
                                    </p:animEffect>
                                    <p:set>
                                      <p:cBhvr>
                                        <p:cTn id="69"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4" grpId="0" build="p"/>
      <p:bldP spid="28" grpId="0"/>
      <p:bldP spid="29" grpId="0"/>
      <p:bldP spid="30" grpId="0" animBg="1"/>
      <p:bldP spid="31" grpId="0" animBg="1"/>
      <p:bldP spid="32" grpId="0" animBg="1"/>
      <p:bldP spid="33" grpId="0" animBg="1"/>
      <p:bldP spid="33" grpId="1" animBg="1"/>
      <p:bldP spid="34" grpId="0" animBg="1"/>
      <p:bldP spid="34" grpId="1" animBg="1"/>
      <p:bldP spid="35" grpId="0" animBg="1"/>
      <p:bldP spid="35" grpId="1" animBg="1"/>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D627FC0-FF4F-4BEF-9794-3800FDB2EC5B}"/>
              </a:ext>
            </a:extLst>
          </p:cNvPr>
          <p:cNvSpPr>
            <a:spLocks noGrp="1"/>
          </p:cNvSpPr>
          <p:nvPr>
            <p:ph type="body" sz="quarter" idx="12"/>
          </p:nvPr>
        </p:nvSpPr>
        <p:spPr>
          <a:xfrm>
            <a:off x="956656" y="114830"/>
            <a:ext cx="10278690" cy="395429"/>
          </a:xfrm>
        </p:spPr>
        <p:txBody>
          <a:bodyPr/>
          <a:lstStyle/>
          <a:p>
            <a:pPr>
              <a:defRPr/>
            </a:pPr>
            <a:r>
              <a:rPr lang="fr-FR" dirty="0">
                <a:latin typeface="Calibri" pitchFamily="34" charset="0"/>
              </a:rPr>
              <a:t>De la monnaie à la devise</a:t>
            </a:r>
          </a:p>
        </p:txBody>
      </p:sp>
      <p:sp>
        <p:nvSpPr>
          <p:cNvPr id="7" name="Espace réservé du texte 3">
            <a:extLst>
              <a:ext uri="{FF2B5EF4-FFF2-40B4-BE49-F238E27FC236}">
                <a16:creationId xmlns:a16="http://schemas.microsoft.com/office/drawing/2014/main" id="{53698475-9E75-4E7A-B4F6-5757282B531C}"/>
              </a:ext>
            </a:extLst>
          </p:cNvPr>
          <p:cNvSpPr>
            <a:spLocks noGrp="1"/>
          </p:cNvSpPr>
          <p:nvPr>
            <p:ph type="body" sz="quarter" idx="14"/>
          </p:nvPr>
        </p:nvSpPr>
        <p:spPr bwMode="auto">
          <a:xfrm>
            <a:off x="1639584" y="1059146"/>
            <a:ext cx="9131913" cy="12495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lnSpc>
                <a:spcPct val="150000"/>
              </a:lnSpc>
            </a:pPr>
            <a:r>
              <a:rPr lang="fr-FR" altLang="fr-FR" cap="none">
                <a:latin typeface="Calibri" panose="020F0502020204030204" pitchFamily="34" charset="0"/>
              </a:rPr>
              <a:t>LES 3 RÉPONSES              MONTRENT QUE LE DOLLAR </a:t>
            </a:r>
            <a:br>
              <a:rPr lang="fr-FR" altLang="fr-FR" cap="none">
                <a:latin typeface="Calibri" panose="020F0502020204030204" pitchFamily="34" charset="0"/>
              </a:rPr>
            </a:br>
            <a:r>
              <a:rPr lang="fr-FR" altLang="fr-FR" cap="none">
                <a:latin typeface="Calibri" panose="020F0502020204030204" pitchFamily="34" charset="0"/>
              </a:rPr>
              <a:t>EST PLUS QU</a:t>
            </a:r>
            <a:r>
              <a:rPr lang="fr-FR" altLang="ja-JP" cap="none">
                <a:latin typeface="Calibri" panose="020F0502020204030204" pitchFamily="34" charset="0"/>
              </a:rPr>
              <a:t>'UNE MONNAIE NATIONALE. </a:t>
            </a:r>
            <a:endParaRPr lang="fr-FR" altLang="fr-FR" cap="none">
              <a:latin typeface="Calibri" panose="020F0502020204030204" pitchFamily="34" charset="0"/>
            </a:endParaRPr>
          </a:p>
        </p:txBody>
      </p:sp>
      <p:sp>
        <p:nvSpPr>
          <p:cNvPr id="8" name="Rectangle à coins arrondis 7">
            <a:extLst>
              <a:ext uri="{FF2B5EF4-FFF2-40B4-BE49-F238E27FC236}">
                <a16:creationId xmlns:a16="http://schemas.microsoft.com/office/drawing/2014/main" id="{9D57F423-E0D5-46E2-887B-85985DFD81D2}"/>
              </a:ext>
            </a:extLst>
          </p:cNvPr>
          <p:cNvSpPr>
            <a:spLocks noChangeArrowheads="1"/>
          </p:cNvSpPr>
          <p:nvPr/>
        </p:nvSpPr>
        <p:spPr bwMode="auto">
          <a:xfrm>
            <a:off x="8881356" y="4147436"/>
            <a:ext cx="951870" cy="675374"/>
          </a:xfrm>
          <a:prstGeom prst="roundRect">
            <a:avLst>
              <a:gd name="adj" fmla="val 16667"/>
            </a:avLst>
          </a:prstGeom>
          <a:solidFill>
            <a:srgbClr val="3BA9D1"/>
          </a:solidFill>
          <a:ln>
            <a:noFill/>
          </a:ln>
          <a:effectLst>
            <a:outerShdw blurRad="50800" dist="38100" algn="l" rotWithShape="0">
              <a:srgbClr val="808080">
                <a:alpha val="39998"/>
              </a:srgbClr>
            </a:outerShdw>
          </a:effectLst>
          <a:extLst>
            <a:ext uri="{91240B29-F687-4F45-9708-019B960494DF}">
              <a14:hiddenLine xmlns:a14="http://schemas.microsoft.com/office/drawing/2010/main" w="47625" cap="rnd">
                <a:solidFill>
                  <a:srgbClr val="000000"/>
                </a:solidFill>
                <a:round/>
                <a:headEnd/>
                <a:tailEnd type="arrow" w="med" len="sm"/>
              </a14:hiddenLine>
            </a:ext>
          </a:extLst>
        </p:spPr>
        <p:txBody>
          <a:bodyPr anchor="ctr"/>
          <a:lstStyle/>
          <a:p>
            <a:pPr algn="ctr">
              <a:defRPr/>
            </a:pPr>
            <a:r>
              <a:rPr lang="fr-FR" sz="2475" dirty="0">
                <a:solidFill>
                  <a:schemeClr val="bg1"/>
                </a:solidFill>
              </a:rPr>
              <a:t>Vrai</a:t>
            </a:r>
          </a:p>
        </p:txBody>
      </p:sp>
      <p:pic>
        <p:nvPicPr>
          <p:cNvPr id="13" name="Image 12" descr="dollard.png">
            <a:extLst>
              <a:ext uri="{FF2B5EF4-FFF2-40B4-BE49-F238E27FC236}">
                <a16:creationId xmlns:a16="http://schemas.microsoft.com/office/drawing/2014/main" id="{8D00DACD-3273-4D68-894B-AE17B7C16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1744" y="859706"/>
            <a:ext cx="1355283" cy="203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Espace réservé du texte 3">
            <a:extLst>
              <a:ext uri="{FF2B5EF4-FFF2-40B4-BE49-F238E27FC236}">
                <a16:creationId xmlns:a16="http://schemas.microsoft.com/office/drawing/2014/main" id="{A9C59139-CC65-442C-B177-E65C99260430}"/>
              </a:ext>
            </a:extLst>
          </p:cNvPr>
          <p:cNvSpPr txBox="1">
            <a:spLocks/>
          </p:cNvSpPr>
          <p:nvPr/>
        </p:nvSpPr>
        <p:spPr bwMode="auto">
          <a:xfrm>
            <a:off x="1639585" y="3061095"/>
            <a:ext cx="6638919" cy="87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spcBef>
                <a:spcPct val="20000"/>
              </a:spcBef>
            </a:pPr>
            <a:r>
              <a:rPr lang="fr-FR" altLang="fr-FR" sz="2855">
                <a:solidFill>
                  <a:srgbClr val="3BA9D1"/>
                </a:solidFill>
                <a:latin typeface="Calibri" panose="020F0502020204030204" pitchFamily="34" charset="0"/>
              </a:rPr>
              <a:t>Il remplit aussi au plan international les 3 fonctions de la monnaie :</a:t>
            </a:r>
          </a:p>
        </p:txBody>
      </p:sp>
      <p:sp>
        <p:nvSpPr>
          <p:cNvPr id="17" name="ZoneTexte 16">
            <a:extLst>
              <a:ext uri="{FF2B5EF4-FFF2-40B4-BE49-F238E27FC236}">
                <a16:creationId xmlns:a16="http://schemas.microsoft.com/office/drawing/2014/main" id="{2614672C-4DC1-442D-B265-520E64B93789}"/>
              </a:ext>
            </a:extLst>
          </p:cNvPr>
          <p:cNvSpPr txBox="1">
            <a:spLocks noChangeArrowheads="1"/>
          </p:cNvSpPr>
          <p:nvPr/>
        </p:nvSpPr>
        <p:spPr bwMode="auto">
          <a:xfrm>
            <a:off x="3958825" y="4173121"/>
            <a:ext cx="3798476" cy="59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236" b="1">
                <a:solidFill>
                  <a:srgbClr val="3BA9D1"/>
                </a:solidFill>
                <a:latin typeface="Calibri" panose="020F0502020204030204" pitchFamily="34" charset="0"/>
              </a:rPr>
              <a:t>Une unité de compte</a:t>
            </a:r>
            <a:endParaRPr lang="fr-FR" altLang="fr-FR" sz="3236">
              <a:solidFill>
                <a:srgbClr val="3BA9D1"/>
              </a:solidFill>
              <a:latin typeface="Calibri" panose="020F0502020204030204" pitchFamily="34" charset="0"/>
            </a:endParaRPr>
          </a:p>
        </p:txBody>
      </p:sp>
      <p:sp>
        <p:nvSpPr>
          <p:cNvPr id="18" name="ZoneTexte 17">
            <a:extLst>
              <a:ext uri="{FF2B5EF4-FFF2-40B4-BE49-F238E27FC236}">
                <a16:creationId xmlns:a16="http://schemas.microsoft.com/office/drawing/2014/main" id="{7CBE8321-D521-4FAA-920E-1B031A926BC8}"/>
              </a:ext>
            </a:extLst>
          </p:cNvPr>
          <p:cNvSpPr txBox="1">
            <a:spLocks noChangeArrowheads="1"/>
          </p:cNvSpPr>
          <p:nvPr/>
        </p:nvSpPr>
        <p:spPr bwMode="auto">
          <a:xfrm>
            <a:off x="3958825" y="4927064"/>
            <a:ext cx="4695324" cy="59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236" b="1">
                <a:solidFill>
                  <a:srgbClr val="3BA9D1"/>
                </a:solidFill>
                <a:latin typeface="Calibri" panose="020F0502020204030204" pitchFamily="34" charset="0"/>
              </a:rPr>
              <a:t>Un instrument d'échanges</a:t>
            </a:r>
            <a:endParaRPr lang="fr-FR" altLang="fr-FR" sz="3236">
              <a:solidFill>
                <a:srgbClr val="3BA9D1"/>
              </a:solidFill>
              <a:latin typeface="Calibri" panose="020F0502020204030204" pitchFamily="34" charset="0"/>
            </a:endParaRPr>
          </a:p>
        </p:txBody>
      </p:sp>
      <p:sp>
        <p:nvSpPr>
          <p:cNvPr id="19" name="ZoneTexte 18">
            <a:extLst>
              <a:ext uri="{FF2B5EF4-FFF2-40B4-BE49-F238E27FC236}">
                <a16:creationId xmlns:a16="http://schemas.microsoft.com/office/drawing/2014/main" id="{70873AD5-1939-4181-AA92-171EE5028BA4}"/>
              </a:ext>
            </a:extLst>
          </p:cNvPr>
          <p:cNvSpPr txBox="1">
            <a:spLocks noChangeArrowheads="1"/>
          </p:cNvSpPr>
          <p:nvPr/>
        </p:nvSpPr>
        <p:spPr bwMode="auto">
          <a:xfrm>
            <a:off x="3958826" y="5681005"/>
            <a:ext cx="3953583" cy="59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3236" b="1">
                <a:solidFill>
                  <a:srgbClr val="3BA9D1"/>
                </a:solidFill>
                <a:latin typeface="Calibri" panose="020F0502020204030204" pitchFamily="34" charset="0"/>
              </a:rPr>
              <a:t>Une réserve de valeur</a:t>
            </a:r>
            <a:endParaRPr lang="fr-FR" altLang="fr-FR" sz="3236">
              <a:solidFill>
                <a:srgbClr val="3BA9D1"/>
              </a:solidFill>
              <a:latin typeface="Calibri" panose="020F0502020204030204" pitchFamily="34" charset="0"/>
            </a:endParaRPr>
          </a:p>
        </p:txBody>
      </p:sp>
      <p:cxnSp>
        <p:nvCxnSpPr>
          <p:cNvPr id="20" name="Connecteur droit avec flèche 19">
            <a:extLst>
              <a:ext uri="{FF2B5EF4-FFF2-40B4-BE49-F238E27FC236}">
                <a16:creationId xmlns:a16="http://schemas.microsoft.com/office/drawing/2014/main" id="{CE6A0037-15BA-4ABA-81A8-1C88753F5DAE}"/>
              </a:ext>
            </a:extLst>
          </p:cNvPr>
          <p:cNvCxnSpPr/>
          <p:nvPr/>
        </p:nvCxnSpPr>
        <p:spPr>
          <a:xfrm>
            <a:off x="2887593" y="4466237"/>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6FC95C83-3CA3-4E9C-B661-B643A806CDB2}"/>
              </a:ext>
            </a:extLst>
          </p:cNvPr>
          <p:cNvCxnSpPr/>
          <p:nvPr/>
        </p:nvCxnSpPr>
        <p:spPr>
          <a:xfrm>
            <a:off x="2887593" y="5220179"/>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D2AAA7-3C3B-48D9-957C-41CCB91FC97A}"/>
              </a:ext>
            </a:extLst>
          </p:cNvPr>
          <p:cNvCxnSpPr/>
          <p:nvPr/>
        </p:nvCxnSpPr>
        <p:spPr>
          <a:xfrm>
            <a:off x="2887593" y="5983186"/>
            <a:ext cx="778117" cy="0"/>
          </a:xfrm>
          <a:prstGeom prst="straightConnector1">
            <a:avLst/>
          </a:prstGeom>
          <a:ln w="69850" cap="rnd" cmpd="sng">
            <a:solidFill>
              <a:srgbClr val="3BA9D1">
                <a:alpha val="50000"/>
              </a:srgbClr>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à coins arrondis 13">
            <a:extLst>
              <a:ext uri="{FF2B5EF4-FFF2-40B4-BE49-F238E27FC236}">
                <a16:creationId xmlns:a16="http://schemas.microsoft.com/office/drawing/2014/main" id="{2D7E05B4-4F7C-4C0B-9AEA-EB1E00E90540}"/>
              </a:ext>
            </a:extLst>
          </p:cNvPr>
          <p:cNvSpPr/>
          <p:nvPr/>
        </p:nvSpPr>
        <p:spPr>
          <a:xfrm>
            <a:off x="2479648" y="4115707"/>
            <a:ext cx="6401707" cy="2293555"/>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path" presetSubtype="0" accel="50000" decel="50000" fill="hold" grpId="0" nodeType="withEffect">
                                  <p:stCondLst>
                                    <p:cond delay="0"/>
                                  </p:stCondLst>
                                  <p:childTnLst>
                                    <p:animMotion origin="layout" path="M 3.50875E-6 -2.61349E-6 L -0.46392 -0.44821 " pathEditMode="relative" rAng="0" ptsTypes="AA">
                                      <p:cBhvr>
                                        <p:cTn id="6" dur="2000" fill="hold"/>
                                        <p:tgtEl>
                                          <p:spTgt spid="8"/>
                                        </p:tgtEl>
                                        <p:attrNameLst>
                                          <p:attrName>ppt_x</p:attrName>
                                          <p:attrName>ppt_y</p:attrName>
                                        </p:attrNameLst>
                                      </p:cBhvr>
                                      <p:rCtr x="-23196" y="-22411"/>
                                    </p:animMotion>
                                  </p:childTnLst>
                                </p:cTn>
                              </p:par>
                            </p:childTnLst>
                          </p:cTn>
                        </p:par>
                        <p:par>
                          <p:cTn id="7" fill="hold" nodeType="afterGroup">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up)">
                                      <p:cBhvr>
                                        <p:cTn id="10" dur="1000"/>
                                        <p:tgtEl>
                                          <p:spTgt spid="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1000"/>
                                        <p:tgtEl>
                                          <p:spTgt spid="1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700"/>
                                        <p:tgtEl>
                                          <p:spTgt spid="20"/>
                                        </p:tgtEl>
                                      </p:cBhvr>
                                    </p:animEffect>
                                  </p:childTnLst>
                                </p:cTn>
                              </p:par>
                            </p:childTnLst>
                          </p:cTn>
                        </p:par>
                        <p:par>
                          <p:cTn id="21" fill="hold" nodeType="afterGroup">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700"/>
                                        <p:tgtEl>
                                          <p:spTgt spid="21"/>
                                        </p:tgtEl>
                                      </p:cBhvr>
                                    </p:animEffect>
                                  </p:childTnLst>
                                </p:cTn>
                              </p:par>
                            </p:childTnLst>
                          </p:cTn>
                        </p:par>
                        <p:par>
                          <p:cTn id="30" fill="hold" nodeType="afterGroup">
                            <p:stCondLst>
                              <p:cond delay="7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700"/>
                                        <p:tgtEl>
                                          <p:spTgt spid="22"/>
                                        </p:tgtEl>
                                      </p:cBhvr>
                                    </p:animEffect>
                                  </p:childTnLst>
                                </p:cTn>
                              </p:par>
                            </p:childTnLst>
                          </p:cTn>
                        </p:par>
                        <p:par>
                          <p:cTn id="39" fill="hold" nodeType="afterGroup">
                            <p:stCondLst>
                              <p:cond delay="7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childTnLst>
                                </p:cTn>
                              </p:par>
                              <p:par>
                                <p:cTn id="43" presetID="42" presetClass="path" presetSubtype="0" accel="50000" decel="50000" fill="hold" nodeType="withEffect">
                                  <p:stCondLst>
                                    <p:cond delay="0"/>
                                  </p:stCondLst>
                                  <p:childTnLst>
                                    <p:animMotion origin="layout" path="M -9.26062E-8 7.88894E-7 L -9.26062E-8 0.47884 " pathEditMode="relative" rAng="0" ptsTypes="AA">
                                      <p:cBhvr>
                                        <p:cTn id="44" dur="2000" fill="hold"/>
                                        <p:tgtEl>
                                          <p:spTgt spid="13"/>
                                        </p:tgtEl>
                                        <p:attrNameLst>
                                          <p:attrName>ppt_x</p:attrName>
                                          <p:attrName>ppt_y</p:attrName>
                                        </p:attrNameLst>
                                      </p:cBhvr>
                                      <p:rCtr x="0" y="23931"/>
                                    </p:animMotion>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15" grpId="0" build="p"/>
      <p:bldP spid="17" grpId="0"/>
      <p:bldP spid="18" grpId="0"/>
      <p:bldP spid="19" grpId="0"/>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texte 1">
            <a:extLst>
              <a:ext uri="{FF2B5EF4-FFF2-40B4-BE49-F238E27FC236}">
                <a16:creationId xmlns:a16="http://schemas.microsoft.com/office/drawing/2014/main" id="{3AA915EC-9B94-4DE6-9D5C-2E04233BA575}"/>
              </a:ext>
            </a:extLst>
          </p:cNvPr>
          <p:cNvSpPr>
            <a:spLocks noGrp="1"/>
          </p:cNvSpPr>
          <p:nvPr>
            <p:ph type="body" sz="quarter" idx="10"/>
          </p:nvPr>
        </p:nvSpPr>
        <p:spPr bwMode="auto">
          <a:xfrm>
            <a:off x="5326194" y="882370"/>
            <a:ext cx="1560766" cy="145007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a:latin typeface="Calibri" panose="020F0502020204030204" pitchFamily="34" charset="0"/>
                <a:cs typeface="Calibri" panose="020F0502020204030204" pitchFamily="34" charset="0"/>
              </a:rPr>
              <a:t>2</a:t>
            </a:r>
          </a:p>
        </p:txBody>
      </p:sp>
      <p:sp>
        <p:nvSpPr>
          <p:cNvPr id="16387" name="Espace réservé du texte 2">
            <a:extLst>
              <a:ext uri="{FF2B5EF4-FFF2-40B4-BE49-F238E27FC236}">
                <a16:creationId xmlns:a16="http://schemas.microsoft.com/office/drawing/2014/main" id="{456F06B7-E81A-40E2-8FF0-90B11444E68C}"/>
              </a:ext>
            </a:extLst>
          </p:cNvPr>
          <p:cNvSpPr>
            <a:spLocks noGrp="1"/>
          </p:cNvSpPr>
          <p:nvPr>
            <p:ph type="body" sz="quarter" idx="11"/>
          </p:nvPr>
        </p:nvSpPr>
        <p:spPr bwMode="auto">
          <a:xfrm>
            <a:off x="956656" y="2825393"/>
            <a:ext cx="10278690" cy="8788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00000"/>
              </a:lnSpc>
            </a:pPr>
            <a:r>
              <a:rPr lang="fr-FR" altLang="fr-FR" sz="5711"/>
              <a:t>Les vecteurs de la monnaie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Espace réservé du texte 1">
            <a:extLst>
              <a:ext uri="{FF2B5EF4-FFF2-40B4-BE49-F238E27FC236}">
                <a16:creationId xmlns:a16="http://schemas.microsoft.com/office/drawing/2014/main" id="{6550C0DC-1F2A-48D4-B37E-4816AEA3B865}"/>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a:latin typeface="Calibri" pitchFamily="34" charset="0"/>
              </a:rPr>
              <a:t>Les deux grands types de monnaie</a:t>
            </a:r>
          </a:p>
        </p:txBody>
      </p:sp>
      <p:sp>
        <p:nvSpPr>
          <p:cNvPr id="17411" name="Espace réservé du texte 3">
            <a:extLst>
              <a:ext uri="{FF2B5EF4-FFF2-40B4-BE49-F238E27FC236}">
                <a16:creationId xmlns:a16="http://schemas.microsoft.com/office/drawing/2014/main" id="{02C9B2ED-F6DB-4660-B0DB-75ABAEFCE30E}"/>
              </a:ext>
            </a:extLst>
          </p:cNvPr>
          <p:cNvSpPr txBox="1">
            <a:spLocks/>
          </p:cNvSpPr>
          <p:nvPr/>
        </p:nvSpPr>
        <p:spPr bwMode="auto">
          <a:xfrm>
            <a:off x="1888885" y="1015329"/>
            <a:ext cx="8164933"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spcBef>
                <a:spcPct val="20000"/>
              </a:spcBef>
            </a:pPr>
            <a:r>
              <a:rPr lang="fr-FR" altLang="fr-FR" sz="2665">
                <a:solidFill>
                  <a:srgbClr val="000000"/>
                </a:solidFill>
                <a:latin typeface="Calibri" panose="020F0502020204030204" pitchFamily="34" charset="0"/>
              </a:rPr>
              <a:t>Il existe différents </a:t>
            </a:r>
            <a:r>
              <a:rPr lang="fr-FR" altLang="fr-FR" sz="2665" b="1">
                <a:solidFill>
                  <a:srgbClr val="000000"/>
                </a:solidFill>
                <a:latin typeface="Calibri" panose="020F0502020204030204" pitchFamily="34" charset="0"/>
              </a:rPr>
              <a:t>moyens</a:t>
            </a:r>
            <a:r>
              <a:rPr lang="fr-FR" altLang="fr-FR" sz="2665">
                <a:solidFill>
                  <a:srgbClr val="000000"/>
                </a:solidFill>
                <a:latin typeface="Calibri" panose="020F0502020204030204" pitchFamily="34" charset="0"/>
              </a:rPr>
              <a:t> pour payer ce que l'on doit :</a:t>
            </a:r>
          </a:p>
        </p:txBody>
      </p:sp>
      <p:sp>
        <p:nvSpPr>
          <p:cNvPr id="12" name="ZoneTexte 11">
            <a:extLst>
              <a:ext uri="{FF2B5EF4-FFF2-40B4-BE49-F238E27FC236}">
                <a16:creationId xmlns:a16="http://schemas.microsoft.com/office/drawing/2014/main" id="{10CC74A0-9954-4D05-A63D-5FDAF9FFAA41}"/>
              </a:ext>
            </a:extLst>
          </p:cNvPr>
          <p:cNvSpPr txBox="1">
            <a:spLocks noChangeArrowheads="1"/>
          </p:cNvSpPr>
          <p:nvPr/>
        </p:nvSpPr>
        <p:spPr bwMode="auto">
          <a:xfrm>
            <a:off x="2195598" y="1631779"/>
            <a:ext cx="2449178"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a:solidFill>
                  <a:srgbClr val="3BA9D1"/>
                </a:solidFill>
                <a:latin typeface="Calibri" panose="020F0502020204030204" pitchFamily="34" charset="0"/>
              </a:rPr>
              <a:t>Pièces et billets</a:t>
            </a:r>
          </a:p>
        </p:txBody>
      </p:sp>
      <p:sp>
        <p:nvSpPr>
          <p:cNvPr id="44" name="ZoneTexte 43">
            <a:extLst>
              <a:ext uri="{FF2B5EF4-FFF2-40B4-BE49-F238E27FC236}">
                <a16:creationId xmlns:a16="http://schemas.microsoft.com/office/drawing/2014/main" id="{DF29AABE-6F69-4C9E-8944-093E0D2877EA}"/>
              </a:ext>
            </a:extLst>
          </p:cNvPr>
          <p:cNvSpPr txBox="1">
            <a:spLocks noChangeArrowheads="1"/>
          </p:cNvSpPr>
          <p:nvPr/>
        </p:nvSpPr>
        <p:spPr bwMode="auto">
          <a:xfrm>
            <a:off x="5498437" y="1631779"/>
            <a:ext cx="1486731"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a:solidFill>
                  <a:srgbClr val="3BA9D1"/>
                </a:solidFill>
                <a:latin typeface="Calibri" panose="020F0502020204030204" pitchFamily="34" charset="0"/>
              </a:rPr>
              <a:t>Chèques</a:t>
            </a:r>
          </a:p>
        </p:txBody>
      </p:sp>
      <p:sp>
        <p:nvSpPr>
          <p:cNvPr id="45" name="ZoneTexte 44">
            <a:extLst>
              <a:ext uri="{FF2B5EF4-FFF2-40B4-BE49-F238E27FC236}">
                <a16:creationId xmlns:a16="http://schemas.microsoft.com/office/drawing/2014/main" id="{C0E4B00B-67C2-4EFE-9E41-DEE80E849126}"/>
              </a:ext>
            </a:extLst>
          </p:cNvPr>
          <p:cNvSpPr txBox="1">
            <a:spLocks noChangeArrowheads="1"/>
          </p:cNvSpPr>
          <p:nvPr/>
        </p:nvSpPr>
        <p:spPr bwMode="auto">
          <a:xfrm>
            <a:off x="8351027" y="1631779"/>
            <a:ext cx="1915828" cy="44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2284">
                <a:solidFill>
                  <a:srgbClr val="3BA9D1"/>
                </a:solidFill>
                <a:latin typeface="Calibri" panose="020F0502020204030204" pitchFamily="34" charset="0"/>
              </a:rPr>
              <a:t>Carte bancaire</a:t>
            </a:r>
          </a:p>
        </p:txBody>
      </p:sp>
      <p:pic>
        <p:nvPicPr>
          <p:cNvPr id="16385" name="Image 16384" descr="billets.png">
            <a:extLst>
              <a:ext uri="{FF2B5EF4-FFF2-40B4-BE49-F238E27FC236}">
                <a16:creationId xmlns:a16="http://schemas.microsoft.com/office/drawing/2014/main" id="{AC591A21-FC63-457A-AFE2-9F1B5EDC33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4182" y="2550409"/>
            <a:ext cx="2116778" cy="88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Image 16385" descr="monnaie.png">
            <a:extLst>
              <a:ext uri="{FF2B5EF4-FFF2-40B4-BE49-F238E27FC236}">
                <a16:creationId xmlns:a16="http://schemas.microsoft.com/office/drawing/2014/main" id="{A51BA36E-3CF2-44E1-AA69-44CCF9F6A6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6656" y="2205923"/>
            <a:ext cx="1527526" cy="142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Image 16388" descr="cheque.png">
            <a:extLst>
              <a:ext uri="{FF2B5EF4-FFF2-40B4-BE49-F238E27FC236}">
                <a16:creationId xmlns:a16="http://schemas.microsoft.com/office/drawing/2014/main" id="{7399F94F-A8C3-44CE-A397-A7C41BA2C6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7969" y="2130377"/>
            <a:ext cx="2156063" cy="150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age 9">
            <a:extLst>
              <a:ext uri="{FF2B5EF4-FFF2-40B4-BE49-F238E27FC236}">
                <a16:creationId xmlns:a16="http://schemas.microsoft.com/office/drawing/2014/main" id="{6391165B-D20B-401C-983B-9F565800ED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8267892" y="2417351"/>
            <a:ext cx="1786230" cy="1212778"/>
          </a:xfrm>
          <a:prstGeom prst="rect">
            <a:avLst/>
          </a:prstGeom>
          <a:noFill/>
          <a:ln>
            <a:noFill/>
          </a:ln>
          <a:scene3d>
            <a:camera prst="orthographicFront">
              <a:rot lat="2400000" lon="2399990" rev="18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Espace réservé du texte 3">
            <a:extLst>
              <a:ext uri="{FF2B5EF4-FFF2-40B4-BE49-F238E27FC236}">
                <a16:creationId xmlns:a16="http://schemas.microsoft.com/office/drawing/2014/main" id="{7E7AC10A-E840-44A2-9F26-91FE59AACF99}"/>
              </a:ext>
            </a:extLst>
          </p:cNvPr>
          <p:cNvSpPr txBox="1">
            <a:spLocks/>
          </p:cNvSpPr>
          <p:nvPr/>
        </p:nvSpPr>
        <p:spPr bwMode="auto">
          <a:xfrm>
            <a:off x="1888885" y="3911735"/>
            <a:ext cx="8164933"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spcBef>
                <a:spcPct val="20000"/>
              </a:spcBef>
            </a:pPr>
            <a:r>
              <a:rPr lang="fr-FR" altLang="fr-FR" sz="2665">
                <a:latin typeface="Calibri" panose="020F0502020204030204" pitchFamily="34" charset="0"/>
              </a:rPr>
              <a:t>On oppose deux grandes catégories de monnaie :</a:t>
            </a:r>
          </a:p>
        </p:txBody>
      </p:sp>
      <p:sp>
        <p:nvSpPr>
          <p:cNvPr id="16391" name="ZoneTexte 16390">
            <a:extLst>
              <a:ext uri="{FF2B5EF4-FFF2-40B4-BE49-F238E27FC236}">
                <a16:creationId xmlns:a16="http://schemas.microsoft.com/office/drawing/2014/main" id="{B61B5BF1-E444-4BE4-AB85-01753E85B97C}"/>
              </a:ext>
            </a:extLst>
          </p:cNvPr>
          <p:cNvSpPr txBox="1">
            <a:spLocks noChangeArrowheads="1"/>
          </p:cNvSpPr>
          <p:nvPr/>
        </p:nvSpPr>
        <p:spPr bwMode="auto">
          <a:xfrm>
            <a:off x="1888884" y="4593153"/>
            <a:ext cx="7190399" cy="114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fr-FR" altLang="fr-FR" sz="2284">
                <a:solidFill>
                  <a:srgbClr val="3BA9D1"/>
                </a:solidFill>
                <a:latin typeface="Calibri" panose="020F0502020204030204" pitchFamily="34" charset="0"/>
              </a:rPr>
              <a:t>La </a:t>
            </a:r>
            <a:r>
              <a:rPr lang="fr-FR" altLang="fr-FR" sz="2284" b="1">
                <a:solidFill>
                  <a:srgbClr val="3BA9D1"/>
                </a:solidFill>
                <a:latin typeface="Calibri" panose="020F0502020204030204" pitchFamily="34" charset="0"/>
              </a:rPr>
              <a:t>monnaie centrale</a:t>
            </a:r>
            <a:r>
              <a:rPr lang="fr-FR" altLang="fr-FR" sz="2284">
                <a:solidFill>
                  <a:srgbClr val="3BA9D1"/>
                </a:solidFill>
                <a:latin typeface="Calibri" panose="020F0502020204030204" pitchFamily="34" charset="0"/>
              </a:rPr>
              <a:t> ou monnaie banque centrale, directement mise en circulation par la </a:t>
            </a:r>
            <a:r>
              <a:rPr lang="fr-FR" altLang="fr-FR" sz="2284" b="1">
                <a:solidFill>
                  <a:srgbClr val="3BA9D1"/>
                </a:solidFill>
                <a:latin typeface="Calibri" panose="020F0502020204030204" pitchFamily="34" charset="0"/>
              </a:rPr>
              <a:t>banque centrale </a:t>
            </a:r>
            <a:r>
              <a:rPr lang="fr-FR" altLang="fr-FR" sz="2284">
                <a:solidFill>
                  <a:srgbClr val="3BA9D1"/>
                </a:solidFill>
                <a:latin typeface="Calibri" panose="020F0502020204030204" pitchFamily="34" charset="0"/>
              </a:rPr>
              <a:t>(la </a:t>
            </a:r>
            <a:r>
              <a:rPr lang="fr-FR" altLang="fr-FR" sz="2284" b="1">
                <a:solidFill>
                  <a:srgbClr val="3BA9D1"/>
                </a:solidFill>
                <a:latin typeface="Calibri" panose="020F0502020204030204" pitchFamily="34" charset="0"/>
              </a:rPr>
              <a:t>BCE depuis 1999</a:t>
            </a:r>
            <a:r>
              <a:rPr lang="fr-FR" altLang="fr-FR" sz="2284">
                <a:solidFill>
                  <a:srgbClr val="3BA9D1"/>
                </a:solidFill>
                <a:latin typeface="Calibri" panose="020F0502020204030204" pitchFamily="34" charset="0"/>
              </a:rPr>
              <a:t>).</a:t>
            </a:r>
          </a:p>
        </p:txBody>
      </p:sp>
      <p:sp>
        <p:nvSpPr>
          <p:cNvPr id="16392" name="ZoneTexte 16391">
            <a:extLst>
              <a:ext uri="{FF2B5EF4-FFF2-40B4-BE49-F238E27FC236}">
                <a16:creationId xmlns:a16="http://schemas.microsoft.com/office/drawing/2014/main" id="{791F6006-E56D-46E0-9E25-72B63597D6A3}"/>
              </a:ext>
            </a:extLst>
          </p:cNvPr>
          <p:cNvSpPr txBox="1">
            <a:spLocks noChangeArrowheads="1"/>
          </p:cNvSpPr>
          <p:nvPr/>
        </p:nvSpPr>
        <p:spPr bwMode="auto">
          <a:xfrm>
            <a:off x="1888884" y="5788279"/>
            <a:ext cx="7190399" cy="7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fr-FR" altLang="fr-FR" sz="2284">
                <a:solidFill>
                  <a:srgbClr val="3BA9D1"/>
                </a:solidFill>
                <a:latin typeface="Calibri" panose="020F0502020204030204" pitchFamily="34" charset="0"/>
              </a:rPr>
              <a:t>La </a:t>
            </a:r>
            <a:r>
              <a:rPr lang="fr-FR" altLang="fr-FR" sz="2284" b="1">
                <a:solidFill>
                  <a:srgbClr val="3BA9D1"/>
                </a:solidFill>
                <a:latin typeface="Calibri" panose="020F0502020204030204" pitchFamily="34" charset="0"/>
              </a:rPr>
              <a:t>monnaie scripturale,</a:t>
            </a:r>
            <a:r>
              <a:rPr lang="fr-FR" altLang="fr-FR" sz="2284">
                <a:solidFill>
                  <a:srgbClr val="3BA9D1"/>
                </a:solidFill>
                <a:latin typeface="Calibri" panose="020F0502020204030204" pitchFamily="34" charset="0"/>
              </a:rPr>
              <a:t> résultant des écritures en compte rédigées par les autres banques.</a:t>
            </a:r>
          </a:p>
        </p:txBody>
      </p:sp>
      <p:pic>
        <p:nvPicPr>
          <p:cNvPr id="16393" name="Image 16392" descr="BCE.png">
            <a:extLst>
              <a:ext uri="{FF2B5EF4-FFF2-40B4-BE49-F238E27FC236}">
                <a16:creationId xmlns:a16="http://schemas.microsoft.com/office/drawing/2014/main" id="{5111FED4-6B6B-429A-B783-9078828C76A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46714" y="4321190"/>
            <a:ext cx="1414208" cy="119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Image 16393" descr="Banque (dessin).png">
            <a:extLst>
              <a:ext uri="{FF2B5EF4-FFF2-40B4-BE49-F238E27FC236}">
                <a16:creationId xmlns:a16="http://schemas.microsoft.com/office/drawing/2014/main" id="{F4A6E7DF-AC81-48E4-8392-0C1BE178D5B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46714" y="5788280"/>
            <a:ext cx="1269161" cy="85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6"/>
                                        </p:tgtEl>
                                        <p:attrNameLst>
                                          <p:attrName>style.visibility</p:attrName>
                                        </p:attrNameLst>
                                      </p:cBhvr>
                                      <p:to>
                                        <p:strVal val="visible"/>
                                      </p:to>
                                    </p:set>
                                    <p:animEffect transition="in" filter="fade">
                                      <p:cBhvr>
                                        <p:cTn id="11" dur="500"/>
                                        <p:tgtEl>
                                          <p:spTgt spid="16386"/>
                                        </p:tgtEl>
                                      </p:cBhvr>
                                    </p:animEffect>
                                  </p:childTnLst>
                                </p:cTn>
                              </p:par>
                              <p:par>
                                <p:cTn id="12" presetID="10" presetClass="entr" presetSubtype="0" fill="hold" nodeType="withEffect">
                                  <p:stCondLst>
                                    <p:cond delay="0"/>
                                  </p:stCondLst>
                                  <p:childTnLst>
                                    <p:set>
                                      <p:cBhvr>
                                        <p:cTn id="13" dur="1" fill="hold">
                                          <p:stCondLst>
                                            <p:cond delay="0"/>
                                          </p:stCondLst>
                                        </p:cTn>
                                        <p:tgtEl>
                                          <p:spTgt spid="16385"/>
                                        </p:tgtEl>
                                        <p:attrNameLst>
                                          <p:attrName>style.visibility</p:attrName>
                                        </p:attrNameLst>
                                      </p:cBhvr>
                                      <p:to>
                                        <p:strVal val="visible"/>
                                      </p:to>
                                    </p:set>
                                    <p:animEffect transition="in" filter="fade">
                                      <p:cBhvr>
                                        <p:cTn id="14" dur="500"/>
                                        <p:tgtEl>
                                          <p:spTgt spid="163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nodeType="afterGroup">
                            <p:stCondLst>
                              <p:cond delay="500"/>
                            </p:stCondLst>
                            <p:childTnLst>
                              <p:par>
                                <p:cTn id="21" presetID="10" presetClass="entr" presetSubtype="0" fill="hold" nodeType="afterEffect">
                                  <p:stCondLst>
                                    <p:cond delay="0"/>
                                  </p:stCondLst>
                                  <p:childTnLst>
                                    <p:set>
                                      <p:cBhvr>
                                        <p:cTn id="22" dur="1" fill="hold">
                                          <p:stCondLst>
                                            <p:cond delay="0"/>
                                          </p:stCondLst>
                                        </p:cTn>
                                        <p:tgtEl>
                                          <p:spTgt spid="16389"/>
                                        </p:tgtEl>
                                        <p:attrNameLst>
                                          <p:attrName>style.visibility</p:attrName>
                                        </p:attrNameLst>
                                      </p:cBhvr>
                                      <p:to>
                                        <p:strVal val="visible"/>
                                      </p:to>
                                    </p:set>
                                    <p:animEffect transition="in" filter="fade">
                                      <p:cBhvr>
                                        <p:cTn id="23" dur="500"/>
                                        <p:tgtEl>
                                          <p:spTgt spid="163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391"/>
                                        </p:tgtEl>
                                        <p:attrNameLst>
                                          <p:attrName>style.visibility</p:attrName>
                                        </p:attrNameLst>
                                      </p:cBhvr>
                                      <p:to>
                                        <p:strVal val="visible"/>
                                      </p:to>
                                    </p:set>
                                    <p:animEffect transition="in" filter="fade">
                                      <p:cBhvr>
                                        <p:cTn id="42" dur="500"/>
                                        <p:tgtEl>
                                          <p:spTgt spid="16391"/>
                                        </p:tgtEl>
                                      </p:cBhvr>
                                    </p:animEffect>
                                  </p:childTnLst>
                                </p:cTn>
                              </p:par>
                            </p:childTnLst>
                          </p:cTn>
                        </p:par>
                        <p:par>
                          <p:cTn id="43" fill="hold" nodeType="afterGroup">
                            <p:stCondLst>
                              <p:cond delay="500"/>
                            </p:stCondLst>
                            <p:childTnLst>
                              <p:par>
                                <p:cTn id="44" presetID="10" presetClass="entr" presetSubtype="0" fill="hold" nodeType="afterEffect">
                                  <p:stCondLst>
                                    <p:cond delay="0"/>
                                  </p:stCondLst>
                                  <p:childTnLst>
                                    <p:set>
                                      <p:cBhvr>
                                        <p:cTn id="45" dur="1" fill="hold">
                                          <p:stCondLst>
                                            <p:cond delay="0"/>
                                          </p:stCondLst>
                                        </p:cTn>
                                        <p:tgtEl>
                                          <p:spTgt spid="16393"/>
                                        </p:tgtEl>
                                        <p:attrNameLst>
                                          <p:attrName>style.visibility</p:attrName>
                                        </p:attrNameLst>
                                      </p:cBhvr>
                                      <p:to>
                                        <p:strVal val="visible"/>
                                      </p:to>
                                    </p:set>
                                    <p:animEffect transition="in" filter="fade">
                                      <p:cBhvr>
                                        <p:cTn id="46" dur="500"/>
                                        <p:tgtEl>
                                          <p:spTgt spid="16393"/>
                                        </p:tgtEl>
                                      </p:cBhvr>
                                    </p:animEffect>
                                  </p:childTnLst>
                                </p:cTn>
                              </p:par>
                            </p:childTnLst>
                          </p:cTn>
                        </p:par>
                        <p:par>
                          <p:cTn id="47" fill="hold" nodeType="afterGroup">
                            <p:stCondLst>
                              <p:cond delay="1000"/>
                            </p:stCondLst>
                            <p:childTnLst>
                              <p:par>
                                <p:cTn id="48" presetID="10" presetClass="entr" presetSubtype="0" fill="hold" nodeType="afterEffect">
                                  <p:stCondLst>
                                    <p:cond delay="0"/>
                                  </p:stCondLst>
                                  <p:childTnLst>
                                    <p:set>
                                      <p:cBhvr>
                                        <p:cTn id="49" dur="1" fill="hold">
                                          <p:stCondLst>
                                            <p:cond delay="0"/>
                                          </p:stCondLst>
                                        </p:cTn>
                                        <p:tgtEl>
                                          <p:spTgt spid="16392">
                                            <p:txEl>
                                              <p:pRg st="0" end="0"/>
                                            </p:txEl>
                                          </p:spTgt>
                                        </p:tgtEl>
                                        <p:attrNameLst>
                                          <p:attrName>style.visibility</p:attrName>
                                        </p:attrNameLst>
                                      </p:cBhvr>
                                      <p:to>
                                        <p:strVal val="visible"/>
                                      </p:to>
                                    </p:set>
                                    <p:animEffect transition="in" filter="fade">
                                      <p:cBhvr>
                                        <p:cTn id="50" dur="500"/>
                                        <p:tgtEl>
                                          <p:spTgt spid="16392">
                                            <p:txEl>
                                              <p:pRg st="0" end="0"/>
                                            </p:txEl>
                                          </p:spTgt>
                                        </p:tgtEl>
                                      </p:cBhvr>
                                    </p:animEffect>
                                  </p:childTnLst>
                                </p:cTn>
                              </p:par>
                            </p:childTnLst>
                          </p:cTn>
                        </p:par>
                        <p:par>
                          <p:cTn id="51" fill="hold" nodeType="afterGroup">
                            <p:stCondLst>
                              <p:cond delay="1500"/>
                            </p:stCondLst>
                            <p:childTnLst>
                              <p:par>
                                <p:cTn id="52" presetID="10" presetClass="entr" presetSubtype="0" fill="hold" nodeType="afterEffect">
                                  <p:stCondLst>
                                    <p:cond delay="0"/>
                                  </p:stCondLst>
                                  <p:childTnLst>
                                    <p:set>
                                      <p:cBhvr>
                                        <p:cTn id="53" dur="1" fill="hold">
                                          <p:stCondLst>
                                            <p:cond delay="0"/>
                                          </p:stCondLst>
                                        </p:cTn>
                                        <p:tgtEl>
                                          <p:spTgt spid="16394"/>
                                        </p:tgtEl>
                                        <p:attrNameLst>
                                          <p:attrName>style.visibility</p:attrName>
                                        </p:attrNameLst>
                                      </p:cBhvr>
                                      <p:to>
                                        <p:strVal val="visible"/>
                                      </p:to>
                                    </p:set>
                                    <p:animEffect transition="in" filter="fade">
                                      <p:cBhvr>
                                        <p:cTn id="54"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4" grpId="0"/>
      <p:bldP spid="45" grpId="0"/>
      <p:bldP spid="52" grpId="0"/>
      <p:bldP spid="1639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Espace réservé du texte 1">
            <a:extLst>
              <a:ext uri="{FF2B5EF4-FFF2-40B4-BE49-F238E27FC236}">
                <a16:creationId xmlns:a16="http://schemas.microsoft.com/office/drawing/2014/main" id="{03C313CD-13D7-461A-8DFC-E0C40BF381A1}"/>
              </a:ext>
            </a:extLst>
          </p:cNvPr>
          <p:cNvSpPr>
            <a:spLocks noGrp="1"/>
          </p:cNvSpPr>
          <p:nvPr>
            <p:ph type="body" sz="quarter" idx="12"/>
          </p:nvPr>
        </p:nvSpPr>
        <p:spPr bwMode="auto">
          <a:xfrm>
            <a:off x="956656" y="114830"/>
            <a:ext cx="10278690" cy="39542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a:defRPr/>
            </a:pPr>
            <a:r>
              <a:rPr lang="fr-FR" dirty="0">
                <a:latin typeface="Calibri" pitchFamily="34" charset="0"/>
              </a:rPr>
              <a:t>Les vecteurs de la monnaie</a:t>
            </a:r>
          </a:p>
        </p:txBody>
      </p:sp>
      <p:sp>
        <p:nvSpPr>
          <p:cNvPr id="8" name="Espace réservé du texte 4">
            <a:extLst>
              <a:ext uri="{FF2B5EF4-FFF2-40B4-BE49-F238E27FC236}">
                <a16:creationId xmlns:a16="http://schemas.microsoft.com/office/drawing/2014/main" id="{71F7B870-BAD5-4C9C-82C5-F98701330224}"/>
              </a:ext>
            </a:extLst>
          </p:cNvPr>
          <p:cNvSpPr>
            <a:spLocks noGrp="1"/>
          </p:cNvSpPr>
          <p:nvPr>
            <p:ph type="body" sz="quarter" idx="16"/>
          </p:nvPr>
        </p:nvSpPr>
        <p:spPr bwMode="auto">
          <a:xfrm>
            <a:off x="6909623" y="1462557"/>
            <a:ext cx="3106422" cy="39542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r>
              <a:rPr lang="fr-FR" altLang="fr-FR" sz="2855">
                <a:solidFill>
                  <a:srgbClr val="3BA9D1"/>
                </a:solidFill>
              </a:rPr>
              <a:t>La monnaie centrale</a:t>
            </a:r>
          </a:p>
        </p:txBody>
      </p:sp>
      <p:pic>
        <p:nvPicPr>
          <p:cNvPr id="18436" name="Image 8">
            <a:extLst>
              <a:ext uri="{FF2B5EF4-FFF2-40B4-BE49-F238E27FC236}">
                <a16:creationId xmlns:a16="http://schemas.microsoft.com/office/drawing/2014/main" id="{A3B4012B-8EBD-486A-8928-492D373AE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23" y="1222324"/>
            <a:ext cx="2142464" cy="199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Image 11">
            <a:extLst>
              <a:ext uri="{FF2B5EF4-FFF2-40B4-BE49-F238E27FC236}">
                <a16:creationId xmlns:a16="http://schemas.microsoft.com/office/drawing/2014/main" id="{4ECACFDD-A853-49AF-9AC0-F79B1E1B6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4759" y="1680128"/>
            <a:ext cx="2754381" cy="115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Image 10">
            <a:extLst>
              <a:ext uri="{FF2B5EF4-FFF2-40B4-BE49-F238E27FC236}">
                <a16:creationId xmlns:a16="http://schemas.microsoft.com/office/drawing/2014/main" id="{29AAD4E2-C878-4F44-97B0-2B4D982DEC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3183" y="3184989"/>
            <a:ext cx="2131887" cy="1773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Espace réservé du texte 4">
            <a:extLst>
              <a:ext uri="{FF2B5EF4-FFF2-40B4-BE49-F238E27FC236}">
                <a16:creationId xmlns:a16="http://schemas.microsoft.com/office/drawing/2014/main" id="{2A34A4B1-EF1E-4348-9296-D673F6780D66}"/>
              </a:ext>
            </a:extLst>
          </p:cNvPr>
          <p:cNvSpPr txBox="1">
            <a:spLocks/>
          </p:cNvSpPr>
          <p:nvPr/>
        </p:nvSpPr>
        <p:spPr bwMode="auto">
          <a:xfrm>
            <a:off x="6618019" y="3414647"/>
            <a:ext cx="3538541" cy="43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ctr">
              <a:spcBef>
                <a:spcPct val="20000"/>
              </a:spcBef>
              <a:buFont typeface="Arial" panose="020B0604020202020204" pitchFamily="34" charset="0"/>
              <a:buNone/>
            </a:pPr>
            <a:r>
              <a:rPr lang="fr-FR" altLang="fr-FR" sz="2855">
                <a:solidFill>
                  <a:srgbClr val="3BA9D1"/>
                </a:solidFill>
                <a:latin typeface="Calibri" panose="020F0502020204030204" pitchFamily="34" charset="0"/>
              </a:rPr>
              <a:t>La monnaie scripturale</a:t>
            </a:r>
          </a:p>
        </p:txBody>
      </p:sp>
      <p:pic>
        <p:nvPicPr>
          <p:cNvPr id="17" name="Image 9">
            <a:extLst>
              <a:ext uri="{FF2B5EF4-FFF2-40B4-BE49-F238E27FC236}">
                <a16:creationId xmlns:a16="http://schemas.microsoft.com/office/drawing/2014/main" id="{47E3E39D-CBD0-4724-8661-0ABF0DE656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4015349" y="3373728"/>
            <a:ext cx="2058618" cy="1397718"/>
          </a:xfrm>
          <a:prstGeom prst="rect">
            <a:avLst/>
          </a:prstGeom>
          <a:noFill/>
          <a:ln>
            <a:noFill/>
          </a:ln>
          <a:scene3d>
            <a:camera prst="orthographicFront">
              <a:rot lat="2400000" lon="2399990" rev="18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er 22">
            <a:extLst>
              <a:ext uri="{FF2B5EF4-FFF2-40B4-BE49-F238E27FC236}">
                <a16:creationId xmlns:a16="http://schemas.microsoft.com/office/drawing/2014/main" id="{51528B49-72C0-469B-BA2C-D39ACE33F081}"/>
              </a:ext>
            </a:extLst>
          </p:cNvPr>
          <p:cNvGrpSpPr>
            <a:grpSpLocks/>
          </p:cNvGrpSpPr>
          <p:nvPr/>
        </p:nvGrpSpPr>
        <p:grpSpPr bwMode="auto">
          <a:xfrm>
            <a:off x="3887812" y="5087220"/>
            <a:ext cx="4730646" cy="1677105"/>
            <a:chOff x="1607870" y="5268028"/>
            <a:chExt cx="4970720" cy="1761422"/>
          </a:xfrm>
        </p:grpSpPr>
        <p:grpSp>
          <p:nvGrpSpPr>
            <p:cNvPr id="18446" name="Grouper 20">
              <a:extLst>
                <a:ext uri="{FF2B5EF4-FFF2-40B4-BE49-F238E27FC236}">
                  <a16:creationId xmlns:a16="http://schemas.microsoft.com/office/drawing/2014/main" id="{EFC2471C-63CC-4736-8712-2235C69BD72B}"/>
                </a:ext>
              </a:extLst>
            </p:cNvPr>
            <p:cNvGrpSpPr>
              <a:grpSpLocks/>
            </p:cNvGrpSpPr>
            <p:nvPr/>
          </p:nvGrpSpPr>
          <p:grpSpPr bwMode="auto">
            <a:xfrm>
              <a:off x="1607870" y="5268028"/>
              <a:ext cx="4970720" cy="1761422"/>
              <a:chOff x="1607870" y="5268028"/>
              <a:chExt cx="4970720" cy="1761422"/>
            </a:xfrm>
          </p:grpSpPr>
          <p:sp>
            <p:nvSpPr>
              <p:cNvPr id="14" name="Rectangle 13">
                <a:extLst>
                  <a:ext uri="{FF2B5EF4-FFF2-40B4-BE49-F238E27FC236}">
                    <a16:creationId xmlns:a16="http://schemas.microsoft.com/office/drawing/2014/main" id="{A540AE8A-0404-488D-AB80-9A52B59584BF}"/>
                  </a:ext>
                </a:extLst>
              </p:cNvPr>
              <p:cNvSpPr/>
              <p:nvPr/>
            </p:nvSpPr>
            <p:spPr bwMode="auto">
              <a:xfrm>
                <a:off x="1912686" y="5560011"/>
                <a:ext cx="4665904" cy="1469439"/>
              </a:xfrm>
              <a:prstGeom prst="rect">
                <a:avLst/>
              </a:prstGeom>
              <a:solidFill>
                <a:srgbClr val="3BA9D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a:defRPr/>
                </a:pPr>
                <a:endParaRPr lang="fr-FR" sz="1713" dirty="0"/>
              </a:p>
            </p:txBody>
          </p:sp>
          <p:grpSp>
            <p:nvGrpSpPr>
              <p:cNvPr id="18449" name="Grouper 2">
                <a:extLst>
                  <a:ext uri="{FF2B5EF4-FFF2-40B4-BE49-F238E27FC236}">
                    <a16:creationId xmlns:a16="http://schemas.microsoft.com/office/drawing/2014/main" id="{2A311391-8D11-45D2-BA4C-E9BF78ED902A}"/>
                  </a:ext>
                </a:extLst>
              </p:cNvPr>
              <p:cNvGrpSpPr>
                <a:grpSpLocks/>
              </p:cNvGrpSpPr>
              <p:nvPr/>
            </p:nvGrpSpPr>
            <p:grpSpPr bwMode="auto">
              <a:xfrm>
                <a:off x="1607870" y="5268028"/>
                <a:ext cx="606456" cy="668070"/>
                <a:chOff x="450850" y="5268028"/>
                <a:chExt cx="606456" cy="668070"/>
              </a:xfrm>
            </p:grpSpPr>
            <p:sp>
              <p:nvSpPr>
                <p:cNvPr id="18" name="Ellipse 17">
                  <a:extLst>
                    <a:ext uri="{FF2B5EF4-FFF2-40B4-BE49-F238E27FC236}">
                      <a16:creationId xmlns:a16="http://schemas.microsoft.com/office/drawing/2014/main" id="{B40ED664-D098-43DC-AD7C-FDCDEF94EFC0}"/>
                    </a:ext>
                  </a:extLst>
                </p:cNvPr>
                <p:cNvSpPr>
                  <a:spLocks noChangeAspect="1"/>
                </p:cNvSpPr>
                <p:nvPr/>
              </p:nvSpPr>
              <p:spPr bwMode="auto">
                <a:xfrm>
                  <a:off x="450850" y="5329915"/>
                  <a:ext cx="606456" cy="606183"/>
                </a:xfrm>
                <a:prstGeom prst="ellipse">
                  <a:avLst/>
                </a:prstGeom>
                <a:solidFill>
                  <a:srgbClr val="878484"/>
                </a:solidFill>
                <a:ln w="285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89602">
                    <a:defRPr/>
                  </a:pPr>
                  <a:endParaRPr lang="fr-FR" sz="2380" dirty="0">
                    <a:latin typeface="Calibri"/>
                    <a:cs typeface="Calibri"/>
                  </a:endParaRPr>
                </a:p>
              </p:txBody>
            </p:sp>
            <p:sp>
              <p:nvSpPr>
                <p:cNvPr id="19" name="Espace réservé du texte 3">
                  <a:extLst>
                    <a:ext uri="{FF2B5EF4-FFF2-40B4-BE49-F238E27FC236}">
                      <a16:creationId xmlns:a16="http://schemas.microsoft.com/office/drawing/2014/main" id="{C24B3930-C5EE-48A9-AA9D-735D9CC5FAFB}"/>
                    </a:ext>
                  </a:extLst>
                </p:cNvPr>
                <p:cNvSpPr txBox="1">
                  <a:spLocks/>
                </p:cNvSpPr>
                <p:nvPr/>
              </p:nvSpPr>
              <p:spPr bwMode="auto">
                <a:xfrm>
                  <a:off x="630247" y="5268028"/>
                  <a:ext cx="330218" cy="615321"/>
                </a:xfrm>
                <a:prstGeom prst="rect">
                  <a:avLst/>
                </a:prstGeom>
              </p:spPr>
              <p:txBody>
                <a:bodyPr lIns="0" tIns="0" rIns="0" bIns="0">
                  <a:spAutoFit/>
                </a:bodyPr>
                <a:lstStyle>
                  <a:lvl1pPr marL="0" indent="0" algn="l" defTabSz="514396" rtl="0" eaLnBrk="1" latinLnBrk="0" hangingPunct="1">
                    <a:spcBef>
                      <a:spcPct val="20000"/>
                    </a:spcBef>
                    <a:buFontTx/>
                    <a:buNone/>
                    <a:defRPr sz="2500" kern="1200" cap="all" baseline="0">
                      <a:solidFill>
                        <a:srgbClr val="92107D"/>
                      </a:solidFill>
                      <a:latin typeface="Calibri"/>
                      <a:ea typeface="+mn-ea"/>
                      <a:cs typeface="+mn-cs"/>
                    </a:defRPr>
                  </a:lvl1pPr>
                  <a:lvl2pPr marL="514396"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2pPr>
                  <a:lvl3pPr marL="1028791"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3pPr>
                  <a:lvl4pPr marL="1543187"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4pPr>
                  <a:lvl5pPr marL="2057583" indent="0" algn="l" defTabSz="514396" rtl="0" eaLnBrk="1" latinLnBrk="0" hangingPunct="1">
                    <a:spcBef>
                      <a:spcPct val="20000"/>
                    </a:spcBef>
                    <a:buFontTx/>
                    <a:buNone/>
                    <a:defRPr sz="2800" kern="1200" cap="all">
                      <a:solidFill>
                        <a:schemeClr val="bg1">
                          <a:lumMod val="85000"/>
                        </a:schemeClr>
                      </a:solidFill>
                      <a:latin typeface="Calibri"/>
                      <a:ea typeface="+mn-ea"/>
                      <a:cs typeface="+mn-cs"/>
                    </a:defRPr>
                  </a:lvl5pPr>
                  <a:lvl6pPr marL="2829176" indent="-257198" algn="l" defTabSz="514396" rtl="0" eaLnBrk="1" latinLnBrk="0" hangingPunct="1">
                    <a:spcBef>
                      <a:spcPct val="20000"/>
                    </a:spcBef>
                    <a:buFont typeface="Arial"/>
                    <a:buChar char="•"/>
                    <a:defRPr sz="2300" kern="1200">
                      <a:solidFill>
                        <a:schemeClr val="tx1"/>
                      </a:solidFill>
                      <a:latin typeface="+mn-lt"/>
                      <a:ea typeface="+mn-ea"/>
                      <a:cs typeface="+mn-cs"/>
                    </a:defRPr>
                  </a:lvl6pPr>
                  <a:lvl7pPr marL="3343572" indent="-257198" algn="l" defTabSz="514396" rtl="0" eaLnBrk="1" latinLnBrk="0" hangingPunct="1">
                    <a:spcBef>
                      <a:spcPct val="20000"/>
                    </a:spcBef>
                    <a:buFont typeface="Arial"/>
                    <a:buChar char="•"/>
                    <a:defRPr sz="2300" kern="1200">
                      <a:solidFill>
                        <a:schemeClr val="tx1"/>
                      </a:solidFill>
                      <a:latin typeface="+mn-lt"/>
                      <a:ea typeface="+mn-ea"/>
                      <a:cs typeface="+mn-cs"/>
                    </a:defRPr>
                  </a:lvl7pPr>
                  <a:lvl8pPr marL="3857968" indent="-257198" algn="l" defTabSz="514396" rtl="0" eaLnBrk="1" latinLnBrk="0" hangingPunct="1">
                    <a:spcBef>
                      <a:spcPct val="20000"/>
                    </a:spcBef>
                    <a:buFont typeface="Arial"/>
                    <a:buChar char="•"/>
                    <a:defRPr sz="2300" kern="1200">
                      <a:solidFill>
                        <a:schemeClr val="tx1"/>
                      </a:solidFill>
                      <a:latin typeface="+mn-lt"/>
                      <a:ea typeface="+mn-ea"/>
                      <a:cs typeface="+mn-cs"/>
                    </a:defRPr>
                  </a:lvl8pPr>
                  <a:lvl9pPr marL="4372364" indent="-257198" algn="l" defTabSz="514396" rtl="0" eaLnBrk="1" latinLnBrk="0" hangingPunct="1">
                    <a:spcBef>
                      <a:spcPct val="20000"/>
                    </a:spcBef>
                    <a:buFont typeface="Arial"/>
                    <a:buChar char="•"/>
                    <a:defRPr sz="2300" kern="1200">
                      <a:solidFill>
                        <a:schemeClr val="tx1"/>
                      </a:solidFill>
                      <a:latin typeface="+mn-lt"/>
                      <a:ea typeface="+mn-ea"/>
                      <a:cs typeface="+mn-cs"/>
                    </a:defRPr>
                  </a:lvl9pPr>
                </a:lstStyle>
                <a:p>
                  <a:pPr>
                    <a:defRPr/>
                  </a:pPr>
                  <a:r>
                    <a:rPr lang="fr-FR" sz="3807" dirty="0">
                      <a:solidFill>
                        <a:schemeClr val="bg1"/>
                      </a:solidFill>
                    </a:rPr>
                    <a:t>+</a:t>
                  </a:r>
                </a:p>
              </p:txBody>
            </p:sp>
          </p:grpSp>
        </p:grpSp>
        <p:sp>
          <p:nvSpPr>
            <p:cNvPr id="18447" name="Espace réservé du texte 5">
              <a:extLst>
                <a:ext uri="{FF2B5EF4-FFF2-40B4-BE49-F238E27FC236}">
                  <a16:creationId xmlns:a16="http://schemas.microsoft.com/office/drawing/2014/main" id="{6EBE4768-CE8D-4133-BD67-AEF52F563A48}"/>
                </a:ext>
              </a:extLst>
            </p:cNvPr>
            <p:cNvSpPr txBox="1">
              <a:spLocks/>
            </p:cNvSpPr>
            <p:nvPr/>
          </p:nvSpPr>
          <p:spPr bwMode="auto">
            <a:xfrm>
              <a:off x="2163111" y="5730222"/>
              <a:ext cx="4415479" cy="129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r>
                <a:rPr lang="fr-FR" altLang="fr-FR" sz="2665" i="1">
                  <a:solidFill>
                    <a:schemeClr val="bg1"/>
                  </a:solidFill>
                  <a:latin typeface="Calibri" panose="020F0502020204030204" pitchFamily="34" charset="0"/>
                </a:rPr>
                <a:t>Ils permettent de faire circuler la monnaie, sans en être au sens strict.</a:t>
              </a:r>
            </a:p>
          </p:txBody>
        </p:sp>
      </p:grpSp>
      <p:sp>
        <p:nvSpPr>
          <p:cNvPr id="6" name="ZoneTexte 5">
            <a:extLst>
              <a:ext uri="{FF2B5EF4-FFF2-40B4-BE49-F238E27FC236}">
                <a16:creationId xmlns:a16="http://schemas.microsoft.com/office/drawing/2014/main" id="{7E3E13DA-D6A6-4E5E-9A28-A8A3BD16CA53}"/>
              </a:ext>
            </a:extLst>
          </p:cNvPr>
          <p:cNvSpPr txBox="1">
            <a:spLocks noChangeArrowheads="1"/>
          </p:cNvSpPr>
          <p:nvPr/>
        </p:nvSpPr>
        <p:spPr bwMode="auto">
          <a:xfrm>
            <a:off x="6752489" y="2104692"/>
            <a:ext cx="3263556"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a:latin typeface="Calibri" panose="020F0502020204030204" pitchFamily="34" charset="0"/>
              </a:rPr>
              <a:t>Mise en circulation par la banque centrale.</a:t>
            </a:r>
          </a:p>
        </p:txBody>
      </p:sp>
      <p:sp>
        <p:nvSpPr>
          <p:cNvPr id="22" name="ZoneTexte 21">
            <a:extLst>
              <a:ext uri="{FF2B5EF4-FFF2-40B4-BE49-F238E27FC236}">
                <a16:creationId xmlns:a16="http://schemas.microsoft.com/office/drawing/2014/main" id="{5728D495-6F2E-44FB-BF93-FCEAC2F5FD70}"/>
              </a:ext>
            </a:extLst>
          </p:cNvPr>
          <p:cNvSpPr txBox="1">
            <a:spLocks noChangeArrowheads="1"/>
          </p:cNvSpPr>
          <p:nvPr/>
        </p:nvSpPr>
        <p:spPr bwMode="auto">
          <a:xfrm>
            <a:off x="6595354" y="4065848"/>
            <a:ext cx="3561205"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eaLnBrk="0" hangingPunct="0">
              <a:defRPr sz="2000">
                <a:solidFill>
                  <a:schemeClr val="tx1"/>
                </a:solidFill>
                <a:latin typeface="Arial" panose="020B0604020202020204" pitchFamily="34" charset="0"/>
                <a:ea typeface="MS PGothic" panose="020B0600070205080204" pitchFamily="34" charset="-128"/>
              </a:defRPr>
            </a:lvl5pPr>
            <a:lvl6pPr marL="25146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51435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r>
              <a:rPr lang="fr-FR" altLang="fr-FR" sz="1904">
                <a:latin typeface="Calibri" panose="020F0502020204030204" pitchFamily="34" charset="0"/>
              </a:rPr>
              <a:t>Mise à disposition par les banques généralistes. </a:t>
            </a:r>
          </a:p>
        </p:txBody>
      </p:sp>
      <p:sp>
        <p:nvSpPr>
          <p:cNvPr id="20" name="Rectangle à coins arrondis 19">
            <a:extLst>
              <a:ext uri="{FF2B5EF4-FFF2-40B4-BE49-F238E27FC236}">
                <a16:creationId xmlns:a16="http://schemas.microsoft.com/office/drawing/2014/main" id="{9B6F939D-1D16-4234-B66F-39C1514C105E}"/>
              </a:ext>
            </a:extLst>
          </p:cNvPr>
          <p:cNvSpPr/>
          <p:nvPr/>
        </p:nvSpPr>
        <p:spPr>
          <a:xfrm>
            <a:off x="6444264" y="1358305"/>
            <a:ext cx="3831656" cy="1723943"/>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
        <p:nvSpPr>
          <p:cNvPr id="21" name="Rectangle à coins arrondis 20">
            <a:extLst>
              <a:ext uri="{FF2B5EF4-FFF2-40B4-BE49-F238E27FC236}">
                <a16:creationId xmlns:a16="http://schemas.microsoft.com/office/drawing/2014/main" id="{5C8D666B-1F76-4C81-88A4-F3951E7C1759}"/>
              </a:ext>
            </a:extLst>
          </p:cNvPr>
          <p:cNvSpPr/>
          <p:nvPr/>
        </p:nvSpPr>
        <p:spPr>
          <a:xfrm>
            <a:off x="6439732" y="3373853"/>
            <a:ext cx="3831656" cy="1584939"/>
          </a:xfrm>
          <a:prstGeom prst="roundRect">
            <a:avLst/>
          </a:prstGeom>
          <a:ln w="47625" cap="rnd" cmpd="sng">
            <a:solidFill>
              <a:srgbClr val="878484"/>
            </a:solidFill>
            <a:tailEnd type="arrow"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sz="1713"/>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800"/>
                                        <p:tgtEl>
                                          <p:spTgt spid="8">
                                            <p:txEl>
                                              <p:pRg st="0" end="0"/>
                                            </p:txEl>
                                          </p:spTgt>
                                        </p:tgtEl>
                                      </p:cBhvr>
                                    </p:animEffect>
                                  </p:childTnLst>
                                </p:cTn>
                              </p:par>
                            </p:childTnLst>
                          </p:cTn>
                        </p:par>
                        <p:par>
                          <p:cTn id="8" fill="hold" nodeType="afterGroup">
                            <p:stCondLst>
                              <p:cond delay="8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800"/>
                                        <p:tgtEl>
                                          <p:spTgt spid="11"/>
                                        </p:tgtEl>
                                      </p:cBhvr>
                                    </p:animEffect>
                                  </p:childTnLst>
                                </p:cTn>
                              </p:par>
                            </p:childTnLst>
                          </p:cTn>
                        </p:par>
                        <p:par>
                          <p:cTn id="20" fill="hold" nodeType="afterGroup">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6" grpId="0"/>
      <p:bldP spid="22" grpId="0"/>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8613</Words>
  <Application>Microsoft Office PowerPoint</Application>
  <PresentationFormat>Grand écran</PresentationFormat>
  <Paragraphs>660</Paragraphs>
  <Slides>144</Slides>
  <Notes>11</Notes>
  <HiddenSlides>0</HiddenSlides>
  <MMClips>0</MMClips>
  <ScaleCrop>false</ScaleCrop>
  <HeadingPairs>
    <vt:vector size="8" baseType="variant">
      <vt:variant>
        <vt:lpstr>Polices utilisées</vt:lpstr>
      </vt:variant>
      <vt:variant>
        <vt:i4>13</vt:i4>
      </vt:variant>
      <vt:variant>
        <vt:lpstr>Thème</vt:lpstr>
      </vt:variant>
      <vt:variant>
        <vt:i4>1</vt:i4>
      </vt:variant>
      <vt:variant>
        <vt:lpstr>Serveurs OLE incorporés</vt:lpstr>
      </vt:variant>
      <vt:variant>
        <vt:i4>1</vt:i4>
      </vt:variant>
      <vt:variant>
        <vt:lpstr>Titres des diapositives</vt:lpstr>
      </vt:variant>
      <vt:variant>
        <vt:i4>144</vt:i4>
      </vt:variant>
    </vt:vector>
  </HeadingPairs>
  <TitlesOfParts>
    <vt:vector size="159" baseType="lpstr">
      <vt:lpstr>Abadi</vt:lpstr>
      <vt:lpstr>Agency FB</vt:lpstr>
      <vt:lpstr>arial</vt:lpstr>
      <vt:lpstr>arial</vt:lpstr>
      <vt:lpstr>Calibri</vt:lpstr>
      <vt:lpstr>Calibri Light</vt:lpstr>
      <vt:lpstr>Cambria Math</vt:lpstr>
      <vt:lpstr>Comic Sans MS</vt:lpstr>
      <vt:lpstr>Georgia</vt:lpstr>
      <vt:lpstr>Tahoma</vt:lpstr>
      <vt:lpstr>Times New Roman</vt:lpstr>
      <vt:lpstr>Trebuchet MS</vt:lpstr>
      <vt:lpstr>Wingdings</vt:lpstr>
      <vt:lpstr>Office Theme</vt:lpstr>
      <vt:lpstr>Document</vt:lpstr>
      <vt:lpstr>Cours de Macro Economie  Licence 2</vt:lpstr>
      <vt:lpstr>Syllabus Cours</vt:lpstr>
      <vt:lpstr>Travail  , TD , Devoir et Examen</vt:lpstr>
      <vt:lpstr>Organisation du Cours - TD</vt:lpstr>
      <vt:lpstr>Bibliographie indicative</vt:lpstr>
      <vt:lpstr>Présentation PowerPoint</vt:lpstr>
      <vt:lpstr>1. Qu’est-ce que la macroéconomie ?</vt:lpstr>
      <vt:lpstr>1. Qu’est-ce que la macroéconomie ?</vt:lpstr>
      <vt:lpstr>Présentation de la macroéconomie  </vt:lpstr>
      <vt:lpstr>Objectifs de la macroéconomie   </vt:lpstr>
      <vt:lpstr>b. Méthodes en macroéconomie</vt:lpstr>
      <vt:lpstr>La consommation </vt:lpstr>
      <vt:lpstr>Qu’est ce que la consommation ?</vt:lpstr>
      <vt:lpstr>Les objectifs du chapitre</vt:lpstr>
      <vt:lpstr>1. Définitions : </vt:lpstr>
      <vt:lpstr>1.1 Les types de consommations</vt:lpstr>
      <vt:lpstr>1.1 Les types de consommations</vt:lpstr>
      <vt:lpstr>1.1 Les types de consommations</vt:lpstr>
      <vt:lpstr>1.1 Les types de consommations</vt:lpstr>
      <vt:lpstr>Exemples: </vt:lpstr>
      <vt:lpstr>2. La fonction de consommation</vt:lpstr>
      <vt:lpstr> 2.1  la consommation dépend du revenu</vt:lpstr>
      <vt:lpstr>2.2 La fonction de consommation Keynésienne</vt:lpstr>
      <vt:lpstr>2.2 La fonction de consommation Keynésienne </vt:lpstr>
      <vt:lpstr>2.2 La fonction de consommation Keynésienne</vt:lpstr>
      <vt:lpstr>2.2 La fonction de consommation Keynésienne</vt:lpstr>
      <vt:lpstr>2.2 La fonction de consommation Keynésienne</vt:lpstr>
      <vt:lpstr> 2.2 La fonction de consommation Keynésienne</vt:lpstr>
      <vt:lpstr>2.2.1 La propension moyenne à consommer et la  propension marginale à consommer </vt:lpstr>
      <vt:lpstr>2.2.1 La propension moyenne à consommer et le taux d’épargne </vt:lpstr>
      <vt:lpstr>2.2.2 La propension marginale à consommer </vt:lpstr>
      <vt:lpstr>2.2.1 La propension marginale à consommer et la propension marginale à épargner</vt:lpstr>
      <vt:lpstr>2.2.3 Comment évoluent les propensions moyennes et marginales lorsque le revenu augmente ? </vt:lpstr>
      <vt:lpstr> Comment évoluent les propensions moyennes et marginales lorsque le revenu augmente ? </vt:lpstr>
      <vt:lpstr>Comment évoluent les propensions moyennes et marginales lorsque le revenu augmente ?</vt:lpstr>
      <vt:lpstr>Comment évoluent les propensions moyennes et marginales lorsque le revenu augmente ?</vt:lpstr>
      <vt:lpstr>2.2.4 La détermination de la consommation et de l’épargne dans l’analyse Keynesienne</vt:lpstr>
      <vt:lpstr>3. Les théories du revenu permanent et du cycle de vie </vt:lpstr>
      <vt:lpstr>3. Les théories du revenu permanent et du cycle de vie </vt:lpstr>
      <vt:lpstr>3.1 La théorie du revenu permanent Milton Friedman (1957)</vt:lpstr>
      <vt:lpstr>3.2 La théorie du cycle de vie Modigliani et Brumberg (1945)</vt:lpstr>
      <vt:lpstr>3.2 La théorie du cycle de vie Modigliani et Brumberg (1945)</vt:lpstr>
      <vt:lpstr>Présentation PowerPoint</vt:lpstr>
      <vt:lpstr>Chapitre 2 : La fonction d’investissement </vt:lpstr>
      <vt:lpstr>Présentation PowerPoint</vt:lpstr>
      <vt:lpstr>Présentation PowerPoint</vt:lpstr>
      <vt:lpstr>Présentation PowerPoint</vt:lpstr>
      <vt:lpstr>Présentation PowerPoint</vt:lpstr>
      <vt:lpstr>Présentation PowerPoint</vt:lpstr>
      <vt:lpstr>Présentation PowerPoint</vt:lpstr>
      <vt:lpstr>D. Les paramètres financiers de l’investissement </vt:lpstr>
      <vt:lpstr>Présentation PowerPoint</vt:lpstr>
      <vt:lpstr>Présentation PowerPoint</vt:lpstr>
      <vt:lpstr>4. Les flux de trésorerie dégagés de l’investissement</vt:lpstr>
      <vt:lpstr>2. LES CRITERES DE SELECTION DES PROJETS D’INVESTISSEMENT  </vt:lpstr>
      <vt:lpstr>Présentation PowerPoint</vt:lpstr>
      <vt:lpstr>La fonction d’investissement </vt:lpstr>
      <vt:lpstr>Les déterminants de l’investissement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l’accélérateur simple des investissements : le cas d’un producteur de puces d’ordinateur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Chapitre 3 : La fonction de liquidité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monnaie :</vt:lpstr>
      <vt:lpstr>1.Signification du terme « monnaie »</vt:lpstr>
      <vt:lpstr>2. Les fonctions de la monnaie </vt:lpstr>
      <vt:lpstr>2.1 Intermédiaire des échanges   </vt:lpstr>
      <vt:lpstr>2.2 Unité de compte  </vt:lpstr>
      <vt:lpstr>2.3 réserve de valeur  </vt:lpstr>
      <vt:lpstr>3. Évolution du système de paiement: les différentes formes monnaie</vt:lpstr>
      <vt:lpstr>3.1 la monnaie marchandise</vt:lpstr>
      <vt:lpstr>3.2 la monnaie fiduciaire </vt:lpstr>
      <vt:lpstr>3.3 la monnaie scripturale </vt:lpstr>
      <vt:lpstr>3.4 la monnaie électronique </vt:lpstr>
      <vt:lpstr>4.1 les composantes de la masse monétaire</vt:lpstr>
      <vt:lpstr>4.1.1 la masse monétaire au sens strict</vt:lpstr>
      <vt:lpstr>4.1.2 la masse monétaire au sens large </vt:lpstr>
      <vt:lpstr>4.1.3 la liquidité générale de l’économie </vt:lpstr>
      <vt:lpstr>Les explications des termes  </vt:lpstr>
      <vt:lpstr>Les explications des termes </vt:lpstr>
      <vt:lpstr>Les explications des termes </vt:lpstr>
      <vt:lpstr>Les explications des termes </vt:lpstr>
      <vt:lpstr>Les explications des termes </vt:lpstr>
      <vt:lpstr>Les explications des termes</vt:lpstr>
      <vt:lpstr>L’offre de la monnaie</vt:lpstr>
      <vt:lpstr>Présentation PowerPoint</vt:lpstr>
      <vt:lpstr>1 - Comment la monnaie se crée-t-elle ?</vt:lpstr>
      <vt:lpstr>2 - Concrètement, comment une banque crée-t-elle de la monnaie ?</vt:lpstr>
      <vt:lpstr>3 - Les instruments d'intervention de la Banque centrale</vt:lpstr>
      <vt:lpstr>Présentation PowerPoint</vt:lpstr>
      <vt:lpstr>Présentation PowerPoint</vt:lpstr>
      <vt:lpstr>Présentation PowerPoint</vt:lpstr>
      <vt:lpstr>Présentation PowerPoint</vt:lpstr>
      <vt:lpstr>Présentation PowerPoint</vt:lpstr>
      <vt:lpstr>Présentation PowerPoint</vt:lpstr>
      <vt:lpstr>Objectifs de la politique monétaire</vt:lpstr>
      <vt:lpstr>Politique monétaire et taux de change</vt:lpstr>
      <vt:lpstr>Les instruments de la politique monétaire</vt:lpstr>
      <vt:lpstr>La demande de la monnaie</vt:lpstr>
      <vt:lpstr>- L’approche Keynésienne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Macro Economie  Licence 2</dc:title>
  <dc:creator>patrick kouassi</dc:creator>
  <cp:lastModifiedBy>Kouamé Gérard Kra</cp:lastModifiedBy>
  <cp:revision>2</cp:revision>
  <dcterms:created xsi:type="dcterms:W3CDTF">2022-03-10T15:42:29Z</dcterms:created>
  <dcterms:modified xsi:type="dcterms:W3CDTF">2022-03-28T15:05:37Z</dcterms:modified>
</cp:coreProperties>
</file>